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1" r:id="rId3"/>
  </p:sldMasterIdLst>
  <p:handoutMasterIdLst>
    <p:handoutMasterId r:id="rId72"/>
  </p:handoutMasterIdLst>
  <p:sldIdLst>
    <p:sldId id="2727" r:id="rId4"/>
    <p:sldId id="638" r:id="rId5"/>
    <p:sldId id="2147474570" r:id="rId6"/>
    <p:sldId id="2734" r:id="rId7"/>
    <p:sldId id="2147474554" r:id="rId8"/>
    <p:sldId id="2147474555" r:id="rId9"/>
    <p:sldId id="532" r:id="rId10"/>
    <p:sldId id="2147474559" r:id="rId11"/>
    <p:sldId id="2147474558" r:id="rId12"/>
    <p:sldId id="2147474566" r:id="rId13"/>
    <p:sldId id="2729" r:id="rId14"/>
    <p:sldId id="2660" r:id="rId15"/>
    <p:sldId id="2147474573" r:id="rId16"/>
    <p:sldId id="2147474565" r:id="rId17"/>
    <p:sldId id="2147474563" r:id="rId18"/>
    <p:sldId id="2699" r:id="rId19"/>
    <p:sldId id="2805" r:id="rId20"/>
    <p:sldId id="490" r:id="rId21"/>
    <p:sldId id="2803" r:id="rId22"/>
    <p:sldId id="2806" r:id="rId23"/>
    <p:sldId id="2807" r:id="rId24"/>
    <p:sldId id="2147474567" r:id="rId25"/>
    <p:sldId id="2823" r:id="rId26"/>
    <p:sldId id="2711" r:id="rId27"/>
    <p:sldId id="2710" r:id="rId28"/>
    <p:sldId id="2713" r:id="rId29"/>
    <p:sldId id="2712" r:id="rId30"/>
    <p:sldId id="2147474569" r:id="rId31"/>
    <p:sldId id="2703" r:id="rId32"/>
    <p:sldId id="2715" r:id="rId33"/>
    <p:sldId id="2718" r:id="rId34"/>
    <p:sldId id="489" r:id="rId35"/>
    <p:sldId id="2147474572" r:id="rId36"/>
    <p:sldId id="2808" r:id="rId37"/>
    <p:sldId id="608" r:id="rId38"/>
    <p:sldId id="602" r:id="rId39"/>
    <p:sldId id="2809" r:id="rId40"/>
    <p:sldId id="2810" r:id="rId41"/>
    <p:sldId id="2811" r:id="rId42"/>
    <p:sldId id="2812" r:id="rId43"/>
    <p:sldId id="2813" r:id="rId44"/>
    <p:sldId id="2814" r:id="rId45"/>
    <p:sldId id="2815" r:id="rId46"/>
    <p:sldId id="2816" r:id="rId47"/>
    <p:sldId id="2817" r:id="rId48"/>
    <p:sldId id="2818" r:id="rId49"/>
    <p:sldId id="2819" r:id="rId50"/>
    <p:sldId id="2820" r:id="rId51"/>
    <p:sldId id="2821" r:id="rId52"/>
    <p:sldId id="2822" r:id="rId53"/>
    <p:sldId id="2147474571" r:id="rId54"/>
    <p:sldId id="2824" r:id="rId55"/>
    <p:sldId id="2825" r:id="rId56"/>
    <p:sldId id="2826" r:id="rId57"/>
    <p:sldId id="560" r:id="rId58"/>
    <p:sldId id="611" r:id="rId59"/>
    <p:sldId id="584" r:id="rId60"/>
    <p:sldId id="591" r:id="rId61"/>
    <p:sldId id="592" r:id="rId62"/>
    <p:sldId id="2676" r:id="rId63"/>
    <p:sldId id="2793" r:id="rId64"/>
    <p:sldId id="2795" r:id="rId65"/>
    <p:sldId id="2797" r:id="rId66"/>
    <p:sldId id="2798" r:id="rId67"/>
    <p:sldId id="2799" r:id="rId68"/>
    <p:sldId id="2800" r:id="rId69"/>
    <p:sldId id="2801" r:id="rId70"/>
    <p:sldId id="2802" r:id="rId71"/>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550"/>
    <a:srgbClr val="FFA09E"/>
    <a:srgbClr val="FFFFCC"/>
    <a:srgbClr val="BFBFBF"/>
    <a:srgbClr val="FBDDDC"/>
    <a:srgbClr val="FF9999"/>
    <a:srgbClr val="CCCCFF"/>
    <a:srgbClr val="FFCC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449" autoAdjust="0"/>
    <p:restoredTop sz="93784" autoAdjust="0"/>
  </p:normalViewPr>
  <p:slideViewPr>
    <p:cSldViewPr snapToGrid="0">
      <p:cViewPr varScale="1">
        <p:scale>
          <a:sx n="80" d="100"/>
          <a:sy n="80" d="100"/>
        </p:scale>
        <p:origin x="768" y="48"/>
      </p:cViewPr>
      <p:guideLst/>
    </p:cSldViewPr>
  </p:slideViewPr>
  <p:notesTextViewPr>
    <p:cViewPr>
      <p:scale>
        <a:sx n="1" d="1"/>
        <a:sy n="1" d="1"/>
      </p:scale>
      <p:origin x="0" y="0"/>
    </p:cViewPr>
  </p:notesTextViewPr>
  <p:notesViewPr>
    <p:cSldViewPr snapToGrid="0">
      <p:cViewPr varScale="1">
        <p:scale>
          <a:sx n="64" d="100"/>
          <a:sy n="64" d="100"/>
        </p:scale>
        <p:origin x="1024" y="4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s>
</file>

<file path=ppt/charts/_rels/chart1.xml.rels><?xml version="1.0" encoding="UTF-8" standalone="yes"?>
<Relationships xmlns="http://schemas.openxmlformats.org/package/2006/relationships"><Relationship Id="rId3" Type="http://schemas.openxmlformats.org/officeDocument/2006/relationships/oleObject" Target="file:///\\172.16.16.100\&#21942;&#26989;&#25512;&#36914;&#26412;&#37096;\16_&#12510;&#12523;&#12481;&#12481;&#12515;&#12493;&#12523;&#25126;&#30053;&#37096;\&#23567;&#26495;&#27211;_&#12510;&#12523;&#12481;&#12515;\&#26085;&#32076;&#26032;&#32862;&#35299;&#35500;\&#26085;&#26412;&#32076;&#28168;&#26032;&#32862;&#35299;&#35500;&#65288;Today%20topix%20+plus&#65289;&#12493;&#12479;&#19968;&#35239;.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33258;&#21205;&#22238;&#24489;&#28168;&#12415;).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33258;&#21205;&#22238;&#24489;&#28168;&#12415;).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7515;&#22240;&#65288;2023&#65289;.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CCC"/>
            </a:solidFill>
            <a:ln>
              <a:noFill/>
            </a:ln>
            <a:effectLst/>
          </c:spPr>
          <c:invertIfNegative val="0"/>
          <c:dPt>
            <c:idx val="0"/>
            <c:invertIfNegative val="0"/>
            <c:bubble3D val="0"/>
            <c:spPr>
              <a:solidFill>
                <a:srgbClr val="FF9999"/>
              </a:solidFill>
              <a:ln>
                <a:noFill/>
              </a:ln>
              <a:effectLst/>
            </c:spPr>
            <c:extLst>
              <c:ext xmlns:c16="http://schemas.microsoft.com/office/drawing/2014/chart" uri="{C3380CC4-5D6E-409C-BE32-E72D297353CC}">
                <c16:uniqueId val="{00000001-8025-4D42-BBC3-F4F4E71EB69E}"/>
              </c:ext>
            </c:extLst>
          </c:dPt>
          <c:dPt>
            <c:idx val="2"/>
            <c:invertIfNegative val="0"/>
            <c:bubble3D val="0"/>
            <c:spPr>
              <a:solidFill>
                <a:srgbClr val="FFCCCC"/>
              </a:solidFill>
              <a:ln>
                <a:noFill/>
              </a:ln>
              <a:effectLst/>
            </c:spPr>
            <c:extLst>
              <c:ext xmlns:c16="http://schemas.microsoft.com/office/drawing/2014/chart" uri="{C3380CC4-5D6E-409C-BE32-E72D297353CC}">
                <c16:uniqueId val="{00000003-8025-4D42-BBC3-F4F4E71EB69E}"/>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Sheet9!$C$5:$F$5</c:f>
              <c:strCache>
                <c:ptCount val="4"/>
                <c:pt idx="0">
                  <c:v>冬
（12－2月）</c:v>
                </c:pt>
                <c:pt idx="1">
                  <c:v>春
（3－5月）</c:v>
                </c:pt>
                <c:pt idx="2">
                  <c:v>夏
（6－8月）</c:v>
                </c:pt>
                <c:pt idx="3">
                  <c:v>秋
（9－11月）</c:v>
                </c:pt>
              </c:strCache>
            </c:strRef>
          </c:cat>
          <c:val>
            <c:numRef>
              <c:f>Sheet9!$C$6:$F$6</c:f>
              <c:numCache>
                <c:formatCode>General</c:formatCode>
                <c:ptCount val="4"/>
                <c:pt idx="0">
                  <c:v>25.6</c:v>
                </c:pt>
                <c:pt idx="1">
                  <c:v>25.1</c:v>
                </c:pt>
                <c:pt idx="2">
                  <c:v>25.5</c:v>
                </c:pt>
                <c:pt idx="3">
                  <c:v>23.8</c:v>
                </c:pt>
              </c:numCache>
            </c:numRef>
          </c:val>
          <c:extLst>
            <c:ext xmlns:c16="http://schemas.microsoft.com/office/drawing/2014/chart" uri="{C3380CC4-5D6E-409C-BE32-E72D297353CC}">
              <c16:uniqueId val="{00000004-8025-4D42-BBC3-F4F4E71EB69E}"/>
            </c:ext>
          </c:extLst>
        </c:ser>
        <c:dLbls>
          <c:showLegendKey val="0"/>
          <c:showVal val="0"/>
          <c:showCatName val="0"/>
          <c:showSerName val="0"/>
          <c:showPercent val="0"/>
          <c:showBubbleSize val="0"/>
        </c:dLbls>
        <c:gapWidth val="219"/>
        <c:overlap val="-27"/>
        <c:axId val="770910048"/>
        <c:axId val="770908384"/>
      </c:barChart>
      <c:catAx>
        <c:axId val="77091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08384"/>
        <c:crosses val="autoZero"/>
        <c:auto val="1"/>
        <c:lblAlgn val="ctr"/>
        <c:lblOffset val="0"/>
        <c:tickLblSkip val="1"/>
        <c:noMultiLvlLbl val="0"/>
      </c:catAx>
      <c:valAx>
        <c:axId val="770908384"/>
        <c:scaling>
          <c:orientation val="minMax"/>
          <c:min val="23"/>
        </c:scaling>
        <c:delete val="0"/>
        <c:axPos val="l"/>
        <c:majorGridlines>
          <c:spPr>
            <a:ln w="9525" cap="flat" cmpd="sng" algn="ctr">
              <a:solidFill>
                <a:schemeClr val="tx1">
                  <a:lumMod val="15000"/>
                  <a:lumOff val="85000"/>
                </a:schemeClr>
              </a:solidFill>
              <a:round/>
            </a:ln>
            <a:effectLst/>
          </c:spPr>
        </c:majorGridlines>
        <c:numFmt formatCode="#,##0.0_);[Red]\(#,##0.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10048"/>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A556-4FBB-A6B5-DB0D07B0B6D0}"/>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A556-4FBB-A6B5-DB0D07B0B6D0}"/>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A556-4FBB-A6B5-DB0D07B0B6D0}"/>
              </c:ext>
            </c:extLst>
          </c:dPt>
          <c:dPt>
            <c:idx val="3"/>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7-A556-4FBB-A6B5-DB0D07B0B6D0}"/>
              </c:ext>
            </c:extLst>
          </c:dPt>
          <c:dPt>
            <c:idx val="4"/>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9-A556-4FBB-A6B5-DB0D07B0B6D0}"/>
              </c:ext>
            </c:extLst>
          </c:dPt>
          <c:dPt>
            <c:idx val="5"/>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B-A556-4FBB-A6B5-DB0D07B0B6D0}"/>
              </c:ext>
            </c:extLst>
          </c:dPt>
          <c:dPt>
            <c:idx val="6"/>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D-A556-4FBB-A6B5-DB0D07B0B6D0}"/>
              </c:ext>
            </c:extLst>
          </c:dPt>
          <c:dPt>
            <c:idx val="7"/>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F-A556-4FBB-A6B5-DB0D07B0B6D0}"/>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A556-4FBB-A6B5-DB0D07B0B6D0}"/>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A556-4FBB-A6B5-DB0D07B0B6D0}"/>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A556-4FBB-A6B5-DB0D07B0B6D0}"/>
                </c:ext>
              </c:extLst>
            </c:dLbl>
            <c:dLbl>
              <c:idx val="2"/>
              <c:layout>
                <c:manualLayout>
                  <c:x val="0.25343293982279885"/>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9274938977640774"/>
                      <c:h val="0.24809120634708995"/>
                    </c:manualLayout>
                  </c15:layout>
                  <c15:dlblFieldTable/>
                  <c15:showDataLabelsRange val="0"/>
                </c:ext>
                <c:ext xmlns:c16="http://schemas.microsoft.com/office/drawing/2014/chart" uri="{C3380CC4-5D6E-409C-BE32-E72D297353CC}">
                  <c16:uniqueId val="{00000005-A556-4FBB-A6B5-DB0D07B0B6D0}"/>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56-4FBB-A6B5-DB0D07B0B6D0}"/>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A556-4FBB-A6B5-DB0D07B0B6D0}"/>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556-4FBB-A6B5-DB0D07B0B6D0}"/>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A556-4FBB-A6B5-DB0D07B0B6D0}"/>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A556-4FBB-A6B5-DB0D07B0B6D0}"/>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A556-4FBB-A6B5-DB0D07B0B6D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A556-4FBB-A6B5-DB0D07B0B6D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93D-4494-A9C6-34206A85F974}"/>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893D-4494-A9C6-34206A85F974}"/>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893D-4494-A9C6-34206A85F974}"/>
              </c:ext>
            </c:extLst>
          </c:dPt>
          <c:dPt>
            <c:idx val="3"/>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7-893D-4494-A9C6-34206A85F974}"/>
              </c:ext>
            </c:extLst>
          </c:dPt>
          <c:dPt>
            <c:idx val="4"/>
            <c:bubble3D val="0"/>
            <c:spPr>
              <a:noFill/>
              <a:ln w="19050">
                <a:solidFill>
                  <a:schemeClr val="lt1"/>
                </a:solidFill>
              </a:ln>
              <a:effectLst/>
            </c:spPr>
            <c:extLst>
              <c:ext xmlns:c16="http://schemas.microsoft.com/office/drawing/2014/chart" uri="{C3380CC4-5D6E-409C-BE32-E72D297353CC}">
                <c16:uniqueId val="{00000009-893D-4494-A9C6-34206A85F974}"/>
              </c:ext>
            </c:extLst>
          </c:dPt>
          <c:dPt>
            <c:idx val="5"/>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B-893D-4494-A9C6-34206A85F974}"/>
              </c:ext>
            </c:extLst>
          </c:dPt>
          <c:dPt>
            <c:idx val="6"/>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D-893D-4494-A9C6-34206A85F974}"/>
              </c:ext>
            </c:extLst>
          </c:dPt>
          <c:dPt>
            <c:idx val="7"/>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F-893D-4494-A9C6-34206A85F974}"/>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893D-4494-A9C6-34206A85F974}"/>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893D-4494-A9C6-34206A85F974}"/>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893D-4494-A9C6-34206A85F974}"/>
                </c:ext>
              </c:extLst>
            </c:dLbl>
            <c:dLbl>
              <c:idx val="2"/>
              <c:layout>
                <c:manualLayout>
                  <c:x val="0.2580902953640985"/>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30206410085900703"/>
                      <c:h val="0.24809120634708995"/>
                    </c:manualLayout>
                  </c15:layout>
                  <c15:dlblFieldTable/>
                  <c15:showDataLabelsRange val="0"/>
                </c:ext>
                <c:ext xmlns:c16="http://schemas.microsoft.com/office/drawing/2014/chart" uri="{C3380CC4-5D6E-409C-BE32-E72D297353CC}">
                  <c16:uniqueId val="{00000005-893D-4494-A9C6-34206A85F974}"/>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3D-4494-A9C6-34206A85F974}"/>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893D-4494-A9C6-34206A85F974}"/>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93D-4494-A9C6-34206A85F974}"/>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893D-4494-A9C6-34206A85F974}"/>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893D-4494-A9C6-34206A85F974}"/>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893D-4494-A9C6-34206A85F97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893D-4494-A9C6-34206A85F97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A556-4FBB-A6B5-DB0D07B0B6D0}"/>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A556-4FBB-A6B5-DB0D07B0B6D0}"/>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A556-4FBB-A6B5-DB0D07B0B6D0}"/>
              </c:ext>
            </c:extLst>
          </c:dPt>
          <c:dPt>
            <c:idx val="3"/>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7-A556-4FBB-A6B5-DB0D07B0B6D0}"/>
              </c:ext>
            </c:extLst>
          </c:dPt>
          <c:dPt>
            <c:idx val="4"/>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9-A556-4FBB-A6B5-DB0D07B0B6D0}"/>
              </c:ext>
            </c:extLst>
          </c:dPt>
          <c:dPt>
            <c:idx val="5"/>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B-A556-4FBB-A6B5-DB0D07B0B6D0}"/>
              </c:ext>
            </c:extLst>
          </c:dPt>
          <c:dPt>
            <c:idx val="6"/>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D-A556-4FBB-A6B5-DB0D07B0B6D0}"/>
              </c:ext>
            </c:extLst>
          </c:dPt>
          <c:dPt>
            <c:idx val="7"/>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F-A556-4FBB-A6B5-DB0D07B0B6D0}"/>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A556-4FBB-A6B5-DB0D07B0B6D0}"/>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A556-4FBB-A6B5-DB0D07B0B6D0}"/>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A556-4FBB-A6B5-DB0D07B0B6D0}"/>
                </c:ext>
              </c:extLst>
            </c:dLbl>
            <c:dLbl>
              <c:idx val="2"/>
              <c:layout>
                <c:manualLayout>
                  <c:x val="0.25498539166989875"/>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9585429347060749"/>
                      <c:h val="0.24809120634708995"/>
                    </c:manualLayout>
                  </c15:layout>
                  <c15:dlblFieldTable/>
                  <c15:showDataLabelsRange val="0"/>
                </c:ext>
                <c:ext xmlns:c16="http://schemas.microsoft.com/office/drawing/2014/chart" uri="{C3380CC4-5D6E-409C-BE32-E72D297353CC}">
                  <c16:uniqueId val="{00000005-A556-4FBB-A6B5-DB0D07B0B6D0}"/>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56-4FBB-A6B5-DB0D07B0B6D0}"/>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A556-4FBB-A6B5-DB0D07B0B6D0}"/>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556-4FBB-A6B5-DB0D07B0B6D0}"/>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A556-4FBB-A6B5-DB0D07B0B6D0}"/>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A556-4FBB-A6B5-DB0D07B0B6D0}"/>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A556-4FBB-A6B5-DB0D07B0B6D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A556-4FBB-A6B5-DB0D07B0B6D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93D-4494-A9C6-34206A85F974}"/>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893D-4494-A9C6-34206A85F974}"/>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893D-4494-A9C6-34206A85F974}"/>
              </c:ext>
            </c:extLst>
          </c:dPt>
          <c:dPt>
            <c:idx val="3"/>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7-893D-4494-A9C6-34206A85F974}"/>
              </c:ext>
            </c:extLst>
          </c:dPt>
          <c:dPt>
            <c:idx val="4"/>
            <c:bubble3D val="0"/>
            <c:spPr>
              <a:noFill/>
              <a:ln w="19050">
                <a:solidFill>
                  <a:schemeClr val="lt1"/>
                </a:solidFill>
              </a:ln>
              <a:effectLst/>
            </c:spPr>
            <c:extLst>
              <c:ext xmlns:c16="http://schemas.microsoft.com/office/drawing/2014/chart" uri="{C3380CC4-5D6E-409C-BE32-E72D297353CC}">
                <c16:uniqueId val="{00000009-893D-4494-A9C6-34206A85F974}"/>
              </c:ext>
            </c:extLst>
          </c:dPt>
          <c:dPt>
            <c:idx val="5"/>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B-893D-4494-A9C6-34206A85F974}"/>
              </c:ext>
            </c:extLst>
          </c:dPt>
          <c:dPt>
            <c:idx val="6"/>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D-893D-4494-A9C6-34206A85F974}"/>
              </c:ext>
            </c:extLst>
          </c:dPt>
          <c:dPt>
            <c:idx val="7"/>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F-893D-4494-A9C6-34206A85F974}"/>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893D-4494-A9C6-34206A85F974}"/>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893D-4494-A9C6-34206A85F974}"/>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893D-4494-A9C6-34206A85F974}"/>
                </c:ext>
              </c:extLst>
            </c:dLbl>
            <c:dLbl>
              <c:idx val="2"/>
              <c:layout>
                <c:manualLayout>
                  <c:x val="0.25032803612859911"/>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8653958238800831"/>
                      <c:h val="0.24809120634708995"/>
                    </c:manualLayout>
                  </c15:layout>
                  <c15:dlblFieldTable/>
                  <c15:showDataLabelsRange val="0"/>
                </c:ext>
                <c:ext xmlns:c16="http://schemas.microsoft.com/office/drawing/2014/chart" uri="{C3380CC4-5D6E-409C-BE32-E72D297353CC}">
                  <c16:uniqueId val="{00000005-893D-4494-A9C6-34206A85F974}"/>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3D-4494-A9C6-34206A85F974}"/>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893D-4494-A9C6-34206A85F974}"/>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93D-4494-A9C6-34206A85F974}"/>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893D-4494-A9C6-34206A85F974}"/>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893D-4494-A9C6-34206A85F974}"/>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893D-4494-A9C6-34206A85F97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893D-4494-A9C6-34206A85F97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A556-4FBB-A6B5-DB0D07B0B6D0}"/>
              </c:ext>
            </c:extLst>
          </c:dPt>
          <c:dPt>
            <c:idx val="1"/>
            <c:bubble3D val="0"/>
            <c:spPr>
              <a:noFill/>
              <a:ln w="19050">
                <a:solidFill>
                  <a:schemeClr val="lt1"/>
                </a:solidFill>
              </a:ln>
              <a:effectLst/>
            </c:spPr>
            <c:extLst>
              <c:ext xmlns:c16="http://schemas.microsoft.com/office/drawing/2014/chart" uri="{C3380CC4-5D6E-409C-BE32-E72D297353CC}">
                <c16:uniqueId val="{00000003-A556-4FBB-A6B5-DB0D07B0B6D0}"/>
              </c:ext>
            </c:extLst>
          </c:dPt>
          <c:dPt>
            <c:idx val="2"/>
            <c:bubble3D val="0"/>
            <c:spPr>
              <a:noFill/>
              <a:ln w="19050">
                <a:solidFill>
                  <a:schemeClr val="lt1"/>
                </a:solidFill>
              </a:ln>
              <a:effectLst/>
            </c:spPr>
            <c:extLst>
              <c:ext xmlns:c16="http://schemas.microsoft.com/office/drawing/2014/chart" uri="{C3380CC4-5D6E-409C-BE32-E72D297353CC}">
                <c16:uniqueId val="{00000005-A556-4FBB-A6B5-DB0D07B0B6D0}"/>
              </c:ext>
            </c:extLst>
          </c:dPt>
          <c:dPt>
            <c:idx val="3"/>
            <c:bubble3D val="0"/>
            <c:spPr>
              <a:noFill/>
              <a:ln w="19050">
                <a:solidFill>
                  <a:schemeClr val="lt1"/>
                </a:solidFill>
              </a:ln>
              <a:effectLst/>
            </c:spPr>
            <c:extLst>
              <c:ext xmlns:c16="http://schemas.microsoft.com/office/drawing/2014/chart" uri="{C3380CC4-5D6E-409C-BE32-E72D297353CC}">
                <c16:uniqueId val="{00000007-A556-4FBB-A6B5-DB0D07B0B6D0}"/>
              </c:ext>
            </c:extLst>
          </c:dPt>
          <c:dPt>
            <c:idx val="4"/>
            <c:bubble3D val="0"/>
            <c:spPr>
              <a:noFill/>
              <a:ln w="19050">
                <a:solidFill>
                  <a:schemeClr val="lt1"/>
                </a:solidFill>
              </a:ln>
              <a:effectLst/>
            </c:spPr>
            <c:extLst>
              <c:ext xmlns:c16="http://schemas.microsoft.com/office/drawing/2014/chart" uri="{C3380CC4-5D6E-409C-BE32-E72D297353CC}">
                <c16:uniqueId val="{00000009-A556-4FBB-A6B5-DB0D07B0B6D0}"/>
              </c:ext>
            </c:extLst>
          </c:dPt>
          <c:dPt>
            <c:idx val="5"/>
            <c:bubble3D val="0"/>
            <c:spPr>
              <a:noFill/>
              <a:ln w="19050">
                <a:solidFill>
                  <a:schemeClr val="lt1"/>
                </a:solidFill>
              </a:ln>
              <a:effectLst/>
            </c:spPr>
            <c:extLst>
              <c:ext xmlns:c16="http://schemas.microsoft.com/office/drawing/2014/chart" uri="{C3380CC4-5D6E-409C-BE32-E72D297353CC}">
                <c16:uniqueId val="{0000000B-A556-4FBB-A6B5-DB0D07B0B6D0}"/>
              </c:ext>
            </c:extLst>
          </c:dPt>
          <c:dPt>
            <c:idx val="6"/>
            <c:bubble3D val="0"/>
            <c:spPr>
              <a:noFill/>
              <a:ln w="19050">
                <a:solidFill>
                  <a:schemeClr val="lt1"/>
                </a:solidFill>
              </a:ln>
              <a:effectLst/>
            </c:spPr>
            <c:extLst>
              <c:ext xmlns:c16="http://schemas.microsoft.com/office/drawing/2014/chart" uri="{C3380CC4-5D6E-409C-BE32-E72D297353CC}">
                <c16:uniqueId val="{0000000D-A556-4FBB-A6B5-DB0D07B0B6D0}"/>
              </c:ext>
            </c:extLst>
          </c:dPt>
          <c:dPt>
            <c:idx val="7"/>
            <c:bubble3D val="0"/>
            <c:spPr>
              <a:noFill/>
              <a:ln w="19050">
                <a:solidFill>
                  <a:schemeClr val="lt1"/>
                </a:solidFill>
              </a:ln>
              <a:effectLst/>
            </c:spPr>
            <c:extLst>
              <c:ext xmlns:c16="http://schemas.microsoft.com/office/drawing/2014/chart" uri="{C3380CC4-5D6E-409C-BE32-E72D297353CC}">
                <c16:uniqueId val="{0000000F-A556-4FBB-A6B5-DB0D07B0B6D0}"/>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A556-4FBB-A6B5-DB0D07B0B6D0}"/>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A556-4FBB-A6B5-DB0D07B0B6D0}"/>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A556-4FBB-A6B5-DB0D07B0B6D0}"/>
                </c:ext>
              </c:extLst>
            </c:dLbl>
            <c:dLbl>
              <c:idx val="2"/>
              <c:layout>
                <c:manualLayout>
                  <c:x val="0.25498539166989875"/>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9585429347060749"/>
                      <c:h val="0.24809120634708995"/>
                    </c:manualLayout>
                  </c15:layout>
                  <c15:dlblFieldTable/>
                  <c15:showDataLabelsRange val="0"/>
                </c:ext>
                <c:ext xmlns:c16="http://schemas.microsoft.com/office/drawing/2014/chart" uri="{C3380CC4-5D6E-409C-BE32-E72D297353CC}">
                  <c16:uniqueId val="{00000005-A556-4FBB-A6B5-DB0D07B0B6D0}"/>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56-4FBB-A6B5-DB0D07B0B6D0}"/>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A556-4FBB-A6B5-DB0D07B0B6D0}"/>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556-4FBB-A6B5-DB0D07B0B6D0}"/>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A556-4FBB-A6B5-DB0D07B0B6D0}"/>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A556-4FBB-A6B5-DB0D07B0B6D0}"/>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A556-4FBB-A6B5-DB0D07B0B6D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A556-4FBB-A6B5-DB0D07B0B6D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93D-4494-A9C6-34206A85F974}"/>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893D-4494-A9C6-34206A85F974}"/>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893D-4494-A9C6-34206A85F974}"/>
              </c:ext>
            </c:extLst>
          </c:dPt>
          <c:dPt>
            <c:idx val="3"/>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7-893D-4494-A9C6-34206A85F974}"/>
              </c:ext>
            </c:extLst>
          </c:dPt>
          <c:dPt>
            <c:idx val="4"/>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9-893D-4494-A9C6-34206A85F974}"/>
              </c:ext>
            </c:extLst>
          </c:dPt>
          <c:dPt>
            <c:idx val="5"/>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B-893D-4494-A9C6-34206A85F974}"/>
              </c:ext>
            </c:extLst>
          </c:dPt>
          <c:dPt>
            <c:idx val="6"/>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D-893D-4494-A9C6-34206A85F974}"/>
              </c:ext>
            </c:extLst>
          </c:dPt>
          <c:dPt>
            <c:idx val="7"/>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F-893D-4494-A9C6-34206A85F974}"/>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893D-4494-A9C6-34206A85F974}"/>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893D-4494-A9C6-34206A85F974}"/>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893D-4494-A9C6-34206A85F974}"/>
                </c:ext>
              </c:extLst>
            </c:dLbl>
            <c:dLbl>
              <c:idx val="2"/>
              <c:layout>
                <c:manualLayout>
                  <c:x val="0.2565378435169986"/>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9895919716480729"/>
                      <c:h val="0.24809120634708995"/>
                    </c:manualLayout>
                  </c15:layout>
                  <c15:dlblFieldTable/>
                  <c15:showDataLabelsRange val="0"/>
                </c:ext>
                <c:ext xmlns:c16="http://schemas.microsoft.com/office/drawing/2014/chart" uri="{C3380CC4-5D6E-409C-BE32-E72D297353CC}">
                  <c16:uniqueId val="{00000005-893D-4494-A9C6-34206A85F974}"/>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3D-4494-A9C6-34206A85F974}"/>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893D-4494-A9C6-34206A85F974}"/>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93D-4494-A9C6-34206A85F974}"/>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893D-4494-A9C6-34206A85F974}"/>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893D-4494-A9C6-34206A85F974}"/>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893D-4494-A9C6-34206A85F97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893D-4494-A9C6-34206A85F97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A556-4FBB-A6B5-DB0D07B0B6D0}"/>
              </c:ext>
            </c:extLst>
          </c:dPt>
          <c:dPt>
            <c:idx val="1"/>
            <c:bubble3D val="0"/>
            <c:spPr>
              <a:noFill/>
              <a:ln w="19050">
                <a:solidFill>
                  <a:schemeClr val="lt1"/>
                </a:solidFill>
              </a:ln>
              <a:effectLst/>
            </c:spPr>
            <c:extLst>
              <c:ext xmlns:c16="http://schemas.microsoft.com/office/drawing/2014/chart" uri="{C3380CC4-5D6E-409C-BE32-E72D297353CC}">
                <c16:uniqueId val="{00000003-A556-4FBB-A6B5-DB0D07B0B6D0}"/>
              </c:ext>
            </c:extLst>
          </c:dPt>
          <c:dPt>
            <c:idx val="2"/>
            <c:bubble3D val="0"/>
            <c:spPr>
              <a:noFill/>
              <a:ln w="19050">
                <a:solidFill>
                  <a:schemeClr val="lt1"/>
                </a:solidFill>
              </a:ln>
              <a:effectLst/>
            </c:spPr>
            <c:extLst>
              <c:ext xmlns:c16="http://schemas.microsoft.com/office/drawing/2014/chart" uri="{C3380CC4-5D6E-409C-BE32-E72D297353CC}">
                <c16:uniqueId val="{00000005-A556-4FBB-A6B5-DB0D07B0B6D0}"/>
              </c:ext>
            </c:extLst>
          </c:dPt>
          <c:dPt>
            <c:idx val="3"/>
            <c:bubble3D val="0"/>
            <c:spPr>
              <a:noFill/>
              <a:ln w="19050">
                <a:solidFill>
                  <a:schemeClr val="lt1"/>
                </a:solidFill>
              </a:ln>
              <a:effectLst/>
            </c:spPr>
            <c:extLst>
              <c:ext xmlns:c16="http://schemas.microsoft.com/office/drawing/2014/chart" uri="{C3380CC4-5D6E-409C-BE32-E72D297353CC}">
                <c16:uniqueId val="{00000007-A556-4FBB-A6B5-DB0D07B0B6D0}"/>
              </c:ext>
            </c:extLst>
          </c:dPt>
          <c:dPt>
            <c:idx val="4"/>
            <c:bubble3D val="0"/>
            <c:spPr>
              <a:noFill/>
              <a:ln w="19050">
                <a:solidFill>
                  <a:schemeClr val="lt1"/>
                </a:solidFill>
              </a:ln>
              <a:effectLst/>
            </c:spPr>
            <c:extLst>
              <c:ext xmlns:c16="http://schemas.microsoft.com/office/drawing/2014/chart" uri="{C3380CC4-5D6E-409C-BE32-E72D297353CC}">
                <c16:uniqueId val="{00000009-A556-4FBB-A6B5-DB0D07B0B6D0}"/>
              </c:ext>
            </c:extLst>
          </c:dPt>
          <c:dPt>
            <c:idx val="5"/>
            <c:bubble3D val="0"/>
            <c:spPr>
              <a:noFill/>
              <a:ln w="19050">
                <a:solidFill>
                  <a:schemeClr val="lt1"/>
                </a:solidFill>
              </a:ln>
              <a:effectLst/>
            </c:spPr>
            <c:extLst>
              <c:ext xmlns:c16="http://schemas.microsoft.com/office/drawing/2014/chart" uri="{C3380CC4-5D6E-409C-BE32-E72D297353CC}">
                <c16:uniqueId val="{0000000B-A556-4FBB-A6B5-DB0D07B0B6D0}"/>
              </c:ext>
            </c:extLst>
          </c:dPt>
          <c:dPt>
            <c:idx val="6"/>
            <c:bubble3D val="0"/>
            <c:spPr>
              <a:noFill/>
              <a:ln w="19050">
                <a:solidFill>
                  <a:schemeClr val="lt1"/>
                </a:solidFill>
              </a:ln>
              <a:effectLst/>
            </c:spPr>
            <c:extLst>
              <c:ext xmlns:c16="http://schemas.microsoft.com/office/drawing/2014/chart" uri="{C3380CC4-5D6E-409C-BE32-E72D297353CC}">
                <c16:uniqueId val="{0000000D-A556-4FBB-A6B5-DB0D07B0B6D0}"/>
              </c:ext>
            </c:extLst>
          </c:dPt>
          <c:dPt>
            <c:idx val="7"/>
            <c:bubble3D val="0"/>
            <c:spPr>
              <a:noFill/>
              <a:ln w="19050">
                <a:solidFill>
                  <a:schemeClr val="lt1"/>
                </a:solidFill>
              </a:ln>
              <a:effectLst/>
            </c:spPr>
            <c:extLst>
              <c:ext xmlns:c16="http://schemas.microsoft.com/office/drawing/2014/chart" uri="{C3380CC4-5D6E-409C-BE32-E72D297353CC}">
                <c16:uniqueId val="{0000000F-A556-4FBB-A6B5-DB0D07B0B6D0}"/>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A556-4FBB-A6B5-DB0D07B0B6D0}"/>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A556-4FBB-A6B5-DB0D07B0B6D0}"/>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A556-4FBB-A6B5-DB0D07B0B6D0}"/>
                </c:ext>
              </c:extLst>
            </c:dLbl>
            <c:dLbl>
              <c:idx val="2"/>
              <c:layout>
                <c:manualLayout>
                  <c:x val="0.25498539166989875"/>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9585429347060749"/>
                      <c:h val="0.24809120634708995"/>
                    </c:manualLayout>
                  </c15:layout>
                  <c15:dlblFieldTable/>
                  <c15:showDataLabelsRange val="0"/>
                </c:ext>
                <c:ext xmlns:c16="http://schemas.microsoft.com/office/drawing/2014/chart" uri="{C3380CC4-5D6E-409C-BE32-E72D297353CC}">
                  <c16:uniqueId val="{00000005-A556-4FBB-A6B5-DB0D07B0B6D0}"/>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56-4FBB-A6B5-DB0D07B0B6D0}"/>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A556-4FBB-A6B5-DB0D07B0B6D0}"/>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556-4FBB-A6B5-DB0D07B0B6D0}"/>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A556-4FBB-A6B5-DB0D07B0B6D0}"/>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A556-4FBB-A6B5-DB0D07B0B6D0}"/>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A556-4FBB-A6B5-DB0D07B0B6D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A556-4FBB-A6B5-DB0D07B0B6D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93D-4494-A9C6-34206A85F974}"/>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893D-4494-A9C6-34206A85F974}"/>
              </c:ext>
            </c:extLst>
          </c:dPt>
          <c:dPt>
            <c:idx val="2"/>
            <c:bubble3D val="0"/>
            <c:spPr>
              <a:noFill/>
              <a:ln w="19050">
                <a:solidFill>
                  <a:schemeClr val="lt1"/>
                </a:solidFill>
              </a:ln>
              <a:effectLst/>
            </c:spPr>
            <c:extLst>
              <c:ext xmlns:c16="http://schemas.microsoft.com/office/drawing/2014/chart" uri="{C3380CC4-5D6E-409C-BE32-E72D297353CC}">
                <c16:uniqueId val="{00000005-893D-4494-A9C6-34206A85F974}"/>
              </c:ext>
            </c:extLst>
          </c:dPt>
          <c:dPt>
            <c:idx val="3"/>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7-893D-4494-A9C6-34206A85F974}"/>
              </c:ext>
            </c:extLst>
          </c:dPt>
          <c:dPt>
            <c:idx val="4"/>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9-893D-4494-A9C6-34206A85F974}"/>
              </c:ext>
            </c:extLst>
          </c:dPt>
          <c:dPt>
            <c:idx val="5"/>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B-893D-4494-A9C6-34206A85F974}"/>
              </c:ext>
            </c:extLst>
          </c:dPt>
          <c:dPt>
            <c:idx val="6"/>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D-893D-4494-A9C6-34206A85F974}"/>
              </c:ext>
            </c:extLst>
          </c:dPt>
          <c:dPt>
            <c:idx val="7"/>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F-893D-4494-A9C6-34206A85F974}"/>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893D-4494-A9C6-34206A85F974}"/>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893D-4494-A9C6-34206A85F974}"/>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893D-4494-A9C6-34206A85F974}"/>
                </c:ext>
              </c:extLst>
            </c:dLbl>
            <c:dLbl>
              <c:idx val="2"/>
              <c:layout>
                <c:manualLayout>
                  <c:x val="0.25032803612859911"/>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8653958238800831"/>
                      <c:h val="0.24809120634708995"/>
                    </c:manualLayout>
                  </c15:layout>
                  <c15:dlblFieldTable/>
                  <c15:showDataLabelsRange val="0"/>
                </c:ext>
                <c:ext xmlns:c16="http://schemas.microsoft.com/office/drawing/2014/chart" uri="{C3380CC4-5D6E-409C-BE32-E72D297353CC}">
                  <c16:uniqueId val="{00000005-893D-4494-A9C6-34206A85F974}"/>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3D-4494-A9C6-34206A85F974}"/>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893D-4494-A9C6-34206A85F974}"/>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93D-4494-A9C6-34206A85F974}"/>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893D-4494-A9C6-34206A85F974}"/>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893D-4494-A9C6-34206A85F974}"/>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893D-4494-A9C6-34206A85F97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893D-4494-A9C6-34206A85F97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A556-4FBB-A6B5-DB0D07B0B6D0}"/>
              </c:ext>
            </c:extLst>
          </c:dPt>
          <c:dPt>
            <c:idx val="1"/>
            <c:bubble3D val="0"/>
            <c:spPr>
              <a:noFill/>
              <a:ln w="19050">
                <a:solidFill>
                  <a:schemeClr val="lt1"/>
                </a:solidFill>
              </a:ln>
              <a:effectLst/>
            </c:spPr>
            <c:extLst>
              <c:ext xmlns:c16="http://schemas.microsoft.com/office/drawing/2014/chart" uri="{C3380CC4-5D6E-409C-BE32-E72D297353CC}">
                <c16:uniqueId val="{00000003-A556-4FBB-A6B5-DB0D07B0B6D0}"/>
              </c:ext>
            </c:extLst>
          </c:dPt>
          <c:dPt>
            <c:idx val="2"/>
            <c:bubble3D val="0"/>
            <c:spPr>
              <a:noFill/>
              <a:ln w="19050">
                <a:solidFill>
                  <a:schemeClr val="lt1"/>
                </a:solidFill>
              </a:ln>
              <a:effectLst/>
            </c:spPr>
            <c:extLst>
              <c:ext xmlns:c16="http://schemas.microsoft.com/office/drawing/2014/chart" uri="{C3380CC4-5D6E-409C-BE32-E72D297353CC}">
                <c16:uniqueId val="{00000005-A556-4FBB-A6B5-DB0D07B0B6D0}"/>
              </c:ext>
            </c:extLst>
          </c:dPt>
          <c:dPt>
            <c:idx val="3"/>
            <c:bubble3D val="0"/>
            <c:spPr>
              <a:noFill/>
              <a:ln w="19050">
                <a:solidFill>
                  <a:schemeClr val="lt1"/>
                </a:solidFill>
              </a:ln>
              <a:effectLst/>
            </c:spPr>
            <c:extLst>
              <c:ext xmlns:c16="http://schemas.microsoft.com/office/drawing/2014/chart" uri="{C3380CC4-5D6E-409C-BE32-E72D297353CC}">
                <c16:uniqueId val="{00000007-A556-4FBB-A6B5-DB0D07B0B6D0}"/>
              </c:ext>
            </c:extLst>
          </c:dPt>
          <c:dPt>
            <c:idx val="4"/>
            <c:bubble3D val="0"/>
            <c:spPr>
              <a:noFill/>
              <a:ln w="19050">
                <a:solidFill>
                  <a:schemeClr val="lt1"/>
                </a:solidFill>
              </a:ln>
              <a:effectLst/>
            </c:spPr>
            <c:extLst>
              <c:ext xmlns:c16="http://schemas.microsoft.com/office/drawing/2014/chart" uri="{C3380CC4-5D6E-409C-BE32-E72D297353CC}">
                <c16:uniqueId val="{00000009-A556-4FBB-A6B5-DB0D07B0B6D0}"/>
              </c:ext>
            </c:extLst>
          </c:dPt>
          <c:dPt>
            <c:idx val="5"/>
            <c:bubble3D val="0"/>
            <c:spPr>
              <a:noFill/>
              <a:ln w="19050">
                <a:solidFill>
                  <a:schemeClr val="lt1"/>
                </a:solidFill>
              </a:ln>
              <a:effectLst/>
            </c:spPr>
            <c:extLst>
              <c:ext xmlns:c16="http://schemas.microsoft.com/office/drawing/2014/chart" uri="{C3380CC4-5D6E-409C-BE32-E72D297353CC}">
                <c16:uniqueId val="{0000000B-A556-4FBB-A6B5-DB0D07B0B6D0}"/>
              </c:ext>
            </c:extLst>
          </c:dPt>
          <c:dPt>
            <c:idx val="6"/>
            <c:bubble3D val="0"/>
            <c:spPr>
              <a:noFill/>
              <a:ln w="19050">
                <a:solidFill>
                  <a:schemeClr val="lt1"/>
                </a:solidFill>
              </a:ln>
              <a:effectLst/>
            </c:spPr>
            <c:extLst>
              <c:ext xmlns:c16="http://schemas.microsoft.com/office/drawing/2014/chart" uri="{C3380CC4-5D6E-409C-BE32-E72D297353CC}">
                <c16:uniqueId val="{0000000D-A556-4FBB-A6B5-DB0D07B0B6D0}"/>
              </c:ext>
            </c:extLst>
          </c:dPt>
          <c:dPt>
            <c:idx val="7"/>
            <c:bubble3D val="0"/>
            <c:spPr>
              <a:noFill/>
              <a:ln w="19050">
                <a:solidFill>
                  <a:schemeClr val="lt1"/>
                </a:solidFill>
              </a:ln>
              <a:effectLst/>
            </c:spPr>
            <c:extLst>
              <c:ext xmlns:c16="http://schemas.microsoft.com/office/drawing/2014/chart" uri="{C3380CC4-5D6E-409C-BE32-E72D297353CC}">
                <c16:uniqueId val="{0000000F-A556-4FBB-A6B5-DB0D07B0B6D0}"/>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A556-4FBB-A6B5-DB0D07B0B6D0}"/>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A556-4FBB-A6B5-DB0D07B0B6D0}"/>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A556-4FBB-A6B5-DB0D07B0B6D0}"/>
                </c:ext>
              </c:extLst>
            </c:dLbl>
            <c:dLbl>
              <c:idx val="2"/>
              <c:layout>
                <c:manualLayout>
                  <c:x val="0.25032803612859911"/>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8653958238800831"/>
                      <c:h val="0.24809120634708995"/>
                    </c:manualLayout>
                  </c15:layout>
                  <c15:dlblFieldTable/>
                  <c15:showDataLabelsRange val="0"/>
                </c:ext>
                <c:ext xmlns:c16="http://schemas.microsoft.com/office/drawing/2014/chart" uri="{C3380CC4-5D6E-409C-BE32-E72D297353CC}">
                  <c16:uniqueId val="{00000005-A556-4FBB-A6B5-DB0D07B0B6D0}"/>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56-4FBB-A6B5-DB0D07B0B6D0}"/>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A556-4FBB-A6B5-DB0D07B0B6D0}"/>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556-4FBB-A6B5-DB0D07B0B6D0}"/>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A556-4FBB-A6B5-DB0D07B0B6D0}"/>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A556-4FBB-A6B5-DB0D07B0B6D0}"/>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A556-4FBB-A6B5-DB0D07B0B6D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A556-4FBB-A6B5-DB0D07B0B6D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93D-4494-A9C6-34206A85F974}"/>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893D-4494-A9C6-34206A85F974}"/>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893D-4494-A9C6-34206A85F974}"/>
              </c:ext>
            </c:extLst>
          </c:dPt>
          <c:dPt>
            <c:idx val="3"/>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7-893D-4494-A9C6-34206A85F974}"/>
              </c:ext>
            </c:extLst>
          </c:dPt>
          <c:dPt>
            <c:idx val="4"/>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9-893D-4494-A9C6-34206A85F974}"/>
              </c:ext>
            </c:extLst>
          </c:dPt>
          <c:dPt>
            <c:idx val="5"/>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B-893D-4494-A9C6-34206A85F974}"/>
              </c:ext>
            </c:extLst>
          </c:dPt>
          <c:dPt>
            <c:idx val="6"/>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D-893D-4494-A9C6-34206A85F974}"/>
              </c:ext>
            </c:extLst>
          </c:dPt>
          <c:dPt>
            <c:idx val="7"/>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F-893D-4494-A9C6-34206A85F974}"/>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893D-4494-A9C6-34206A85F974}"/>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893D-4494-A9C6-34206A85F974}"/>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893D-4494-A9C6-34206A85F974}"/>
                </c:ext>
              </c:extLst>
            </c:dLbl>
            <c:dLbl>
              <c:idx val="2"/>
              <c:layout>
                <c:manualLayout>
                  <c:x val="0.25032803612859911"/>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8653958238800831"/>
                      <c:h val="0.24809120634708995"/>
                    </c:manualLayout>
                  </c15:layout>
                  <c15:dlblFieldTable/>
                  <c15:showDataLabelsRange val="0"/>
                </c:ext>
                <c:ext xmlns:c16="http://schemas.microsoft.com/office/drawing/2014/chart" uri="{C3380CC4-5D6E-409C-BE32-E72D297353CC}">
                  <c16:uniqueId val="{00000005-893D-4494-A9C6-34206A85F974}"/>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3D-4494-A9C6-34206A85F974}"/>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893D-4494-A9C6-34206A85F974}"/>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93D-4494-A9C6-34206A85F974}"/>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893D-4494-A9C6-34206A85F974}"/>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893D-4494-A9C6-34206A85F974}"/>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893D-4494-A9C6-34206A85F97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893D-4494-A9C6-34206A85F97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'ピーナッツの効果（脳梗塞）'!$C$3</c:f>
              <c:strCache>
                <c:ptCount val="1"/>
                <c:pt idx="0">
                  <c:v>0</c:v>
                </c:pt>
              </c:strCache>
            </c:strRef>
          </c:tx>
          <c:spPr>
            <a:solidFill>
              <a:srgbClr val="FBDDD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'ピーナッツの効果（脳梗塞）'!$C$4:$C$8</c:f>
              <c:numCache>
                <c:formatCode>0.00</c:formatCode>
                <c:ptCount val="5"/>
                <c:pt idx="0">
                  <c:v>1</c:v>
                </c:pt>
                <c:pt idx="1">
                  <c:v>1</c:v>
                </c:pt>
                <c:pt idx="2">
                  <c:v>1</c:v>
                </c:pt>
                <c:pt idx="3">
                  <c:v>1</c:v>
                </c:pt>
                <c:pt idx="4">
                  <c:v>1</c:v>
                </c:pt>
              </c:numCache>
            </c:numRef>
          </c:val>
          <c:extLst>
            <c:ext xmlns:c16="http://schemas.microsoft.com/office/drawing/2014/chart" uri="{C3380CC4-5D6E-409C-BE32-E72D297353CC}">
              <c16:uniqueId val="{00000000-9F77-44B6-AA9C-84A653AC4A09}"/>
            </c:ext>
          </c:extLst>
        </c:ser>
        <c:ser>
          <c:idx val="1"/>
          <c:order val="1"/>
          <c:tx>
            <c:strRef>
              <c:f>'ピーナッツの効果（脳梗塞）'!$D$3</c:f>
              <c:strCache>
                <c:ptCount val="1"/>
                <c:pt idx="0">
                  <c:v>0.7g</c:v>
                </c:pt>
              </c:strCache>
            </c:strRef>
          </c:tx>
          <c:spPr>
            <a:solidFill>
              <a:srgbClr val="FFCCC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'ピーナッツの効果（脳梗塞）'!$D$4:$D$8</c:f>
              <c:numCache>
                <c:formatCode>0.00</c:formatCode>
                <c:ptCount val="5"/>
                <c:pt idx="0">
                  <c:v>0.87</c:v>
                </c:pt>
                <c:pt idx="1">
                  <c:v>0.96</c:v>
                </c:pt>
                <c:pt idx="2">
                  <c:v>0.82</c:v>
                </c:pt>
                <c:pt idx="3">
                  <c:v>0.98</c:v>
                </c:pt>
                <c:pt idx="4">
                  <c:v>0.89</c:v>
                </c:pt>
              </c:numCache>
            </c:numRef>
          </c:val>
          <c:extLst>
            <c:ext xmlns:c16="http://schemas.microsoft.com/office/drawing/2014/chart" uri="{C3380CC4-5D6E-409C-BE32-E72D297353CC}">
              <c16:uniqueId val="{00000001-9F77-44B6-AA9C-84A653AC4A09}"/>
            </c:ext>
          </c:extLst>
        </c:ser>
        <c:ser>
          <c:idx val="2"/>
          <c:order val="2"/>
          <c:tx>
            <c:strRef>
              <c:f>'ピーナッツの効果（脳梗塞）'!$E$3</c:f>
              <c:strCache>
                <c:ptCount val="1"/>
                <c:pt idx="0">
                  <c:v>1.3g</c:v>
                </c:pt>
              </c:strCache>
            </c:strRef>
          </c:tx>
          <c:spPr>
            <a:solidFill>
              <a:srgbClr val="FF9999"/>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'ピーナッツの効果（脳梗塞）'!$E$4:$E$8</c:f>
              <c:numCache>
                <c:formatCode>0.00</c:formatCode>
                <c:ptCount val="5"/>
                <c:pt idx="0">
                  <c:v>0.93</c:v>
                </c:pt>
                <c:pt idx="1">
                  <c:v>1.06</c:v>
                </c:pt>
                <c:pt idx="2">
                  <c:v>0.86</c:v>
                </c:pt>
                <c:pt idx="3">
                  <c:v>0.93</c:v>
                </c:pt>
                <c:pt idx="4">
                  <c:v>0.93</c:v>
                </c:pt>
              </c:numCache>
            </c:numRef>
          </c:val>
          <c:extLst>
            <c:ext xmlns:c16="http://schemas.microsoft.com/office/drawing/2014/chart" uri="{C3380CC4-5D6E-409C-BE32-E72D297353CC}">
              <c16:uniqueId val="{00000002-9F77-44B6-AA9C-84A653AC4A09}"/>
            </c:ext>
          </c:extLst>
        </c:ser>
        <c:ser>
          <c:idx val="3"/>
          <c:order val="3"/>
          <c:tx>
            <c:strRef>
              <c:f>'ピーナッツの効果（脳梗塞）'!$F$3</c:f>
              <c:strCache>
                <c:ptCount val="1"/>
                <c:pt idx="0">
                  <c:v>4.3g</c:v>
                </c:pt>
              </c:strCache>
            </c:strRef>
          </c:tx>
          <c:spPr>
            <a:solidFill>
              <a:srgbClr val="EA5550"/>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'ピーナッツの効果（脳梗塞）'!$F$4:$F$8</c:f>
              <c:numCache>
                <c:formatCode>0.00</c:formatCode>
                <c:ptCount val="5"/>
                <c:pt idx="0">
                  <c:v>0.84</c:v>
                </c:pt>
                <c:pt idx="1">
                  <c:v>0.93</c:v>
                </c:pt>
                <c:pt idx="2">
                  <c:v>0.8</c:v>
                </c:pt>
                <c:pt idx="3">
                  <c:v>0.97</c:v>
                </c:pt>
                <c:pt idx="4">
                  <c:v>0.87</c:v>
                </c:pt>
              </c:numCache>
            </c:numRef>
          </c:val>
          <c:extLst>
            <c:ext xmlns:c16="http://schemas.microsoft.com/office/drawing/2014/chart" uri="{C3380CC4-5D6E-409C-BE32-E72D297353CC}">
              <c16:uniqueId val="{00000003-9F77-44B6-AA9C-84A653AC4A09}"/>
            </c:ext>
          </c:extLst>
        </c:ser>
        <c:dLbls>
          <c:showLegendKey val="0"/>
          <c:showVal val="0"/>
          <c:showCatName val="0"/>
          <c:showSerName val="0"/>
          <c:showPercent val="0"/>
          <c:showBubbleSize val="0"/>
        </c:dLbls>
        <c:gapWidth val="219"/>
        <c:overlap val="-27"/>
        <c:axId val="1531291343"/>
        <c:axId val="1531292175"/>
      </c:barChart>
      <c:catAx>
        <c:axId val="1531291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531292175"/>
        <c:crosses val="autoZero"/>
        <c:auto val="1"/>
        <c:lblAlgn val="ctr"/>
        <c:lblOffset val="0"/>
        <c:noMultiLvlLbl val="0"/>
      </c:catAx>
      <c:valAx>
        <c:axId val="1531292175"/>
        <c:scaling>
          <c:orientation val="minMax"/>
          <c:max val="1.1500000000000001"/>
          <c:min val="0.60000000000000009"/>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531291343"/>
        <c:crosses val="autoZero"/>
        <c:crossBetween val="between"/>
      </c:valAx>
      <c:spPr>
        <a:noFill/>
        <a:ln>
          <a:noFill/>
        </a:ln>
        <a:effectLst/>
      </c:spPr>
    </c:plotArea>
    <c:legend>
      <c:legendPos val="b"/>
      <c:layout>
        <c:manualLayout>
          <c:xMode val="edge"/>
          <c:yMode val="edge"/>
          <c:x val="0.48133906793990783"/>
          <c:y val="0.88697350974559508"/>
          <c:w val="0.285039021607495"/>
          <c:h val="7.5790204311247333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A556-4FBB-A6B5-DB0D07B0B6D0}"/>
              </c:ext>
            </c:extLst>
          </c:dPt>
          <c:dPt>
            <c:idx val="1"/>
            <c:bubble3D val="0"/>
            <c:spPr>
              <a:noFill/>
              <a:ln w="19050">
                <a:solidFill>
                  <a:schemeClr val="lt1"/>
                </a:solidFill>
              </a:ln>
              <a:effectLst/>
            </c:spPr>
            <c:extLst>
              <c:ext xmlns:c16="http://schemas.microsoft.com/office/drawing/2014/chart" uri="{C3380CC4-5D6E-409C-BE32-E72D297353CC}">
                <c16:uniqueId val="{00000003-A556-4FBB-A6B5-DB0D07B0B6D0}"/>
              </c:ext>
            </c:extLst>
          </c:dPt>
          <c:dPt>
            <c:idx val="2"/>
            <c:bubble3D val="0"/>
            <c:spPr>
              <a:noFill/>
              <a:ln w="19050">
                <a:solidFill>
                  <a:schemeClr val="lt1"/>
                </a:solidFill>
              </a:ln>
              <a:effectLst/>
            </c:spPr>
            <c:extLst>
              <c:ext xmlns:c16="http://schemas.microsoft.com/office/drawing/2014/chart" uri="{C3380CC4-5D6E-409C-BE32-E72D297353CC}">
                <c16:uniqueId val="{00000005-A556-4FBB-A6B5-DB0D07B0B6D0}"/>
              </c:ext>
            </c:extLst>
          </c:dPt>
          <c:dPt>
            <c:idx val="3"/>
            <c:bubble3D val="0"/>
            <c:spPr>
              <a:noFill/>
              <a:ln w="19050">
                <a:solidFill>
                  <a:schemeClr val="lt1"/>
                </a:solidFill>
              </a:ln>
              <a:effectLst/>
            </c:spPr>
            <c:extLst>
              <c:ext xmlns:c16="http://schemas.microsoft.com/office/drawing/2014/chart" uri="{C3380CC4-5D6E-409C-BE32-E72D297353CC}">
                <c16:uniqueId val="{00000007-A556-4FBB-A6B5-DB0D07B0B6D0}"/>
              </c:ext>
            </c:extLst>
          </c:dPt>
          <c:dPt>
            <c:idx val="4"/>
            <c:bubble3D val="0"/>
            <c:spPr>
              <a:noFill/>
              <a:ln w="19050">
                <a:solidFill>
                  <a:schemeClr val="lt1"/>
                </a:solidFill>
              </a:ln>
              <a:effectLst/>
            </c:spPr>
            <c:extLst>
              <c:ext xmlns:c16="http://schemas.microsoft.com/office/drawing/2014/chart" uri="{C3380CC4-5D6E-409C-BE32-E72D297353CC}">
                <c16:uniqueId val="{00000009-A556-4FBB-A6B5-DB0D07B0B6D0}"/>
              </c:ext>
            </c:extLst>
          </c:dPt>
          <c:dPt>
            <c:idx val="5"/>
            <c:bubble3D val="0"/>
            <c:spPr>
              <a:noFill/>
              <a:ln w="19050">
                <a:solidFill>
                  <a:schemeClr val="lt1"/>
                </a:solidFill>
              </a:ln>
              <a:effectLst/>
            </c:spPr>
            <c:extLst>
              <c:ext xmlns:c16="http://schemas.microsoft.com/office/drawing/2014/chart" uri="{C3380CC4-5D6E-409C-BE32-E72D297353CC}">
                <c16:uniqueId val="{0000000B-A556-4FBB-A6B5-DB0D07B0B6D0}"/>
              </c:ext>
            </c:extLst>
          </c:dPt>
          <c:dPt>
            <c:idx val="6"/>
            <c:bubble3D val="0"/>
            <c:spPr>
              <a:noFill/>
              <a:ln w="19050">
                <a:solidFill>
                  <a:schemeClr val="lt1"/>
                </a:solidFill>
              </a:ln>
              <a:effectLst/>
            </c:spPr>
            <c:extLst>
              <c:ext xmlns:c16="http://schemas.microsoft.com/office/drawing/2014/chart" uri="{C3380CC4-5D6E-409C-BE32-E72D297353CC}">
                <c16:uniqueId val="{0000000D-A556-4FBB-A6B5-DB0D07B0B6D0}"/>
              </c:ext>
            </c:extLst>
          </c:dPt>
          <c:dPt>
            <c:idx val="7"/>
            <c:bubble3D val="0"/>
            <c:spPr>
              <a:noFill/>
              <a:ln w="19050">
                <a:solidFill>
                  <a:schemeClr val="lt1"/>
                </a:solidFill>
              </a:ln>
              <a:effectLst/>
            </c:spPr>
            <c:extLst>
              <c:ext xmlns:c16="http://schemas.microsoft.com/office/drawing/2014/chart" uri="{C3380CC4-5D6E-409C-BE32-E72D297353CC}">
                <c16:uniqueId val="{0000000F-A556-4FBB-A6B5-DB0D07B0B6D0}"/>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A556-4FBB-A6B5-DB0D07B0B6D0}"/>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A556-4FBB-A6B5-DB0D07B0B6D0}"/>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A556-4FBB-A6B5-DB0D07B0B6D0}"/>
                </c:ext>
              </c:extLst>
            </c:dLbl>
            <c:dLbl>
              <c:idx val="2"/>
              <c:layout>
                <c:manualLayout>
                  <c:x val="0.25032803612859911"/>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8653958238800831"/>
                      <c:h val="0.24809120634708995"/>
                    </c:manualLayout>
                  </c15:layout>
                  <c15:dlblFieldTable/>
                  <c15:showDataLabelsRange val="0"/>
                </c:ext>
                <c:ext xmlns:c16="http://schemas.microsoft.com/office/drawing/2014/chart" uri="{C3380CC4-5D6E-409C-BE32-E72D297353CC}">
                  <c16:uniqueId val="{00000005-A556-4FBB-A6B5-DB0D07B0B6D0}"/>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56-4FBB-A6B5-DB0D07B0B6D0}"/>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A556-4FBB-A6B5-DB0D07B0B6D0}"/>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556-4FBB-A6B5-DB0D07B0B6D0}"/>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A556-4FBB-A6B5-DB0D07B0B6D0}"/>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A556-4FBB-A6B5-DB0D07B0B6D0}"/>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A556-4FBB-A6B5-DB0D07B0B6D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A556-4FBB-A6B5-DB0D07B0B6D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93D-4494-A9C6-34206A85F974}"/>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893D-4494-A9C6-34206A85F974}"/>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893D-4494-A9C6-34206A85F974}"/>
              </c:ext>
            </c:extLst>
          </c:dPt>
          <c:dPt>
            <c:idx val="3"/>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7-893D-4494-A9C6-34206A85F974}"/>
              </c:ext>
            </c:extLst>
          </c:dPt>
          <c:dPt>
            <c:idx val="4"/>
            <c:bubble3D val="0"/>
            <c:spPr>
              <a:noFill/>
              <a:ln w="19050">
                <a:solidFill>
                  <a:schemeClr val="lt1"/>
                </a:solidFill>
              </a:ln>
              <a:effectLst/>
            </c:spPr>
            <c:extLst>
              <c:ext xmlns:c16="http://schemas.microsoft.com/office/drawing/2014/chart" uri="{C3380CC4-5D6E-409C-BE32-E72D297353CC}">
                <c16:uniqueId val="{00000009-893D-4494-A9C6-34206A85F974}"/>
              </c:ext>
            </c:extLst>
          </c:dPt>
          <c:dPt>
            <c:idx val="5"/>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B-893D-4494-A9C6-34206A85F974}"/>
              </c:ext>
            </c:extLst>
          </c:dPt>
          <c:dPt>
            <c:idx val="6"/>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D-893D-4494-A9C6-34206A85F974}"/>
              </c:ext>
            </c:extLst>
          </c:dPt>
          <c:dPt>
            <c:idx val="7"/>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F-893D-4494-A9C6-34206A85F974}"/>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893D-4494-A9C6-34206A85F974}"/>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893D-4494-A9C6-34206A85F974}"/>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893D-4494-A9C6-34206A85F974}"/>
                </c:ext>
              </c:extLst>
            </c:dLbl>
            <c:dLbl>
              <c:idx val="2"/>
              <c:layout>
                <c:manualLayout>
                  <c:x val="0.25032803612859911"/>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8653958238800831"/>
                      <c:h val="0.24809120634708995"/>
                    </c:manualLayout>
                  </c15:layout>
                  <c15:dlblFieldTable/>
                  <c15:showDataLabelsRange val="0"/>
                </c:ext>
                <c:ext xmlns:c16="http://schemas.microsoft.com/office/drawing/2014/chart" uri="{C3380CC4-5D6E-409C-BE32-E72D297353CC}">
                  <c16:uniqueId val="{00000005-893D-4494-A9C6-34206A85F974}"/>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3D-4494-A9C6-34206A85F974}"/>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893D-4494-A9C6-34206A85F974}"/>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93D-4494-A9C6-34206A85F974}"/>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893D-4494-A9C6-34206A85F974}"/>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893D-4494-A9C6-34206A85F974}"/>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893D-4494-A9C6-34206A85F97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893D-4494-A9C6-34206A85F97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A556-4FBB-A6B5-DB0D07B0B6D0}"/>
              </c:ext>
            </c:extLst>
          </c:dPt>
          <c:dPt>
            <c:idx val="1"/>
            <c:bubble3D val="0"/>
            <c:spPr>
              <a:noFill/>
              <a:ln w="19050">
                <a:solidFill>
                  <a:schemeClr val="lt1"/>
                </a:solidFill>
              </a:ln>
              <a:effectLst/>
            </c:spPr>
            <c:extLst>
              <c:ext xmlns:c16="http://schemas.microsoft.com/office/drawing/2014/chart" uri="{C3380CC4-5D6E-409C-BE32-E72D297353CC}">
                <c16:uniqueId val="{00000003-A556-4FBB-A6B5-DB0D07B0B6D0}"/>
              </c:ext>
            </c:extLst>
          </c:dPt>
          <c:dPt>
            <c:idx val="2"/>
            <c:bubble3D val="0"/>
            <c:spPr>
              <a:noFill/>
              <a:ln w="19050">
                <a:solidFill>
                  <a:schemeClr val="lt1"/>
                </a:solidFill>
              </a:ln>
              <a:effectLst/>
            </c:spPr>
            <c:extLst>
              <c:ext xmlns:c16="http://schemas.microsoft.com/office/drawing/2014/chart" uri="{C3380CC4-5D6E-409C-BE32-E72D297353CC}">
                <c16:uniqueId val="{00000005-A556-4FBB-A6B5-DB0D07B0B6D0}"/>
              </c:ext>
            </c:extLst>
          </c:dPt>
          <c:dPt>
            <c:idx val="3"/>
            <c:bubble3D val="0"/>
            <c:spPr>
              <a:noFill/>
              <a:ln w="19050">
                <a:solidFill>
                  <a:schemeClr val="lt1"/>
                </a:solidFill>
              </a:ln>
              <a:effectLst/>
            </c:spPr>
            <c:extLst>
              <c:ext xmlns:c16="http://schemas.microsoft.com/office/drawing/2014/chart" uri="{C3380CC4-5D6E-409C-BE32-E72D297353CC}">
                <c16:uniqueId val="{00000007-A556-4FBB-A6B5-DB0D07B0B6D0}"/>
              </c:ext>
            </c:extLst>
          </c:dPt>
          <c:dPt>
            <c:idx val="4"/>
            <c:bubble3D val="0"/>
            <c:spPr>
              <a:noFill/>
              <a:ln w="19050">
                <a:solidFill>
                  <a:schemeClr val="lt1"/>
                </a:solidFill>
              </a:ln>
              <a:effectLst/>
            </c:spPr>
            <c:extLst>
              <c:ext xmlns:c16="http://schemas.microsoft.com/office/drawing/2014/chart" uri="{C3380CC4-5D6E-409C-BE32-E72D297353CC}">
                <c16:uniqueId val="{00000009-A556-4FBB-A6B5-DB0D07B0B6D0}"/>
              </c:ext>
            </c:extLst>
          </c:dPt>
          <c:dPt>
            <c:idx val="5"/>
            <c:bubble3D val="0"/>
            <c:spPr>
              <a:noFill/>
              <a:ln w="19050">
                <a:solidFill>
                  <a:schemeClr val="lt1"/>
                </a:solidFill>
              </a:ln>
              <a:effectLst/>
            </c:spPr>
            <c:extLst>
              <c:ext xmlns:c16="http://schemas.microsoft.com/office/drawing/2014/chart" uri="{C3380CC4-5D6E-409C-BE32-E72D297353CC}">
                <c16:uniqueId val="{0000000B-A556-4FBB-A6B5-DB0D07B0B6D0}"/>
              </c:ext>
            </c:extLst>
          </c:dPt>
          <c:dPt>
            <c:idx val="6"/>
            <c:bubble3D val="0"/>
            <c:spPr>
              <a:noFill/>
              <a:ln w="19050">
                <a:solidFill>
                  <a:schemeClr val="lt1"/>
                </a:solidFill>
              </a:ln>
              <a:effectLst/>
            </c:spPr>
            <c:extLst>
              <c:ext xmlns:c16="http://schemas.microsoft.com/office/drawing/2014/chart" uri="{C3380CC4-5D6E-409C-BE32-E72D297353CC}">
                <c16:uniqueId val="{0000000D-A556-4FBB-A6B5-DB0D07B0B6D0}"/>
              </c:ext>
            </c:extLst>
          </c:dPt>
          <c:dPt>
            <c:idx val="7"/>
            <c:bubble3D val="0"/>
            <c:spPr>
              <a:noFill/>
              <a:ln w="19050">
                <a:solidFill>
                  <a:schemeClr val="lt1"/>
                </a:solidFill>
              </a:ln>
              <a:effectLst/>
            </c:spPr>
            <c:extLst>
              <c:ext xmlns:c16="http://schemas.microsoft.com/office/drawing/2014/chart" uri="{C3380CC4-5D6E-409C-BE32-E72D297353CC}">
                <c16:uniqueId val="{0000000F-A556-4FBB-A6B5-DB0D07B0B6D0}"/>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A556-4FBB-A6B5-DB0D07B0B6D0}"/>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A556-4FBB-A6B5-DB0D07B0B6D0}"/>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A556-4FBB-A6B5-DB0D07B0B6D0}"/>
                </c:ext>
              </c:extLst>
            </c:dLbl>
            <c:dLbl>
              <c:idx val="2"/>
              <c:layout>
                <c:manualLayout>
                  <c:x val="0.25032803612859911"/>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8653958238800831"/>
                      <c:h val="0.24809120634708995"/>
                    </c:manualLayout>
                  </c15:layout>
                  <c15:dlblFieldTable/>
                  <c15:showDataLabelsRange val="0"/>
                </c:ext>
                <c:ext xmlns:c16="http://schemas.microsoft.com/office/drawing/2014/chart" uri="{C3380CC4-5D6E-409C-BE32-E72D297353CC}">
                  <c16:uniqueId val="{00000005-A556-4FBB-A6B5-DB0D07B0B6D0}"/>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56-4FBB-A6B5-DB0D07B0B6D0}"/>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A556-4FBB-A6B5-DB0D07B0B6D0}"/>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556-4FBB-A6B5-DB0D07B0B6D0}"/>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A556-4FBB-A6B5-DB0D07B0B6D0}"/>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A556-4FBB-A6B5-DB0D07B0B6D0}"/>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A556-4FBB-A6B5-DB0D07B0B6D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A556-4FBB-A6B5-DB0D07B0B6D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93D-4494-A9C6-34206A85F974}"/>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893D-4494-A9C6-34206A85F974}"/>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893D-4494-A9C6-34206A85F974}"/>
              </c:ext>
            </c:extLst>
          </c:dPt>
          <c:dPt>
            <c:idx val="3"/>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7-893D-4494-A9C6-34206A85F974}"/>
              </c:ext>
            </c:extLst>
          </c:dPt>
          <c:dPt>
            <c:idx val="4"/>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9-893D-4494-A9C6-34206A85F974}"/>
              </c:ext>
            </c:extLst>
          </c:dPt>
          <c:dPt>
            <c:idx val="5"/>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B-893D-4494-A9C6-34206A85F974}"/>
              </c:ext>
            </c:extLst>
          </c:dPt>
          <c:dPt>
            <c:idx val="6"/>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D-893D-4494-A9C6-34206A85F974}"/>
              </c:ext>
            </c:extLst>
          </c:dPt>
          <c:dPt>
            <c:idx val="7"/>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F-893D-4494-A9C6-34206A85F974}"/>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893D-4494-A9C6-34206A85F974}"/>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893D-4494-A9C6-34206A85F974}"/>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893D-4494-A9C6-34206A85F974}"/>
                </c:ext>
              </c:extLst>
            </c:dLbl>
            <c:dLbl>
              <c:idx val="2"/>
              <c:layout>
                <c:manualLayout>
                  <c:x val="0.25032803612859911"/>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8653958238800831"/>
                      <c:h val="0.24809120634708995"/>
                    </c:manualLayout>
                  </c15:layout>
                  <c15:dlblFieldTable/>
                  <c15:showDataLabelsRange val="0"/>
                </c:ext>
                <c:ext xmlns:c16="http://schemas.microsoft.com/office/drawing/2014/chart" uri="{C3380CC4-5D6E-409C-BE32-E72D297353CC}">
                  <c16:uniqueId val="{00000005-893D-4494-A9C6-34206A85F974}"/>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3D-4494-A9C6-34206A85F974}"/>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893D-4494-A9C6-34206A85F974}"/>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93D-4494-A9C6-34206A85F974}"/>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893D-4494-A9C6-34206A85F974}"/>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893D-4494-A9C6-34206A85F974}"/>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893D-4494-A9C6-34206A85F97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893D-4494-A9C6-34206A85F97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A556-4FBB-A6B5-DB0D07B0B6D0}"/>
              </c:ext>
            </c:extLst>
          </c:dPt>
          <c:dPt>
            <c:idx val="1"/>
            <c:bubble3D val="0"/>
            <c:spPr>
              <a:noFill/>
              <a:ln w="19050">
                <a:solidFill>
                  <a:schemeClr val="lt1"/>
                </a:solidFill>
              </a:ln>
              <a:effectLst/>
            </c:spPr>
            <c:extLst>
              <c:ext xmlns:c16="http://schemas.microsoft.com/office/drawing/2014/chart" uri="{C3380CC4-5D6E-409C-BE32-E72D297353CC}">
                <c16:uniqueId val="{00000003-A556-4FBB-A6B5-DB0D07B0B6D0}"/>
              </c:ext>
            </c:extLst>
          </c:dPt>
          <c:dPt>
            <c:idx val="2"/>
            <c:bubble3D val="0"/>
            <c:spPr>
              <a:noFill/>
              <a:ln w="19050">
                <a:solidFill>
                  <a:schemeClr val="lt1"/>
                </a:solidFill>
              </a:ln>
              <a:effectLst/>
            </c:spPr>
            <c:extLst>
              <c:ext xmlns:c16="http://schemas.microsoft.com/office/drawing/2014/chart" uri="{C3380CC4-5D6E-409C-BE32-E72D297353CC}">
                <c16:uniqueId val="{00000005-A556-4FBB-A6B5-DB0D07B0B6D0}"/>
              </c:ext>
            </c:extLst>
          </c:dPt>
          <c:dPt>
            <c:idx val="3"/>
            <c:bubble3D val="0"/>
            <c:spPr>
              <a:noFill/>
              <a:ln w="19050">
                <a:solidFill>
                  <a:schemeClr val="lt1"/>
                </a:solidFill>
              </a:ln>
              <a:effectLst/>
            </c:spPr>
            <c:extLst>
              <c:ext xmlns:c16="http://schemas.microsoft.com/office/drawing/2014/chart" uri="{C3380CC4-5D6E-409C-BE32-E72D297353CC}">
                <c16:uniqueId val="{00000007-A556-4FBB-A6B5-DB0D07B0B6D0}"/>
              </c:ext>
            </c:extLst>
          </c:dPt>
          <c:dPt>
            <c:idx val="4"/>
            <c:bubble3D val="0"/>
            <c:spPr>
              <a:noFill/>
              <a:ln w="19050">
                <a:solidFill>
                  <a:schemeClr val="lt1"/>
                </a:solidFill>
              </a:ln>
              <a:effectLst/>
            </c:spPr>
            <c:extLst>
              <c:ext xmlns:c16="http://schemas.microsoft.com/office/drawing/2014/chart" uri="{C3380CC4-5D6E-409C-BE32-E72D297353CC}">
                <c16:uniqueId val="{00000009-A556-4FBB-A6B5-DB0D07B0B6D0}"/>
              </c:ext>
            </c:extLst>
          </c:dPt>
          <c:dPt>
            <c:idx val="5"/>
            <c:bubble3D val="0"/>
            <c:spPr>
              <a:noFill/>
              <a:ln w="19050">
                <a:solidFill>
                  <a:schemeClr val="lt1"/>
                </a:solidFill>
              </a:ln>
              <a:effectLst/>
            </c:spPr>
            <c:extLst>
              <c:ext xmlns:c16="http://schemas.microsoft.com/office/drawing/2014/chart" uri="{C3380CC4-5D6E-409C-BE32-E72D297353CC}">
                <c16:uniqueId val="{0000000B-A556-4FBB-A6B5-DB0D07B0B6D0}"/>
              </c:ext>
            </c:extLst>
          </c:dPt>
          <c:dPt>
            <c:idx val="6"/>
            <c:bubble3D val="0"/>
            <c:spPr>
              <a:noFill/>
              <a:ln w="19050">
                <a:solidFill>
                  <a:schemeClr val="lt1"/>
                </a:solidFill>
              </a:ln>
              <a:effectLst/>
            </c:spPr>
            <c:extLst>
              <c:ext xmlns:c16="http://schemas.microsoft.com/office/drawing/2014/chart" uri="{C3380CC4-5D6E-409C-BE32-E72D297353CC}">
                <c16:uniqueId val="{0000000D-A556-4FBB-A6B5-DB0D07B0B6D0}"/>
              </c:ext>
            </c:extLst>
          </c:dPt>
          <c:dPt>
            <c:idx val="7"/>
            <c:bubble3D val="0"/>
            <c:spPr>
              <a:noFill/>
              <a:ln w="19050">
                <a:solidFill>
                  <a:schemeClr val="lt1"/>
                </a:solidFill>
              </a:ln>
              <a:effectLst/>
            </c:spPr>
            <c:extLst>
              <c:ext xmlns:c16="http://schemas.microsoft.com/office/drawing/2014/chart" uri="{C3380CC4-5D6E-409C-BE32-E72D297353CC}">
                <c16:uniqueId val="{0000000F-A556-4FBB-A6B5-DB0D07B0B6D0}"/>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A556-4FBB-A6B5-DB0D07B0B6D0}"/>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A556-4FBB-A6B5-DB0D07B0B6D0}"/>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A556-4FBB-A6B5-DB0D07B0B6D0}"/>
                </c:ext>
              </c:extLst>
            </c:dLbl>
            <c:dLbl>
              <c:idx val="2"/>
              <c:layout>
                <c:manualLayout>
                  <c:x val="0.25032803612859911"/>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8653958238800831"/>
                      <c:h val="0.24809120634708995"/>
                    </c:manualLayout>
                  </c15:layout>
                  <c15:dlblFieldTable/>
                  <c15:showDataLabelsRange val="0"/>
                </c:ext>
                <c:ext xmlns:c16="http://schemas.microsoft.com/office/drawing/2014/chart" uri="{C3380CC4-5D6E-409C-BE32-E72D297353CC}">
                  <c16:uniqueId val="{00000005-A556-4FBB-A6B5-DB0D07B0B6D0}"/>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56-4FBB-A6B5-DB0D07B0B6D0}"/>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A556-4FBB-A6B5-DB0D07B0B6D0}"/>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556-4FBB-A6B5-DB0D07B0B6D0}"/>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A556-4FBB-A6B5-DB0D07B0B6D0}"/>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A556-4FBB-A6B5-DB0D07B0B6D0}"/>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A556-4FBB-A6B5-DB0D07B0B6D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A556-4FBB-A6B5-DB0D07B0B6D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rgbClr val="FBDDDC"/>
            </a:solidFill>
            <a:ln>
              <a:noFill/>
            </a:ln>
            <a:effectLst/>
          </c:spPr>
          <c:invertIfNegative val="0"/>
          <c:val>
            <c:numRef>
              <c:f>Sheet1!$C$4</c:f>
              <c:numCache>
                <c:formatCode>General</c:formatCode>
                <c:ptCount val="1"/>
                <c:pt idx="0">
                  <c:v>86.9</c:v>
                </c:pt>
              </c:numCache>
            </c:numRef>
          </c:val>
          <c:extLst>
            <c:ext xmlns:c16="http://schemas.microsoft.com/office/drawing/2014/chart" uri="{C3380CC4-5D6E-409C-BE32-E72D297353CC}">
              <c16:uniqueId val="{00000000-84FE-452D-9207-B7ACA9F5E0AF}"/>
            </c:ext>
          </c:extLst>
        </c:ser>
        <c:ser>
          <c:idx val="1"/>
          <c:order val="1"/>
          <c:spPr>
            <a:solidFill>
              <a:schemeClr val="tx2"/>
            </a:solidFill>
            <a:ln>
              <a:noFill/>
            </a:ln>
            <a:effectLst/>
          </c:spPr>
          <c:invertIfNegative val="0"/>
          <c:val>
            <c:numRef>
              <c:f>Sheet1!$D$4</c:f>
              <c:numCache>
                <c:formatCode>General</c:formatCode>
                <c:ptCount val="1"/>
                <c:pt idx="0">
                  <c:v>13.099999999999994</c:v>
                </c:pt>
              </c:numCache>
            </c:numRef>
          </c:val>
          <c:extLst>
            <c:ext xmlns:c16="http://schemas.microsoft.com/office/drawing/2014/chart" uri="{C3380CC4-5D6E-409C-BE32-E72D297353CC}">
              <c16:uniqueId val="{00000001-84FE-452D-9207-B7ACA9F5E0AF}"/>
            </c:ext>
          </c:extLst>
        </c:ser>
        <c:dLbls>
          <c:showLegendKey val="0"/>
          <c:showVal val="0"/>
          <c:showCatName val="0"/>
          <c:showSerName val="0"/>
          <c:showPercent val="0"/>
          <c:showBubbleSize val="0"/>
        </c:dLbls>
        <c:gapWidth val="150"/>
        <c:overlap val="100"/>
        <c:axId val="154687072"/>
        <c:axId val="2047642880"/>
      </c:barChart>
      <c:catAx>
        <c:axId val="154687072"/>
        <c:scaling>
          <c:orientation val="minMax"/>
        </c:scaling>
        <c:delete val="1"/>
        <c:axPos val="l"/>
        <c:numFmt formatCode="General" sourceLinked="1"/>
        <c:majorTickMark val="none"/>
        <c:minorTickMark val="none"/>
        <c:tickLblPos val="nextTo"/>
        <c:crossAx val="2047642880"/>
        <c:crosses val="autoZero"/>
        <c:auto val="1"/>
        <c:lblAlgn val="ctr"/>
        <c:lblOffset val="100"/>
        <c:noMultiLvlLbl val="0"/>
      </c:catAx>
      <c:valAx>
        <c:axId val="2047642880"/>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4687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B78F-4E90-9BD1-F17E8DC669FE}"/>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B78F-4E90-9BD1-F17E8DC669FE}"/>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B78F-4E90-9BD1-F17E8DC669FE}"/>
              </c:ext>
            </c:extLst>
          </c:dPt>
          <c:dPt>
            <c:idx val="3"/>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7-B78F-4E90-9BD1-F17E8DC669FE}"/>
              </c:ext>
            </c:extLst>
          </c:dPt>
          <c:dPt>
            <c:idx val="4"/>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9-B78F-4E90-9BD1-F17E8DC669FE}"/>
              </c:ext>
            </c:extLst>
          </c:dPt>
          <c:dPt>
            <c:idx val="5"/>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B-B78F-4E90-9BD1-F17E8DC669FE}"/>
              </c:ext>
            </c:extLst>
          </c:dPt>
          <c:dPt>
            <c:idx val="6"/>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D-B78F-4E90-9BD1-F17E8DC669FE}"/>
              </c:ext>
            </c:extLst>
          </c:dPt>
          <c:dPt>
            <c:idx val="7"/>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F-B78F-4E90-9BD1-F17E8DC669FE}"/>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B78F-4E90-9BD1-F17E8DC669FE}"/>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B78F-4E90-9BD1-F17E8DC669FE}"/>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B78F-4E90-9BD1-F17E8DC669FE}"/>
                </c:ext>
              </c:extLst>
            </c:dLbl>
            <c:dLbl>
              <c:idx val="2"/>
              <c:layout>
                <c:manualLayout>
                  <c:x val="0.27516720028633562"/>
                  <c:y val="-5.3333361329848464E-2"/>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9274938977640774"/>
                      <c:h val="0.24809120634708995"/>
                    </c:manualLayout>
                  </c15:layout>
                  <c15:dlblFieldTable/>
                  <c15:showDataLabelsRange val="0"/>
                </c:ext>
                <c:ext xmlns:c16="http://schemas.microsoft.com/office/drawing/2014/chart" uri="{C3380CC4-5D6E-409C-BE32-E72D297353CC}">
                  <c16:uniqueId val="{00000005-B78F-4E90-9BD1-F17E8DC669FE}"/>
                </c:ext>
              </c:extLst>
            </c:dLbl>
            <c:dLbl>
              <c:idx val="3"/>
              <c:layout>
                <c:manualLayout>
                  <c:x val="0.17729709087637496"/>
                  <c:y val="9.1845455036984269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78F-4E90-9BD1-F17E8DC669FE}"/>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B78F-4E90-9BD1-F17E8DC669FE}"/>
                </c:ext>
              </c:extLst>
            </c:dLbl>
            <c:dLbl>
              <c:idx val="5"/>
              <c:layout>
                <c:manualLayout>
                  <c:x val="-2.2481703071458747E-2"/>
                  <c:y val="-0.2020911822000957"/>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78F-4E90-9BD1-F17E8DC669FE}"/>
                </c:ext>
              </c:extLst>
            </c:dLbl>
            <c:dLbl>
              <c:idx val="6"/>
              <c:layout>
                <c:manualLayout>
                  <c:x val="-6.6755307184991619E-2"/>
                  <c:y val="-3.7634665425021217E-2"/>
                </c:manualLayout>
              </c:layout>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356016569917538"/>
                      <c:h val="0.17187279363401239"/>
                    </c:manualLayout>
                  </c15:layout>
                </c:ext>
                <c:ext xmlns:c16="http://schemas.microsoft.com/office/drawing/2014/chart" uri="{C3380CC4-5D6E-409C-BE32-E72D297353CC}">
                  <c16:uniqueId val="{0000000D-B78F-4E90-9BD1-F17E8DC669FE}"/>
                </c:ext>
              </c:extLst>
            </c:dLbl>
            <c:dLbl>
              <c:idx val="7"/>
              <c:layout>
                <c:manualLayout>
                  <c:x val="0.10204119302623961"/>
                  <c:y val="-0.2075644134196396"/>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B78F-4E90-9BD1-F17E8DC669FE}"/>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B78F-4E90-9BD1-F17E8DC669F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B78F-4E90-9BD1-F17E8DC669F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801928073556057E-2"/>
          <c:y val="5.5138671588230555E-2"/>
          <c:w val="0.90164402542671318"/>
          <c:h val="0.52273355194086546"/>
        </c:manualLayout>
      </c:layout>
      <c:barChart>
        <c:barDir val="col"/>
        <c:grouping val="clustered"/>
        <c:varyColors val="0"/>
        <c:ser>
          <c:idx val="0"/>
          <c:order val="0"/>
          <c:spPr>
            <a:solidFill>
              <a:schemeClr val="accent1"/>
            </a:solidFill>
            <a:ln>
              <a:noFill/>
            </a:ln>
            <a:effectLst/>
          </c:spPr>
          <c:invertIfNegative val="0"/>
          <c:dPt>
            <c:idx val="5"/>
            <c:invertIfNegative val="0"/>
            <c:bubble3D val="0"/>
            <c:spPr>
              <a:solidFill>
                <a:srgbClr val="FFFF00"/>
              </a:solidFill>
              <a:ln>
                <a:noFill/>
              </a:ln>
              <a:effectLst/>
            </c:spPr>
            <c:extLst>
              <c:ext xmlns:c16="http://schemas.microsoft.com/office/drawing/2014/chart" uri="{C3380CC4-5D6E-409C-BE32-E72D297353CC}">
                <c16:uniqueId val="{00000001-EC54-4CB0-BD6C-AA4C783634FC}"/>
              </c:ext>
            </c:extLst>
          </c:dPt>
          <c:dPt>
            <c:idx val="8"/>
            <c:invertIfNegative val="0"/>
            <c:bubble3D val="0"/>
            <c:spPr>
              <a:solidFill>
                <a:srgbClr val="FFFF00"/>
              </a:solidFill>
              <a:ln>
                <a:noFill/>
              </a:ln>
              <a:effectLst/>
            </c:spPr>
            <c:extLst>
              <c:ext xmlns:c16="http://schemas.microsoft.com/office/drawing/2014/chart" uri="{C3380CC4-5D6E-409C-BE32-E72D297353CC}">
                <c16:uniqueId val="{00000003-EC54-4CB0-BD6C-AA4C783634FC}"/>
              </c:ext>
            </c:extLst>
          </c:dPt>
          <c:dPt>
            <c:idx val="9"/>
            <c:invertIfNegative val="0"/>
            <c:bubble3D val="0"/>
            <c:spPr>
              <a:solidFill>
                <a:srgbClr val="FFFF00"/>
              </a:solidFill>
              <a:ln>
                <a:noFill/>
              </a:ln>
              <a:effectLst/>
            </c:spPr>
            <c:extLst>
              <c:ext xmlns:c16="http://schemas.microsoft.com/office/drawing/2014/chart" uri="{C3380CC4-5D6E-409C-BE32-E72D297353CC}">
                <c16:uniqueId val="{00000005-EC54-4CB0-BD6C-AA4C783634FC}"/>
              </c:ext>
            </c:extLst>
          </c:dPt>
          <c:dPt>
            <c:idx val="10"/>
            <c:invertIfNegative val="0"/>
            <c:bubble3D val="0"/>
            <c:spPr>
              <a:solidFill>
                <a:srgbClr val="FFFF00"/>
              </a:solidFill>
              <a:ln>
                <a:noFill/>
              </a:ln>
              <a:effectLst/>
            </c:spPr>
            <c:extLst>
              <c:ext xmlns:c16="http://schemas.microsoft.com/office/drawing/2014/chart" uri="{C3380CC4-5D6E-409C-BE32-E72D297353CC}">
                <c16:uniqueId val="{00000007-EC54-4CB0-BD6C-AA4C783634FC}"/>
              </c:ext>
            </c:extLst>
          </c:dPt>
          <c:dPt>
            <c:idx val="14"/>
            <c:invertIfNegative val="0"/>
            <c:bubble3D val="0"/>
            <c:spPr>
              <a:solidFill>
                <a:srgbClr val="FFFF00"/>
              </a:solidFill>
              <a:ln>
                <a:noFill/>
              </a:ln>
              <a:effectLst/>
            </c:spPr>
            <c:extLst>
              <c:ext xmlns:c16="http://schemas.microsoft.com/office/drawing/2014/chart" uri="{C3380CC4-5D6E-409C-BE32-E72D297353CC}">
                <c16:uniqueId val="{00000009-EC54-4CB0-BD6C-AA4C783634FC}"/>
              </c:ext>
            </c:extLst>
          </c:dPt>
          <c:dPt>
            <c:idx val="18"/>
            <c:invertIfNegative val="0"/>
            <c:bubble3D val="0"/>
            <c:spPr>
              <a:solidFill>
                <a:srgbClr val="FFFF00"/>
              </a:solidFill>
              <a:ln>
                <a:noFill/>
              </a:ln>
              <a:effectLst/>
            </c:spPr>
            <c:extLst>
              <c:ext xmlns:c16="http://schemas.microsoft.com/office/drawing/2014/chart" uri="{C3380CC4-5D6E-409C-BE32-E72D297353CC}">
                <c16:uniqueId val="{0000000B-EC54-4CB0-BD6C-AA4C783634FC}"/>
              </c:ext>
            </c:extLst>
          </c:dPt>
          <c:dPt>
            <c:idx val="19"/>
            <c:invertIfNegative val="0"/>
            <c:bubble3D val="0"/>
            <c:spPr>
              <a:solidFill>
                <a:srgbClr val="FFFF00"/>
              </a:solidFill>
              <a:ln>
                <a:noFill/>
              </a:ln>
              <a:effectLst/>
            </c:spPr>
            <c:extLst>
              <c:ext xmlns:c16="http://schemas.microsoft.com/office/drawing/2014/chart" uri="{C3380CC4-5D6E-409C-BE32-E72D297353CC}">
                <c16:uniqueId val="{0000000D-EC54-4CB0-BD6C-AA4C783634FC}"/>
              </c:ext>
            </c:extLst>
          </c:dPt>
          <c:dPt>
            <c:idx val="21"/>
            <c:invertIfNegative val="0"/>
            <c:bubble3D val="0"/>
            <c:spPr>
              <a:solidFill>
                <a:srgbClr val="FFFF00"/>
              </a:solidFill>
              <a:ln>
                <a:noFill/>
              </a:ln>
              <a:effectLst/>
            </c:spPr>
            <c:extLst>
              <c:ext xmlns:c16="http://schemas.microsoft.com/office/drawing/2014/chart" uri="{C3380CC4-5D6E-409C-BE32-E72D297353CC}">
                <c16:uniqueId val="{0000000F-EC54-4CB0-BD6C-AA4C783634FC}"/>
              </c:ext>
            </c:extLst>
          </c:dPt>
          <c:dPt>
            <c:idx val="22"/>
            <c:invertIfNegative val="0"/>
            <c:bubble3D val="0"/>
            <c:spPr>
              <a:solidFill>
                <a:srgbClr val="FFFF00"/>
              </a:solidFill>
              <a:ln>
                <a:noFill/>
              </a:ln>
              <a:effectLst/>
            </c:spPr>
            <c:extLst>
              <c:ext xmlns:c16="http://schemas.microsoft.com/office/drawing/2014/chart" uri="{C3380CC4-5D6E-409C-BE32-E72D297353CC}">
                <c16:uniqueId val="{00000011-EC54-4CB0-BD6C-AA4C783634FC}"/>
              </c:ext>
            </c:extLst>
          </c:dPt>
          <c:dPt>
            <c:idx val="23"/>
            <c:invertIfNegative val="0"/>
            <c:bubble3D val="0"/>
            <c:spPr>
              <a:solidFill>
                <a:srgbClr val="FF0000"/>
              </a:solidFill>
              <a:ln>
                <a:noFill/>
              </a:ln>
              <a:effectLst/>
            </c:spPr>
            <c:extLst>
              <c:ext xmlns:c16="http://schemas.microsoft.com/office/drawing/2014/chart" uri="{C3380CC4-5D6E-409C-BE32-E72D297353CC}">
                <c16:uniqueId val="{00000013-EC54-4CB0-BD6C-AA4C783634FC}"/>
              </c:ext>
            </c:extLst>
          </c:dPt>
          <c:dPt>
            <c:idx val="26"/>
            <c:invertIfNegative val="0"/>
            <c:bubble3D val="0"/>
            <c:spPr>
              <a:solidFill>
                <a:srgbClr val="FFFF00"/>
              </a:solidFill>
              <a:ln>
                <a:noFill/>
              </a:ln>
              <a:effectLst/>
            </c:spPr>
            <c:extLst>
              <c:ext xmlns:c16="http://schemas.microsoft.com/office/drawing/2014/chart" uri="{C3380CC4-5D6E-409C-BE32-E72D297353CC}">
                <c16:uniqueId val="{00000015-EC54-4CB0-BD6C-AA4C783634FC}"/>
              </c:ext>
            </c:extLst>
          </c:dPt>
          <c:dPt>
            <c:idx val="27"/>
            <c:invertIfNegative val="0"/>
            <c:bubble3D val="0"/>
            <c:spPr>
              <a:solidFill>
                <a:srgbClr val="FFFF00"/>
              </a:solidFill>
              <a:ln>
                <a:noFill/>
              </a:ln>
              <a:effectLst/>
            </c:spPr>
            <c:extLst>
              <c:ext xmlns:c16="http://schemas.microsoft.com/office/drawing/2014/chart" uri="{C3380CC4-5D6E-409C-BE32-E72D297353CC}">
                <c16:uniqueId val="{00000017-EC54-4CB0-BD6C-AA4C783634FC}"/>
              </c:ext>
            </c:extLst>
          </c:dPt>
          <c:dPt>
            <c:idx val="28"/>
            <c:invertIfNegative val="0"/>
            <c:bubble3D val="0"/>
            <c:spPr>
              <a:solidFill>
                <a:srgbClr val="FFFF00"/>
              </a:solidFill>
              <a:ln>
                <a:noFill/>
              </a:ln>
              <a:effectLst/>
            </c:spPr>
            <c:extLst>
              <c:ext xmlns:c16="http://schemas.microsoft.com/office/drawing/2014/chart" uri="{C3380CC4-5D6E-409C-BE32-E72D297353CC}">
                <c16:uniqueId val="{00000019-EC54-4CB0-BD6C-AA4C783634FC}"/>
              </c:ext>
            </c:extLst>
          </c:dPt>
          <c:dPt>
            <c:idx val="29"/>
            <c:invertIfNegative val="0"/>
            <c:bubble3D val="0"/>
            <c:spPr>
              <a:solidFill>
                <a:srgbClr val="FF0000"/>
              </a:solidFill>
              <a:ln>
                <a:noFill/>
              </a:ln>
              <a:effectLst/>
            </c:spPr>
            <c:extLst>
              <c:ext xmlns:c16="http://schemas.microsoft.com/office/drawing/2014/chart" uri="{C3380CC4-5D6E-409C-BE32-E72D297353CC}">
                <c16:uniqueId val="{0000001B-EC54-4CB0-BD6C-AA4C783634FC}"/>
              </c:ext>
            </c:extLst>
          </c:dPt>
          <c:dPt>
            <c:idx val="30"/>
            <c:invertIfNegative val="0"/>
            <c:bubble3D val="0"/>
            <c:spPr>
              <a:solidFill>
                <a:srgbClr val="FF0000"/>
              </a:solidFill>
              <a:ln>
                <a:noFill/>
              </a:ln>
              <a:effectLst/>
            </c:spPr>
            <c:extLst>
              <c:ext xmlns:c16="http://schemas.microsoft.com/office/drawing/2014/chart" uri="{C3380CC4-5D6E-409C-BE32-E72D297353CC}">
                <c16:uniqueId val="{0000001D-EC54-4CB0-BD6C-AA4C783634FC}"/>
              </c:ext>
            </c:extLst>
          </c:dPt>
          <c:dPt>
            <c:idx val="31"/>
            <c:invertIfNegative val="0"/>
            <c:bubble3D val="0"/>
            <c:spPr>
              <a:solidFill>
                <a:srgbClr val="FF0000"/>
              </a:solidFill>
              <a:ln>
                <a:noFill/>
              </a:ln>
              <a:effectLst/>
            </c:spPr>
            <c:extLst>
              <c:ext xmlns:c16="http://schemas.microsoft.com/office/drawing/2014/chart" uri="{C3380CC4-5D6E-409C-BE32-E72D297353CC}">
                <c16:uniqueId val="{0000001F-EC54-4CB0-BD6C-AA4C783634FC}"/>
              </c:ext>
            </c:extLst>
          </c:dPt>
          <c:dPt>
            <c:idx val="32"/>
            <c:invertIfNegative val="0"/>
            <c:bubble3D val="0"/>
            <c:spPr>
              <a:solidFill>
                <a:srgbClr val="FFFF00"/>
              </a:solidFill>
              <a:ln>
                <a:noFill/>
              </a:ln>
              <a:effectLst/>
            </c:spPr>
            <c:extLst>
              <c:ext xmlns:c16="http://schemas.microsoft.com/office/drawing/2014/chart" uri="{C3380CC4-5D6E-409C-BE32-E72D297353CC}">
                <c16:uniqueId val="{00000021-EC54-4CB0-BD6C-AA4C783634FC}"/>
              </c:ext>
            </c:extLst>
          </c:dPt>
          <c:dPt>
            <c:idx val="33"/>
            <c:invertIfNegative val="0"/>
            <c:bubble3D val="0"/>
            <c:spPr>
              <a:solidFill>
                <a:srgbClr val="FFFF00"/>
              </a:solidFill>
              <a:ln>
                <a:noFill/>
              </a:ln>
              <a:effectLst/>
            </c:spPr>
            <c:extLst>
              <c:ext xmlns:c16="http://schemas.microsoft.com/office/drawing/2014/chart" uri="{C3380CC4-5D6E-409C-BE32-E72D297353CC}">
                <c16:uniqueId val="{00000023-EC54-4CB0-BD6C-AA4C783634FC}"/>
              </c:ext>
            </c:extLst>
          </c:dPt>
          <c:dPt>
            <c:idx val="34"/>
            <c:invertIfNegative val="0"/>
            <c:bubble3D val="0"/>
            <c:spPr>
              <a:solidFill>
                <a:srgbClr val="FF0000"/>
              </a:solidFill>
              <a:ln>
                <a:noFill/>
              </a:ln>
              <a:effectLst/>
            </c:spPr>
            <c:extLst>
              <c:ext xmlns:c16="http://schemas.microsoft.com/office/drawing/2014/chart" uri="{C3380CC4-5D6E-409C-BE32-E72D297353CC}">
                <c16:uniqueId val="{00000025-EC54-4CB0-BD6C-AA4C783634FC}"/>
              </c:ext>
            </c:extLst>
          </c:dPt>
          <c:dPt>
            <c:idx val="35"/>
            <c:invertIfNegative val="0"/>
            <c:bubble3D val="0"/>
            <c:spPr>
              <a:solidFill>
                <a:srgbClr val="FF0000"/>
              </a:solidFill>
              <a:ln>
                <a:noFill/>
              </a:ln>
              <a:effectLst/>
            </c:spPr>
            <c:extLst>
              <c:ext xmlns:c16="http://schemas.microsoft.com/office/drawing/2014/chart" uri="{C3380CC4-5D6E-409C-BE32-E72D297353CC}">
                <c16:uniqueId val="{00000027-EC54-4CB0-BD6C-AA4C783634FC}"/>
              </c:ext>
            </c:extLst>
          </c:dPt>
          <c:dPt>
            <c:idx val="36"/>
            <c:invertIfNegative val="0"/>
            <c:bubble3D val="0"/>
            <c:spPr>
              <a:solidFill>
                <a:srgbClr val="FFFF00"/>
              </a:solidFill>
              <a:ln>
                <a:noFill/>
              </a:ln>
              <a:effectLst/>
            </c:spPr>
            <c:extLst>
              <c:ext xmlns:c16="http://schemas.microsoft.com/office/drawing/2014/chart" uri="{C3380CC4-5D6E-409C-BE32-E72D297353CC}">
                <c16:uniqueId val="{00000029-EC54-4CB0-BD6C-AA4C783634FC}"/>
              </c:ext>
            </c:extLst>
          </c:dPt>
          <c:dPt>
            <c:idx val="37"/>
            <c:invertIfNegative val="0"/>
            <c:bubble3D val="0"/>
            <c:spPr>
              <a:solidFill>
                <a:srgbClr val="FF0000"/>
              </a:solidFill>
              <a:ln>
                <a:noFill/>
              </a:ln>
              <a:effectLst/>
            </c:spPr>
            <c:extLst>
              <c:ext xmlns:c16="http://schemas.microsoft.com/office/drawing/2014/chart" uri="{C3380CC4-5D6E-409C-BE32-E72D297353CC}">
                <c16:uniqueId val="{0000002B-EC54-4CB0-BD6C-AA4C783634FC}"/>
              </c:ext>
            </c:extLst>
          </c:dPt>
          <c:dPt>
            <c:idx val="38"/>
            <c:invertIfNegative val="0"/>
            <c:bubble3D val="0"/>
            <c:spPr>
              <a:solidFill>
                <a:srgbClr val="FF0000"/>
              </a:solidFill>
              <a:ln>
                <a:noFill/>
              </a:ln>
              <a:effectLst/>
            </c:spPr>
            <c:extLst>
              <c:ext xmlns:c16="http://schemas.microsoft.com/office/drawing/2014/chart" uri="{C3380CC4-5D6E-409C-BE32-E72D297353CC}">
                <c16:uniqueId val="{0000002D-EC54-4CB0-BD6C-AA4C783634FC}"/>
              </c:ext>
            </c:extLst>
          </c:dPt>
          <c:dPt>
            <c:idx val="39"/>
            <c:invertIfNegative val="0"/>
            <c:bubble3D val="0"/>
            <c:spPr>
              <a:solidFill>
                <a:srgbClr val="FFFF00"/>
              </a:solidFill>
              <a:ln>
                <a:noFill/>
              </a:ln>
              <a:effectLst/>
            </c:spPr>
            <c:extLst>
              <c:ext xmlns:c16="http://schemas.microsoft.com/office/drawing/2014/chart" uri="{C3380CC4-5D6E-409C-BE32-E72D297353CC}">
                <c16:uniqueId val="{0000002F-EC54-4CB0-BD6C-AA4C783634FC}"/>
              </c:ext>
            </c:extLst>
          </c:dPt>
          <c:dPt>
            <c:idx val="40"/>
            <c:invertIfNegative val="0"/>
            <c:bubble3D val="0"/>
            <c:spPr>
              <a:solidFill>
                <a:srgbClr val="FFFF00"/>
              </a:solidFill>
              <a:ln>
                <a:noFill/>
              </a:ln>
              <a:effectLst/>
            </c:spPr>
            <c:extLst>
              <c:ext xmlns:c16="http://schemas.microsoft.com/office/drawing/2014/chart" uri="{C3380CC4-5D6E-409C-BE32-E72D297353CC}">
                <c16:uniqueId val="{00000031-EC54-4CB0-BD6C-AA4C783634FC}"/>
              </c:ext>
            </c:extLst>
          </c:dPt>
          <c:dPt>
            <c:idx val="41"/>
            <c:invertIfNegative val="0"/>
            <c:bubble3D val="0"/>
            <c:spPr>
              <a:solidFill>
                <a:srgbClr val="FFFF00"/>
              </a:solidFill>
              <a:ln>
                <a:noFill/>
              </a:ln>
              <a:effectLst/>
            </c:spPr>
            <c:extLst>
              <c:ext xmlns:c16="http://schemas.microsoft.com/office/drawing/2014/chart" uri="{C3380CC4-5D6E-409C-BE32-E72D297353CC}">
                <c16:uniqueId val="{00000033-EC54-4CB0-BD6C-AA4C783634FC}"/>
              </c:ext>
            </c:extLst>
          </c:dPt>
          <c:dPt>
            <c:idx val="42"/>
            <c:invertIfNegative val="0"/>
            <c:bubble3D val="0"/>
            <c:spPr>
              <a:solidFill>
                <a:srgbClr val="FFFF00"/>
              </a:solidFill>
              <a:ln>
                <a:noFill/>
              </a:ln>
              <a:effectLst/>
            </c:spPr>
            <c:extLst>
              <c:ext xmlns:c16="http://schemas.microsoft.com/office/drawing/2014/chart" uri="{C3380CC4-5D6E-409C-BE32-E72D297353CC}">
                <c16:uniqueId val="{00000035-EC54-4CB0-BD6C-AA4C783634FC}"/>
              </c:ext>
            </c:extLst>
          </c:dPt>
          <c:dPt>
            <c:idx val="43"/>
            <c:invertIfNegative val="0"/>
            <c:bubble3D val="0"/>
            <c:spPr>
              <a:solidFill>
                <a:srgbClr val="FF0000"/>
              </a:solidFill>
              <a:ln>
                <a:noFill/>
              </a:ln>
              <a:effectLst/>
            </c:spPr>
            <c:extLst>
              <c:ext xmlns:c16="http://schemas.microsoft.com/office/drawing/2014/chart" uri="{C3380CC4-5D6E-409C-BE32-E72D297353CC}">
                <c16:uniqueId val="{00000037-EC54-4CB0-BD6C-AA4C783634FC}"/>
              </c:ext>
            </c:extLst>
          </c:dPt>
          <c:dPt>
            <c:idx val="44"/>
            <c:invertIfNegative val="0"/>
            <c:bubble3D val="0"/>
            <c:spPr>
              <a:solidFill>
                <a:srgbClr val="FF0000"/>
              </a:solidFill>
              <a:ln>
                <a:noFill/>
              </a:ln>
              <a:effectLst/>
            </c:spPr>
            <c:extLst>
              <c:ext xmlns:c16="http://schemas.microsoft.com/office/drawing/2014/chart" uri="{C3380CC4-5D6E-409C-BE32-E72D297353CC}">
                <c16:uniqueId val="{00000039-EC54-4CB0-BD6C-AA4C783634FC}"/>
              </c:ext>
            </c:extLst>
          </c:dPt>
          <c:dPt>
            <c:idx val="46"/>
            <c:invertIfNegative val="0"/>
            <c:bubble3D val="0"/>
            <c:spPr>
              <a:solidFill>
                <a:srgbClr val="FFFF00"/>
              </a:solidFill>
              <a:ln>
                <a:noFill/>
              </a:ln>
              <a:effectLst/>
            </c:spPr>
            <c:extLst>
              <c:ext xmlns:c16="http://schemas.microsoft.com/office/drawing/2014/chart" uri="{C3380CC4-5D6E-409C-BE32-E72D297353CC}">
                <c16:uniqueId val="{0000003B-EC54-4CB0-BD6C-AA4C783634FC}"/>
              </c:ext>
            </c:extLst>
          </c:dPt>
          <c:dPt>
            <c:idx val="47"/>
            <c:invertIfNegative val="0"/>
            <c:bubble3D val="0"/>
            <c:spPr>
              <a:solidFill>
                <a:srgbClr val="FF0000"/>
              </a:solidFill>
              <a:ln>
                <a:noFill/>
              </a:ln>
              <a:effectLst/>
            </c:spPr>
            <c:extLst>
              <c:ext xmlns:c16="http://schemas.microsoft.com/office/drawing/2014/chart" uri="{C3380CC4-5D6E-409C-BE32-E72D297353CC}">
                <c16:uniqueId val="{0000003D-EC54-4CB0-BD6C-AA4C783634FC}"/>
              </c:ext>
            </c:extLst>
          </c:dPt>
          <c:dPt>
            <c:idx val="48"/>
            <c:invertIfNegative val="0"/>
            <c:bubble3D val="0"/>
            <c:spPr>
              <a:solidFill>
                <a:srgbClr val="FFFF00"/>
              </a:solidFill>
              <a:ln>
                <a:noFill/>
              </a:ln>
              <a:effectLst/>
            </c:spPr>
            <c:extLst>
              <c:ext xmlns:c16="http://schemas.microsoft.com/office/drawing/2014/chart" uri="{C3380CC4-5D6E-409C-BE32-E72D297353CC}">
                <c16:uniqueId val="{0000003F-EC54-4CB0-BD6C-AA4C783634FC}"/>
              </c:ext>
            </c:extLst>
          </c:dPt>
          <c:dPt>
            <c:idx val="49"/>
            <c:invertIfNegative val="0"/>
            <c:bubble3D val="0"/>
            <c:spPr>
              <a:solidFill>
                <a:srgbClr val="FFFF00"/>
              </a:solidFill>
              <a:ln>
                <a:noFill/>
              </a:ln>
              <a:effectLst/>
            </c:spPr>
            <c:extLst>
              <c:ext xmlns:c16="http://schemas.microsoft.com/office/drawing/2014/chart" uri="{C3380CC4-5D6E-409C-BE32-E72D297353CC}">
                <c16:uniqueId val="{00000041-EC54-4CB0-BD6C-AA4C783634FC}"/>
              </c:ext>
            </c:extLst>
          </c:dPt>
          <c:dLbls>
            <c:dLbl>
              <c:idx val="0"/>
              <c:layout>
                <c:manualLayout>
                  <c:x val="0"/>
                  <c:y val="-3.133131295118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2-EC54-4CB0-BD6C-AA4C783634FC}"/>
                </c:ext>
              </c:extLst>
            </c:dLbl>
            <c:dLbl>
              <c:idx val="1"/>
              <c:layout>
                <c:manualLayout>
                  <c:x val="4.9900214305703726E-3"/>
                  <c:y val="-0.111773206751054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3-EC54-4CB0-BD6C-AA4C783634FC}"/>
                </c:ext>
              </c:extLst>
            </c:dLbl>
            <c:dLbl>
              <c:idx val="2"/>
              <c:layout>
                <c:manualLayout>
                  <c:x val="8.7325375034981723E-3"/>
                  <c:y val="-6.72422644163150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4-EC54-4CB0-BD6C-AA4C783634FC}"/>
                </c:ext>
              </c:extLst>
            </c:dLbl>
            <c:dLbl>
              <c:idx val="3"/>
              <c:layout>
                <c:manualLayout>
                  <c:x val="9.9800428611407453E-3"/>
                  <c:y val="-2.23899437412096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5-EC54-4CB0-BD6C-AA4C783634FC}"/>
                </c:ext>
              </c:extLst>
            </c:dLbl>
            <c:dLbl>
              <c:idx val="4"/>
              <c:layout>
                <c:manualLayout>
                  <c:x val="7.4850321458555759E-3"/>
                  <c:y val="-1.79451476793248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6-EC54-4CB0-BD6C-AA4C783634FC}"/>
                </c:ext>
              </c:extLst>
            </c:dLbl>
            <c:dLbl>
              <c:idx val="5"/>
              <c:layout>
                <c:manualLayout>
                  <c:x val="7.4850321458555533E-3"/>
                  <c:y val="-9.39627285513361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C54-4CB0-BD6C-AA4C783634FC}"/>
                </c:ext>
              </c:extLst>
            </c:dLbl>
            <c:dLbl>
              <c:idx val="7"/>
              <c:layout>
                <c:manualLayout>
                  <c:x val="-2.2870667352880035E-17"/>
                  <c:y val="-3.5724331926863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7-EC54-4CB0-BD6C-AA4C783634FC}"/>
                </c:ext>
              </c:extLst>
            </c:dLbl>
            <c:dLbl>
              <c:idx val="9"/>
              <c:layout>
                <c:manualLayout>
                  <c:x val="2.495010715285192E-3"/>
                  <c:y val="-4.91209563994374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C54-4CB0-BD6C-AA4C783634FC}"/>
                </c:ext>
              </c:extLst>
            </c:dLbl>
            <c:dLbl>
              <c:idx val="11"/>
              <c:layout>
                <c:manualLayout>
                  <c:x val="0"/>
                  <c:y val="-8.93108298171589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8-EC54-4CB0-BD6C-AA4C783634FC}"/>
                </c:ext>
              </c:extLst>
            </c:dLbl>
            <c:dLbl>
              <c:idx val="13"/>
              <c:layout>
                <c:manualLayout>
                  <c:x val="-1.2475053576426417E-3"/>
                  <c:y val="-6.25175808720112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9-EC54-4CB0-BD6C-AA4C783634FC}"/>
                </c:ext>
              </c:extLst>
            </c:dLbl>
            <c:dLbl>
              <c:idx val="15"/>
              <c:layout>
                <c:manualLayout>
                  <c:x val="-2.495010715285192E-3"/>
                  <c:y val="-4.91209563994374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A-EC54-4CB0-BD6C-AA4C783634FC}"/>
                </c:ext>
              </c:extLst>
            </c:dLbl>
            <c:dLbl>
              <c:idx val="17"/>
              <c:layout>
                <c:manualLayout>
                  <c:x val="-4.574133470576007E-17"/>
                  <c:y val="-5.35864978902953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B-EC54-4CB0-BD6C-AA4C783634FC}"/>
                </c:ext>
              </c:extLst>
            </c:dLbl>
            <c:dLbl>
              <c:idx val="19"/>
              <c:layout>
                <c:manualLayout>
                  <c:x val="0"/>
                  <c:y val="-5.80520393811533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C54-4CB0-BD6C-AA4C783634FC}"/>
                </c:ext>
              </c:extLst>
            </c:dLbl>
            <c:dLbl>
              <c:idx val="21"/>
              <c:layout>
                <c:manualLayout>
                  <c:x val="2.495010715285192E-3"/>
                  <c:y val="-5.35864978902953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C54-4CB0-BD6C-AA4C783634FC}"/>
                </c:ext>
              </c:extLst>
            </c:dLbl>
            <c:dLbl>
              <c:idx val="23"/>
              <c:layout>
                <c:manualLayout>
                  <c:x val="4.9900214305703839E-3"/>
                  <c:y val="-6.69831223628692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EC54-4CB0-BD6C-AA4C783634FC}"/>
                </c:ext>
              </c:extLst>
            </c:dLbl>
            <c:dLbl>
              <c:idx val="25"/>
              <c:layout>
                <c:manualLayout>
                  <c:x val="0"/>
                  <c:y val="-6.25175808720112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C-EC54-4CB0-BD6C-AA4C783634FC}"/>
                </c:ext>
              </c:extLst>
            </c:dLbl>
            <c:dLbl>
              <c:idx val="27"/>
              <c:layout>
                <c:manualLayout>
                  <c:x val="0"/>
                  <c:y val="-5.80520393811533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EC54-4CB0-BD6C-AA4C783634FC}"/>
                </c:ext>
              </c:extLst>
            </c:dLbl>
            <c:dLbl>
              <c:idx val="29"/>
              <c:layout>
                <c:manualLayout>
                  <c:x val="0"/>
                  <c:y val="-6.25175808720112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EC54-4CB0-BD6C-AA4C783634FC}"/>
                </c:ext>
              </c:extLst>
            </c:dLbl>
            <c:dLbl>
              <c:idx val="31"/>
              <c:layout>
                <c:manualLayout>
                  <c:x val="-1.247505357642596E-3"/>
                  <c:y val="-6.69831223628692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EC54-4CB0-BD6C-AA4C783634FC}"/>
                </c:ext>
              </c:extLst>
            </c:dLbl>
            <c:dLbl>
              <c:idx val="33"/>
              <c:layout>
                <c:manualLayout>
                  <c:x val="-9.148266941152014E-17"/>
                  <c:y val="-7.1448663853727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EC54-4CB0-BD6C-AA4C783634FC}"/>
                </c:ext>
              </c:extLst>
            </c:dLbl>
            <c:dLbl>
              <c:idx val="35"/>
              <c:layout>
                <c:manualLayout>
                  <c:x val="1.2475053576425045E-3"/>
                  <c:y val="-7.1448663853727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EC54-4CB0-BD6C-AA4C783634FC}"/>
                </c:ext>
              </c:extLst>
            </c:dLbl>
            <c:dLbl>
              <c:idx val="37"/>
              <c:layout>
                <c:manualLayout>
                  <c:x val="-9.148266941152014E-17"/>
                  <c:y val="-5.80520393811533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B-EC54-4CB0-BD6C-AA4C783634FC}"/>
                </c:ext>
              </c:extLst>
            </c:dLbl>
            <c:dLbl>
              <c:idx val="39"/>
              <c:layout>
                <c:manualLayout>
                  <c:x val="0"/>
                  <c:y val="-4.46554149085795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F-EC54-4CB0-BD6C-AA4C783634FC}"/>
                </c:ext>
              </c:extLst>
            </c:dLbl>
            <c:dLbl>
              <c:idx val="41"/>
              <c:layout>
                <c:manualLayout>
                  <c:x val="-9.148266941152014E-17"/>
                  <c:y val="-4.4655414908579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3-EC54-4CB0-BD6C-AA4C783634FC}"/>
                </c:ext>
              </c:extLst>
            </c:dLbl>
            <c:dLbl>
              <c:idx val="43"/>
              <c:layout>
                <c:manualLayout>
                  <c:x val="-1.2475053576426875E-3"/>
                  <c:y val="-3.12587904360056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7-EC54-4CB0-BD6C-AA4C783634FC}"/>
                </c:ext>
              </c:extLst>
            </c:dLbl>
            <c:dLbl>
              <c:idx val="45"/>
              <c:layout>
                <c:manualLayout>
                  <c:x val="2.4950107152850089E-3"/>
                  <c:y val="-4.01898734177216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D-EC54-4CB0-BD6C-AA4C783634FC}"/>
                </c:ext>
              </c:extLst>
            </c:dLbl>
            <c:dLbl>
              <c:idx val="47"/>
              <c:layout>
                <c:manualLayout>
                  <c:x val="0"/>
                  <c:y val="-4.4655414908579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D-EC54-4CB0-BD6C-AA4C783634FC}"/>
                </c:ext>
              </c:extLst>
            </c:dLbl>
            <c:dLbl>
              <c:idx val="49"/>
              <c:layout>
                <c:manualLayout>
                  <c:x val="-1.247505357642596E-3"/>
                  <c:y val="-3.12587904360056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1-EC54-4CB0-BD6C-AA4C783634FC}"/>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alibri" panose="020F0502020204030204" pitchFamily="34" charset="0"/>
                    <a:ea typeface="Meiryo UI" panose="020B0604030504040204" pitchFamily="50" charset="-128"/>
                    <a:cs typeface="Calibri" panose="020F0502020204030204" pitchFamily="34" charset="0"/>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'セカンドオピニオンサービス（～2023月3月）'!$B$5:$B$54</c:f>
              <c:strCache>
                <c:ptCount val="50"/>
                <c:pt idx="0">
                  <c:v>乳がん</c:v>
                </c:pt>
                <c:pt idx="1">
                  <c:v>肺がん</c:v>
                </c:pt>
                <c:pt idx="2">
                  <c:v>前立腺がん</c:v>
                </c:pt>
                <c:pt idx="3">
                  <c:v>大腸がん</c:v>
                </c:pt>
                <c:pt idx="4">
                  <c:v>胃がん</c:v>
                </c:pt>
                <c:pt idx="5">
                  <c:v>子宮筋腫</c:v>
                </c:pt>
                <c:pt idx="6">
                  <c:v>膵臓がん</c:v>
                </c:pt>
                <c:pt idx="7">
                  <c:v>子宮がん</c:v>
                </c:pt>
                <c:pt idx="8">
                  <c:v>椎間板ヘルニア症</c:v>
                </c:pt>
                <c:pt idx="9">
                  <c:v>脊柱管狭窄症</c:v>
                </c:pt>
                <c:pt idx="10">
                  <c:v>白内障</c:v>
                </c:pt>
                <c:pt idx="11">
                  <c:v>悪性リンパ腫</c:v>
                </c:pt>
                <c:pt idx="12">
                  <c:v>膀胱がん</c:v>
                </c:pt>
                <c:pt idx="13">
                  <c:v>肝臓がん</c:v>
                </c:pt>
                <c:pt idx="14">
                  <c:v>卵巣嚢腫</c:v>
                </c:pt>
                <c:pt idx="15">
                  <c:v>腎臓がん</c:v>
                </c:pt>
                <c:pt idx="16">
                  <c:v>食道がん</c:v>
                </c:pt>
                <c:pt idx="17">
                  <c:v>卵巣がん</c:v>
                </c:pt>
                <c:pt idx="18">
                  <c:v>緑内障</c:v>
                </c:pt>
                <c:pt idx="19">
                  <c:v>頚椎症</c:v>
                </c:pt>
                <c:pt idx="20">
                  <c:v>脳腫瘍</c:v>
                </c:pt>
                <c:pt idx="21">
                  <c:v>脳梗塞</c:v>
                </c:pt>
                <c:pt idx="22">
                  <c:v>脳動脈瘤</c:v>
                </c:pt>
                <c:pt idx="23">
                  <c:v>糖尿病</c:v>
                </c:pt>
                <c:pt idx="24">
                  <c:v>甲状腺がん</c:v>
                </c:pt>
                <c:pt idx="25">
                  <c:v>胆管がん</c:v>
                </c:pt>
                <c:pt idx="26">
                  <c:v>子宮内膜症</c:v>
                </c:pt>
                <c:pt idx="27">
                  <c:v>変形性膝関節症</c:v>
                </c:pt>
                <c:pt idx="28">
                  <c:v>狭心症</c:v>
                </c:pt>
                <c:pt idx="29">
                  <c:v>パーキンソン病</c:v>
                </c:pt>
                <c:pt idx="30">
                  <c:v>高血圧症</c:v>
                </c:pt>
                <c:pt idx="31">
                  <c:v>前立腺肥大</c:v>
                </c:pt>
                <c:pt idx="32">
                  <c:v>腰痛症</c:v>
                </c:pt>
                <c:pt idx="33">
                  <c:v>リウマチ</c:v>
                </c:pt>
                <c:pt idx="34">
                  <c:v>突発性難聴</c:v>
                </c:pt>
                <c:pt idx="35">
                  <c:v>胆石症</c:v>
                </c:pt>
                <c:pt idx="36">
                  <c:v>心房細動</c:v>
                </c:pt>
                <c:pt idx="37">
                  <c:v>難聴</c:v>
                </c:pt>
                <c:pt idx="38">
                  <c:v>大腸ポリープ</c:v>
                </c:pt>
                <c:pt idx="39">
                  <c:v>変形性股関節症</c:v>
                </c:pt>
                <c:pt idx="40">
                  <c:v>黄斑変性症</c:v>
                </c:pt>
                <c:pt idx="41">
                  <c:v>半月板損傷</c:v>
                </c:pt>
                <c:pt idx="42">
                  <c:v>甲状腺腫</c:v>
                </c:pt>
                <c:pt idx="43">
                  <c:v>副鼻腔炎</c:v>
                </c:pt>
                <c:pt idx="44">
                  <c:v>肺炎</c:v>
                </c:pt>
                <c:pt idx="45">
                  <c:v>白血病</c:v>
                </c:pt>
                <c:pt idx="46">
                  <c:v>心臓弁膜症</c:v>
                </c:pt>
                <c:pt idx="47">
                  <c:v>腎不全</c:v>
                </c:pt>
                <c:pt idx="48">
                  <c:v>靱帯損傷</c:v>
                </c:pt>
                <c:pt idx="49">
                  <c:v>網膜剥離</c:v>
                </c:pt>
              </c:strCache>
            </c:strRef>
          </c:cat>
          <c:val>
            <c:numRef>
              <c:f>'セカンドオピニオンサービス（～2023月3月）'!$C$5:$C$54</c:f>
              <c:numCache>
                <c:formatCode>#,##0_);[Red]\(#,##0\)</c:formatCode>
                <c:ptCount val="50"/>
                <c:pt idx="0">
                  <c:v>19947</c:v>
                </c:pt>
                <c:pt idx="1">
                  <c:v>11933</c:v>
                </c:pt>
                <c:pt idx="2">
                  <c:v>11435</c:v>
                </c:pt>
                <c:pt idx="3">
                  <c:v>11043</c:v>
                </c:pt>
                <c:pt idx="4">
                  <c:v>7845</c:v>
                </c:pt>
                <c:pt idx="5">
                  <c:v>6423</c:v>
                </c:pt>
                <c:pt idx="6">
                  <c:v>5793</c:v>
                </c:pt>
                <c:pt idx="7">
                  <c:v>5746</c:v>
                </c:pt>
                <c:pt idx="8">
                  <c:v>5181</c:v>
                </c:pt>
                <c:pt idx="9">
                  <c:v>4999</c:v>
                </c:pt>
                <c:pt idx="10">
                  <c:v>4342</c:v>
                </c:pt>
                <c:pt idx="11">
                  <c:v>3200</c:v>
                </c:pt>
                <c:pt idx="12">
                  <c:v>3110</c:v>
                </c:pt>
                <c:pt idx="13">
                  <c:v>3031</c:v>
                </c:pt>
                <c:pt idx="14">
                  <c:v>2928</c:v>
                </c:pt>
                <c:pt idx="15">
                  <c:v>2857</c:v>
                </c:pt>
                <c:pt idx="16">
                  <c:v>2798</c:v>
                </c:pt>
                <c:pt idx="17">
                  <c:v>2705</c:v>
                </c:pt>
                <c:pt idx="18">
                  <c:v>2639</c:v>
                </c:pt>
                <c:pt idx="19">
                  <c:v>2333</c:v>
                </c:pt>
                <c:pt idx="20">
                  <c:v>2205</c:v>
                </c:pt>
                <c:pt idx="21">
                  <c:v>2109</c:v>
                </c:pt>
                <c:pt idx="22">
                  <c:v>2043</c:v>
                </c:pt>
                <c:pt idx="23">
                  <c:v>1978</c:v>
                </c:pt>
                <c:pt idx="24">
                  <c:v>1903</c:v>
                </c:pt>
                <c:pt idx="25">
                  <c:v>1669</c:v>
                </c:pt>
                <c:pt idx="26">
                  <c:v>1555</c:v>
                </c:pt>
                <c:pt idx="27">
                  <c:v>1524</c:v>
                </c:pt>
                <c:pt idx="28">
                  <c:v>1449</c:v>
                </c:pt>
                <c:pt idx="29">
                  <c:v>1408</c:v>
                </c:pt>
                <c:pt idx="30">
                  <c:v>1368</c:v>
                </c:pt>
                <c:pt idx="31">
                  <c:v>1360</c:v>
                </c:pt>
                <c:pt idx="32">
                  <c:v>1211</c:v>
                </c:pt>
                <c:pt idx="33">
                  <c:v>1173</c:v>
                </c:pt>
                <c:pt idx="34">
                  <c:v>1157</c:v>
                </c:pt>
                <c:pt idx="35">
                  <c:v>1156</c:v>
                </c:pt>
                <c:pt idx="36">
                  <c:v>1122</c:v>
                </c:pt>
                <c:pt idx="37">
                  <c:v>1057</c:v>
                </c:pt>
                <c:pt idx="38">
                  <c:v>1039</c:v>
                </c:pt>
                <c:pt idx="39">
                  <c:v>1011</c:v>
                </c:pt>
                <c:pt idx="40">
                  <c:v>1008</c:v>
                </c:pt>
                <c:pt idx="41">
                  <c:v>988</c:v>
                </c:pt>
                <c:pt idx="42">
                  <c:v>956</c:v>
                </c:pt>
                <c:pt idx="43">
                  <c:v>933</c:v>
                </c:pt>
                <c:pt idx="44">
                  <c:v>884</c:v>
                </c:pt>
                <c:pt idx="45">
                  <c:v>871</c:v>
                </c:pt>
                <c:pt idx="46">
                  <c:v>826</c:v>
                </c:pt>
                <c:pt idx="47">
                  <c:v>821</c:v>
                </c:pt>
                <c:pt idx="48">
                  <c:v>805</c:v>
                </c:pt>
                <c:pt idx="49">
                  <c:v>769</c:v>
                </c:pt>
              </c:numCache>
            </c:numRef>
          </c:val>
          <c:extLst>
            <c:ext xmlns:c16="http://schemas.microsoft.com/office/drawing/2014/chart" uri="{C3380CC4-5D6E-409C-BE32-E72D297353CC}">
              <c16:uniqueId val="{0000004E-EC54-4CB0-BD6C-AA4C783634FC}"/>
            </c:ext>
          </c:extLst>
        </c:ser>
        <c:dLbls>
          <c:showLegendKey val="0"/>
          <c:showVal val="0"/>
          <c:showCatName val="0"/>
          <c:showSerName val="0"/>
          <c:showPercent val="0"/>
          <c:showBubbleSize val="0"/>
        </c:dLbls>
        <c:gapWidth val="219"/>
        <c:overlap val="-27"/>
        <c:axId val="436724207"/>
        <c:axId val="1104098383"/>
      </c:barChart>
      <c:catAx>
        <c:axId val="4367242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eiryo UI" panose="020B0604030504040204" pitchFamily="50" charset="-128"/>
                <a:cs typeface="Calibri" panose="020F0502020204030204" pitchFamily="34" charset="0"/>
              </a:defRPr>
            </a:pPr>
            <a:endParaRPr lang="ja-JP"/>
          </a:p>
        </c:txPr>
        <c:crossAx val="1104098383"/>
        <c:crosses val="autoZero"/>
        <c:auto val="1"/>
        <c:lblAlgn val="ctr"/>
        <c:lblOffset val="100"/>
        <c:noMultiLvlLbl val="0"/>
      </c:catAx>
      <c:valAx>
        <c:axId val="1104098383"/>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eiryo UI" panose="020B0604030504040204" pitchFamily="50" charset="-128"/>
                <a:cs typeface="Calibri" panose="020F0502020204030204" pitchFamily="34" charset="0"/>
              </a:defRPr>
            </a:pPr>
            <a:endParaRPr lang="ja-JP"/>
          </a:p>
        </c:txPr>
        <c:crossAx val="436724207"/>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Calibri" panose="020F0502020204030204" pitchFamily="34" charset="0"/>
          <a:ea typeface="Meiryo UI" panose="020B0604030504040204" pitchFamily="50" charset="-128"/>
          <a:cs typeface="Calibri" panose="020F0502020204030204" pitchFamily="34" charset="0"/>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Sheet1!$D$6</c:f>
              <c:strCache>
                <c:ptCount val="1"/>
                <c:pt idx="0">
                  <c:v>払込保険料累計額</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Sheet1!$E$4:$I$4</c:f>
              <c:strCache>
                <c:ptCount val="5"/>
                <c:pt idx="0">
                  <c:v>１年</c:v>
                </c:pt>
                <c:pt idx="1">
                  <c:v>３年</c:v>
                </c:pt>
                <c:pt idx="2">
                  <c:v>５年</c:v>
                </c:pt>
                <c:pt idx="3">
                  <c:v>７年</c:v>
                </c:pt>
                <c:pt idx="4">
                  <c:v>10年</c:v>
                </c:pt>
              </c:strCache>
            </c:strRef>
          </c:cat>
          <c:val>
            <c:numRef>
              <c:f>Sheet1!$E$6:$I$6</c:f>
              <c:numCache>
                <c:formatCode>#,##0</c:formatCode>
                <c:ptCount val="5"/>
                <c:pt idx="0">
                  <c:v>120000</c:v>
                </c:pt>
                <c:pt idx="1">
                  <c:v>360000</c:v>
                </c:pt>
                <c:pt idx="2">
                  <c:v>600000</c:v>
                </c:pt>
                <c:pt idx="3">
                  <c:v>600000</c:v>
                </c:pt>
                <c:pt idx="4">
                  <c:v>600000</c:v>
                </c:pt>
              </c:numCache>
            </c:numRef>
          </c:val>
          <c:extLst>
            <c:ext xmlns:c16="http://schemas.microsoft.com/office/drawing/2014/chart" uri="{C3380CC4-5D6E-409C-BE32-E72D297353CC}">
              <c16:uniqueId val="{00000000-183D-41B7-8AF8-7BA9EA4BE5A4}"/>
            </c:ext>
          </c:extLst>
        </c:ser>
        <c:ser>
          <c:idx val="1"/>
          <c:order val="1"/>
          <c:tx>
            <c:strRef>
              <c:f>Sheet1!$D$8</c:f>
              <c:strCache>
                <c:ptCount val="1"/>
                <c:pt idx="0">
                  <c:v>差額</c:v>
                </c:pt>
              </c:strCache>
            </c:strRef>
          </c:tx>
          <c:spPr>
            <a:solidFill>
              <a:srgbClr val="EA5550"/>
            </a:solidFill>
            <a:ln>
              <a:noFill/>
            </a:ln>
            <a:effectLst/>
          </c:spPr>
          <c:invertIfNegative val="0"/>
          <c:dLbls>
            <c:dLbl>
              <c:idx val="0"/>
              <c:layout>
                <c:manualLayout>
                  <c:x val="0"/>
                  <c:y val="-8.1747679963392023E-2"/>
                </c:manualLayout>
              </c:layout>
              <c:tx>
                <c:rich>
                  <a:bodyPr/>
                  <a:lstStyle/>
                  <a:p>
                    <a:r>
                      <a:rPr lang="en-US" altLang="ja-JP" dirty="0"/>
                      <a:t>+</a:t>
                    </a:r>
                    <a:fld id="{22FCCEE0-07FD-447F-81D6-5E1AB276122A}" type="VALUE">
                      <a:rPr lang="en-US" altLang="ja-JP" smtClean="0"/>
                      <a:pPr/>
                      <a:t>[値]</a:t>
                    </a:fld>
                    <a:endParaRPr lang="en-US" altLang="ja-JP" dirty="0"/>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83D-41B7-8AF8-7BA9EA4BE5A4}"/>
                </c:ext>
              </c:extLst>
            </c:dLbl>
            <c:dLbl>
              <c:idx val="1"/>
              <c:layout>
                <c:manualLayout>
                  <c:x val="-5.952823528503052E-17"/>
                  <c:y val="-5.945285815519423E-2"/>
                </c:manualLayout>
              </c:layout>
              <c:tx>
                <c:rich>
                  <a:bodyPr/>
                  <a:lstStyle/>
                  <a:p>
                    <a:r>
                      <a:rPr lang="en-US" altLang="ja-JP" dirty="0"/>
                      <a:t>+</a:t>
                    </a:r>
                    <a:fld id="{F2A0BA39-959E-4C1F-91D2-6C28C9367035}" type="VALUE">
                      <a:rPr lang="en-US" altLang="ja-JP" smtClean="0"/>
                      <a:pPr/>
                      <a:t>[値]</a:t>
                    </a:fld>
                    <a:endParaRPr lang="en-US" altLang="ja-JP" dirty="0"/>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183D-41B7-8AF8-7BA9EA4BE5A4}"/>
                </c:ext>
              </c:extLst>
            </c:dLbl>
            <c:dLbl>
              <c:idx val="2"/>
              <c:layout>
                <c:manualLayout>
                  <c:x val="-3.2470321614701111E-3"/>
                  <c:y val="-5.2021250885794935E-2"/>
                </c:manualLayout>
              </c:layout>
              <c:tx>
                <c:rich>
                  <a:bodyPr/>
                  <a:lstStyle/>
                  <a:p>
                    <a:r>
                      <a:rPr lang="en-US" altLang="ja-JP" dirty="0"/>
                      <a:t>+</a:t>
                    </a:r>
                    <a:fld id="{CC32DC6B-C00A-4E0A-A9B6-CEFBEC83D304}" type="VALUE">
                      <a:rPr lang="en-US" altLang="ja-JP" smtClean="0"/>
                      <a:pPr/>
                      <a:t>[値]</a:t>
                    </a:fld>
                    <a:endParaRPr lang="en-US" altLang="ja-JP" dirty="0"/>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83D-41B7-8AF8-7BA9EA4BE5A4}"/>
                </c:ext>
              </c:extLst>
            </c:dLbl>
            <c:dLbl>
              <c:idx val="3"/>
              <c:layout>
                <c:manualLayout>
                  <c:x val="0"/>
                  <c:y val="-6.6884465424593476E-2"/>
                </c:manualLayout>
              </c:layout>
              <c:tx>
                <c:rich>
                  <a:bodyPr/>
                  <a:lstStyle/>
                  <a:p>
                    <a:r>
                      <a:rPr lang="en-US" altLang="ja-JP" dirty="0"/>
                      <a:t>+</a:t>
                    </a:r>
                    <a:fld id="{DDB57184-F506-4179-B664-1104A94AE50F}" type="VALUE">
                      <a:rPr lang="en-US" altLang="ja-JP" smtClean="0"/>
                      <a:pPr/>
                      <a:t>[値]</a:t>
                    </a:fld>
                    <a:endParaRPr lang="en-US" altLang="ja-JP" dirty="0"/>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183D-41B7-8AF8-7BA9EA4BE5A4}"/>
                </c:ext>
              </c:extLst>
            </c:dLbl>
            <c:dLbl>
              <c:idx val="4"/>
              <c:layout>
                <c:manualLayout>
                  <c:x val="0"/>
                  <c:y val="-0.10404250177158984"/>
                </c:manualLayout>
              </c:layout>
              <c:tx>
                <c:rich>
                  <a:bodyPr/>
                  <a:lstStyle/>
                  <a:p>
                    <a:r>
                      <a:rPr lang="en-US" altLang="ja-JP" dirty="0"/>
                      <a:t>+</a:t>
                    </a:r>
                    <a:fld id="{8A7C366B-0319-4791-BB09-1C40FB6E11CC}" type="VALUE">
                      <a:rPr lang="en-US" altLang="ja-JP" smtClean="0"/>
                      <a:pPr/>
                      <a:t>[値]</a:t>
                    </a:fld>
                    <a:endParaRPr lang="en-US" altLang="ja-JP" dirty="0"/>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83D-41B7-8AF8-7BA9EA4BE5A4}"/>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EA555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Sheet1!$E$4:$I$4</c:f>
              <c:strCache>
                <c:ptCount val="5"/>
                <c:pt idx="0">
                  <c:v>１年</c:v>
                </c:pt>
                <c:pt idx="1">
                  <c:v>３年</c:v>
                </c:pt>
                <c:pt idx="2">
                  <c:v>５年</c:v>
                </c:pt>
                <c:pt idx="3">
                  <c:v>７年</c:v>
                </c:pt>
                <c:pt idx="4">
                  <c:v>10年</c:v>
                </c:pt>
              </c:strCache>
            </c:strRef>
          </c:cat>
          <c:val>
            <c:numRef>
              <c:f>Sheet1!$E$8:$I$8</c:f>
              <c:numCache>
                <c:formatCode>#,##0</c:formatCode>
                <c:ptCount val="5"/>
                <c:pt idx="0" formatCode="General">
                  <c:v>260</c:v>
                </c:pt>
                <c:pt idx="1">
                  <c:v>2224</c:v>
                </c:pt>
                <c:pt idx="2">
                  <c:v>6128</c:v>
                </c:pt>
                <c:pt idx="3">
                  <c:v>18311</c:v>
                </c:pt>
                <c:pt idx="4">
                  <c:v>37046</c:v>
                </c:pt>
              </c:numCache>
            </c:numRef>
          </c:val>
          <c:extLst>
            <c:ext xmlns:c16="http://schemas.microsoft.com/office/drawing/2014/chart" uri="{C3380CC4-5D6E-409C-BE32-E72D297353CC}">
              <c16:uniqueId val="{00000006-183D-41B7-8AF8-7BA9EA4BE5A4}"/>
            </c:ext>
          </c:extLst>
        </c:ser>
        <c:dLbls>
          <c:showLegendKey val="0"/>
          <c:showVal val="0"/>
          <c:showCatName val="0"/>
          <c:showSerName val="0"/>
          <c:showPercent val="0"/>
          <c:showBubbleSize val="0"/>
        </c:dLbls>
        <c:gapWidth val="150"/>
        <c:overlap val="100"/>
        <c:axId val="772150928"/>
        <c:axId val="772134128"/>
      </c:barChart>
      <c:catAx>
        <c:axId val="772150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2134128"/>
        <c:crosses val="autoZero"/>
        <c:auto val="1"/>
        <c:lblAlgn val="ctr"/>
        <c:lblOffset val="0"/>
        <c:noMultiLvlLbl val="0"/>
      </c:catAx>
      <c:valAx>
        <c:axId val="7721341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2150928"/>
        <c:crosses val="autoZero"/>
        <c:crossBetween val="between"/>
      </c:valAx>
      <c:spPr>
        <a:noFill/>
        <a:ln>
          <a:noFill/>
        </a:ln>
        <a:effectLst/>
      </c:spPr>
    </c:plotArea>
    <c:legend>
      <c:legendPos val="b"/>
      <c:layout>
        <c:manualLayout>
          <c:xMode val="edge"/>
          <c:yMode val="edge"/>
          <c:x val="0.29044519128030855"/>
          <c:y val="0.75096031746031744"/>
          <c:w val="0.43084409541263385"/>
          <c:h val="0.1286826686140988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FFCCCC"/>
              </a:solidFill>
              <a:ln w="19050">
                <a:solidFill>
                  <a:schemeClr val="lt1"/>
                </a:solidFill>
              </a:ln>
              <a:effectLst/>
            </c:spPr>
            <c:extLst>
              <c:ext xmlns:c16="http://schemas.microsoft.com/office/drawing/2014/chart" uri="{C3380CC4-5D6E-409C-BE32-E72D297353CC}">
                <c16:uniqueId val="{00000001-A045-4AC8-B07B-E4D94A9DADF6}"/>
              </c:ext>
            </c:extLst>
          </c:dPt>
          <c:dPt>
            <c:idx val="1"/>
            <c:bubble3D val="0"/>
            <c:spPr>
              <a:solidFill>
                <a:srgbClr val="FBDDDC"/>
              </a:solidFill>
              <a:ln w="19050">
                <a:solidFill>
                  <a:schemeClr val="lt1"/>
                </a:solidFill>
              </a:ln>
              <a:effectLst/>
            </c:spPr>
            <c:extLst>
              <c:ext xmlns:c16="http://schemas.microsoft.com/office/drawing/2014/chart" uri="{C3380CC4-5D6E-409C-BE32-E72D297353CC}">
                <c16:uniqueId val="{00000003-A045-4AC8-B07B-E4D94A9DADF6}"/>
              </c:ext>
            </c:extLst>
          </c:dPt>
          <c:dPt>
            <c:idx val="2"/>
            <c:bubble3D val="0"/>
            <c:spPr>
              <a:solidFill>
                <a:srgbClr val="EA5550"/>
              </a:solidFill>
              <a:ln w="19050">
                <a:solidFill>
                  <a:schemeClr val="lt1"/>
                </a:solidFill>
              </a:ln>
              <a:effectLst/>
            </c:spPr>
            <c:extLst>
              <c:ext xmlns:c16="http://schemas.microsoft.com/office/drawing/2014/chart" uri="{C3380CC4-5D6E-409C-BE32-E72D297353CC}">
                <c16:uniqueId val="{00000005-A045-4AC8-B07B-E4D94A9DADF6}"/>
              </c:ext>
            </c:extLst>
          </c:dPt>
          <c:dPt>
            <c:idx val="3"/>
            <c:bubble3D val="0"/>
            <c:spPr>
              <a:solidFill>
                <a:srgbClr val="FF9999"/>
              </a:solidFill>
              <a:ln w="19050">
                <a:solidFill>
                  <a:schemeClr val="lt1"/>
                </a:solidFill>
              </a:ln>
              <a:effectLst/>
            </c:spPr>
            <c:extLst>
              <c:ext xmlns:c16="http://schemas.microsoft.com/office/drawing/2014/chart" uri="{C3380CC4-5D6E-409C-BE32-E72D297353CC}">
                <c16:uniqueId val="{00000007-A045-4AC8-B07B-E4D94A9DADF6}"/>
              </c:ext>
            </c:extLst>
          </c:dPt>
          <c:dPt>
            <c:idx val="4"/>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09-A045-4AC8-B07B-E4D94A9DADF6}"/>
              </c:ext>
            </c:extLst>
          </c:dPt>
          <c:dLbls>
            <c:dLbl>
              <c:idx val="0"/>
              <c:layout>
                <c:manualLayout>
                  <c:x val="-0.13076933171815061"/>
                  <c:y val="9.3431183472106147E-2"/>
                </c:manualLayout>
              </c:layout>
              <c:tx>
                <c:rich>
                  <a:bodyPr/>
                  <a:lstStyle/>
                  <a:p>
                    <a:fld id="{546F9DD1-3C71-47EB-A426-6196D8ED2495}" type="CATEGORYNAME">
                      <a:rPr lang="ja-JP" altLang="en-US" sz="1400" b="0" smtClean="0"/>
                      <a:pPr/>
                      <a:t>[分類名]</a:t>
                    </a:fld>
                    <a:r>
                      <a:rPr lang="ja-JP" altLang="en-US" sz="1400" b="0" baseline="0" dirty="0"/>
                      <a:t> </a:t>
                    </a:r>
                    <a:fld id="{D67FEB57-E0C5-4D00-A127-039D39B041B9}" type="VALUE">
                      <a:rPr lang="en-US" altLang="ja-JP" baseline="0"/>
                      <a:pPr/>
                      <a:t>[値]</a:t>
                    </a:fld>
                    <a:endParaRPr lang="ja-JP" altLang="en-US" sz="1400" b="0" baseline="0" dirty="0"/>
                  </a:p>
                </c:rich>
              </c:tx>
              <c:showLegendKey val="0"/>
              <c:showVal val="1"/>
              <c:showCatName val="1"/>
              <c:showSerName val="0"/>
              <c:showPercent val="0"/>
              <c:showBubbleSize val="0"/>
              <c:extLst>
                <c:ext xmlns:c15="http://schemas.microsoft.com/office/drawing/2012/chart" uri="{CE6537A1-D6FC-4f65-9D91-7224C49458BB}">
                  <c15:layout>
                    <c:manualLayout>
                      <c:w val="0.30448717948717946"/>
                      <c:h val="0.21379482623873389"/>
                    </c:manualLayout>
                  </c15:layout>
                  <c15:dlblFieldTable/>
                  <c15:showDataLabelsRange val="0"/>
                </c:ext>
                <c:ext xmlns:c16="http://schemas.microsoft.com/office/drawing/2014/chart" uri="{C3380CC4-5D6E-409C-BE32-E72D297353CC}">
                  <c16:uniqueId val="{00000001-A045-4AC8-B07B-E4D94A9DADF6}"/>
                </c:ext>
              </c:extLst>
            </c:dLbl>
            <c:dLbl>
              <c:idx val="1"/>
              <c:layout>
                <c:manualLayout>
                  <c:x val="-0.14358974358974358"/>
                  <c:y val="-0.18558799575622398"/>
                </c:manualLayout>
              </c:layout>
              <c:tx>
                <c:rich>
                  <a:bodyPr/>
                  <a:lstStyle/>
                  <a:p>
                    <a:fld id="{5858EC78-6DBA-4D00-BDBE-083E4B6AC4ED}" type="CATEGORYNAME">
                      <a:rPr lang="ja-JP" altLang="en-US" sz="1400" b="0" smtClean="0"/>
                      <a:pPr/>
                      <a:t>[分類名]</a:t>
                    </a:fld>
                    <a:r>
                      <a:rPr lang="ja-JP" altLang="en-US" baseline="0" dirty="0"/>
                      <a:t> </a:t>
                    </a:r>
                    <a:fld id="{1257F6A1-C9DE-41E3-BF03-98FA5E247ECC}" type="VALUE">
                      <a:rPr lang="en-US" altLang="ja-JP" baseline="0"/>
                      <a:pPr/>
                      <a:t>[値]</a:t>
                    </a:fld>
                    <a:endParaRPr lang="ja-JP" altLang="en-US" baseline="0" dirty="0"/>
                  </a:p>
                </c:rich>
              </c:tx>
              <c:showLegendKey val="0"/>
              <c:showVal val="1"/>
              <c:showCatName val="1"/>
              <c:showSerName val="0"/>
              <c:showPercent val="0"/>
              <c:showBubbleSize val="0"/>
              <c:extLst>
                <c:ext xmlns:c15="http://schemas.microsoft.com/office/drawing/2012/chart" uri="{CE6537A1-D6FC-4f65-9D91-7224C49458BB}">
                  <c15:layout>
                    <c:manualLayout>
                      <c:w val="0.38728225317989096"/>
                      <c:h val="0.22547991607648471"/>
                    </c:manualLayout>
                  </c15:layout>
                  <c15:dlblFieldTable/>
                  <c15:showDataLabelsRange val="0"/>
                </c:ext>
                <c:ext xmlns:c16="http://schemas.microsoft.com/office/drawing/2014/chart" uri="{C3380CC4-5D6E-409C-BE32-E72D297353CC}">
                  <c16:uniqueId val="{00000003-A045-4AC8-B07B-E4D94A9DADF6}"/>
                </c:ext>
              </c:extLst>
            </c:dLbl>
            <c:dLbl>
              <c:idx val="2"/>
              <c:layout>
                <c:manualLayout>
                  <c:x val="7.0134363012315765E-2"/>
                  <c:y val="-0.2075292001472899"/>
                </c:manualLayout>
              </c:layout>
              <c:tx>
                <c:rich>
                  <a:bodyPr rot="0" spcFirstLastPara="1" vertOverflow="ellipsis" vert="horz" wrap="square" anchor="ctr" anchorCtr="1"/>
                  <a:lstStyle/>
                  <a:p>
                    <a:pPr>
                      <a:defRPr sz="2400" b="1" i="0" u="none" strike="noStrike" kern="1200" baseline="0">
                        <a:ln>
                          <a:noFill/>
                        </a:ln>
                        <a:solidFill>
                          <a:schemeClr val="tx1"/>
                        </a:solidFill>
                        <a:effectLst/>
                        <a:latin typeface="+mn-lt"/>
                        <a:ea typeface="+mn-ea"/>
                        <a:cs typeface="+mn-cs"/>
                      </a:defRPr>
                    </a:pPr>
                    <a:fld id="{48F2176F-19EF-4932-968C-47B6B5951C34}" type="CATEGORYNAME">
                      <a:rPr lang="ja-JP" altLang="en-US" sz="1400" b="0" smtClean="0">
                        <a:ln>
                          <a:noFill/>
                        </a:ln>
                        <a:effectLst/>
                        <a:latin typeface="Meiryo UI" panose="020B0604030504040204" pitchFamily="50" charset="-128"/>
                        <a:ea typeface="Meiryo UI" panose="020B0604030504040204" pitchFamily="50" charset="-128"/>
                      </a:rPr>
                      <a:pPr>
                        <a:defRPr sz="2400" b="1">
                          <a:ln>
                            <a:noFill/>
                          </a:ln>
                          <a:effectLst/>
                        </a:defRPr>
                      </a:pPr>
                      <a:t>[分類名]</a:t>
                    </a:fld>
                    <a:endParaRPr lang="ja-JP" altLang="en-US" baseline="0" dirty="0">
                      <a:ln>
                        <a:noFill/>
                      </a:ln>
                      <a:effectLst/>
                      <a:latin typeface="Meiryo UI" panose="020B0604030504040204" pitchFamily="50" charset="-128"/>
                      <a:ea typeface="Meiryo UI" panose="020B0604030504040204" pitchFamily="50" charset="-128"/>
                    </a:endParaRPr>
                  </a:p>
                  <a:p>
                    <a:pPr>
                      <a:defRPr sz="2400" b="1">
                        <a:ln>
                          <a:noFill/>
                        </a:ln>
                        <a:effectLst/>
                      </a:defRPr>
                    </a:pPr>
                    <a:fld id="{4F9B0CEB-6004-4A02-B9E8-692F07D8D4C4}" type="VALUE">
                      <a:rPr lang="en-US" altLang="ja-JP" baseline="0" smtClean="0">
                        <a:ln>
                          <a:noFill/>
                        </a:ln>
                        <a:effectLst/>
                      </a:rPr>
                      <a:pPr>
                        <a:defRPr sz="2400" b="1">
                          <a:ln>
                            <a:noFill/>
                          </a:ln>
                          <a:effectLst/>
                        </a:defRPr>
                      </a:pPr>
                      <a:t>[値]</a:t>
                    </a:fld>
                    <a:endParaRPr lang="ja-JP" altLang="en-US"/>
                  </a:p>
                </c:rich>
              </c:tx>
              <c:spPr>
                <a:noFill/>
                <a:ln>
                  <a:noFill/>
                </a:ln>
                <a:effectLst/>
              </c:spPr>
              <c:txPr>
                <a:bodyPr rot="0" spcFirstLastPara="1" vertOverflow="ellipsis" vert="horz" wrap="square" anchor="ctr" anchorCtr="1"/>
                <a:lstStyle/>
                <a:p>
                  <a:pPr>
                    <a:defRPr sz="2400" b="1" i="0" u="none" strike="noStrike" kern="1200" baseline="0">
                      <a:ln>
                        <a:noFill/>
                      </a:ln>
                      <a:solidFill>
                        <a:schemeClr val="tx1"/>
                      </a:solidFill>
                      <a:effectLst/>
                      <a:latin typeface="+mn-lt"/>
                      <a:ea typeface="+mn-ea"/>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39743589743589741"/>
                      <c:h val="0.21466730417475566"/>
                    </c:manualLayout>
                  </c15:layout>
                  <c15:dlblFieldTable/>
                  <c15:showDataLabelsRange val="0"/>
                </c:ext>
                <c:ext xmlns:c16="http://schemas.microsoft.com/office/drawing/2014/chart" uri="{C3380CC4-5D6E-409C-BE32-E72D297353CC}">
                  <c16:uniqueId val="{00000005-A045-4AC8-B07B-E4D94A9DADF6}"/>
                </c:ext>
              </c:extLst>
            </c:dLbl>
            <c:dLbl>
              <c:idx val="3"/>
              <c:layout>
                <c:manualLayout>
                  <c:x val="6.5442761962446999E-2"/>
                  <c:y val="0.19479893630833667"/>
                </c:manualLayout>
              </c:layout>
              <c:tx>
                <c:rich>
                  <a:bodyPr/>
                  <a:lstStyle/>
                  <a:p>
                    <a:fld id="{860A2141-0366-4E69-AB5C-2985DB14C08C}" type="CATEGORYNAME">
                      <a:rPr lang="ja-JP" altLang="en-US" sz="1400" b="0" smtClean="0"/>
                      <a:pPr/>
                      <a:t>[分類名]</a:t>
                    </a:fld>
                    <a:endParaRPr lang="ja-JP" altLang="en-US" sz="1400" b="0" dirty="0"/>
                  </a:p>
                  <a:p>
                    <a:fld id="{6CF21B82-EE98-426B-98DF-8372FD909898}" type="VALUE">
                      <a:rPr lang="en-US" altLang="ja-JP" baseline="0" smtClean="0"/>
                      <a:pPr/>
                      <a:t>[値]</a:t>
                    </a:fld>
                    <a:endParaRPr lang="ja-JP" altLang="en-US"/>
                  </a:p>
                </c:rich>
              </c:tx>
              <c:showLegendKey val="0"/>
              <c:showVal val="1"/>
              <c:showCatName val="1"/>
              <c:showSerName val="0"/>
              <c:showPercent val="0"/>
              <c:showBubbleSize val="0"/>
              <c:extLst>
                <c:ext xmlns:c15="http://schemas.microsoft.com/office/drawing/2012/chart" uri="{CE6537A1-D6FC-4f65-9D91-7224C49458BB}">
                  <c15:layout>
                    <c:manualLayout>
                      <c:w val="0.47179487179487178"/>
                      <c:h val="0.20827803350555207"/>
                    </c:manualLayout>
                  </c15:layout>
                  <c15:dlblFieldTable/>
                  <c15:showDataLabelsRange val="0"/>
                </c:ext>
                <c:ext xmlns:c16="http://schemas.microsoft.com/office/drawing/2014/chart" uri="{C3380CC4-5D6E-409C-BE32-E72D297353CC}">
                  <c16:uniqueId val="{00000007-A045-4AC8-B07B-E4D94A9DADF6}"/>
                </c:ext>
              </c:extLst>
            </c:dLbl>
            <c:dLbl>
              <c:idx val="4"/>
              <c:tx>
                <c:rich>
                  <a:bodyPr/>
                  <a:lstStyle/>
                  <a:p>
                    <a:fld id="{A12E9594-DE25-422F-9732-BD9C38776163}" type="CATEGORYNAME">
                      <a:rPr lang="ja-JP" altLang="en-US" sz="1400" b="0"/>
                      <a:pPr/>
                      <a:t>[分類名]</a:t>
                    </a:fld>
                    <a:r>
                      <a:rPr lang="en-US" altLang="ja-JP" sz="1400" b="0" baseline="0" dirty="0"/>
                      <a:t>,</a:t>
                    </a:r>
                    <a:endParaRPr lang="ja-JP" altLang="en-US" sz="2400" b="1" baseline="0" dirty="0"/>
                  </a:p>
                  <a:p>
                    <a:fld id="{33A1D2CD-51C9-418B-A725-6BCFC9C74A79}" type="VALUE">
                      <a:rPr lang="en-US" altLang="ja-JP" baseline="0" smtClean="0"/>
                      <a:pPr/>
                      <a:t>[値]</a:t>
                    </a:fld>
                    <a:endParaRPr lang="ja-JP" altLang="en-US"/>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A045-4AC8-B07B-E4D94A9DADF6}"/>
                </c:ext>
              </c:extLst>
            </c:dLbl>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Sheet1!$F$2:$F$6</c:f>
              <c:strCache>
                <c:ptCount val="5"/>
                <c:pt idx="0">
                  <c:v>支社長・拠点長</c:v>
                </c:pt>
                <c:pt idx="1">
                  <c:v>スタッフ・事務職員</c:v>
                </c:pt>
                <c:pt idx="2">
                  <c:v>マネジャー・グループリーダー</c:v>
                </c:pt>
                <c:pt idx="3">
                  <c:v>プランナー(営業）</c:v>
                </c:pt>
                <c:pt idx="4">
                  <c:v>その他</c:v>
                </c:pt>
              </c:strCache>
            </c:strRef>
          </c:cat>
          <c:val>
            <c:numRef>
              <c:f>Sheet1!$G$2:$G$6</c:f>
              <c:numCache>
                <c:formatCode>0.0%</c:formatCode>
                <c:ptCount val="5"/>
                <c:pt idx="0">
                  <c:v>0.38216560509554143</c:v>
                </c:pt>
                <c:pt idx="1">
                  <c:v>0.12738853503184713</c:v>
                </c:pt>
                <c:pt idx="2">
                  <c:v>0.2356687898089172</c:v>
                </c:pt>
                <c:pt idx="3">
                  <c:v>0.22292993630573249</c:v>
                </c:pt>
                <c:pt idx="4">
                  <c:v>3.1847133757961783E-2</c:v>
                </c:pt>
              </c:numCache>
            </c:numRef>
          </c:val>
          <c:extLst>
            <c:ext xmlns:c16="http://schemas.microsoft.com/office/drawing/2014/chart" uri="{C3380CC4-5D6E-409C-BE32-E72D297353CC}">
              <c16:uniqueId val="{0000000A-A045-4AC8-B07B-E4D94A9DADF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BDDDC"/>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Sheet16!$D$32:$D$36</c:f>
              <c:strCache>
                <c:ptCount val="5"/>
                <c:pt idx="0">
                  <c:v>明治安田生命</c:v>
                </c:pt>
                <c:pt idx="1">
                  <c:v>第一生命</c:v>
                </c:pt>
                <c:pt idx="2">
                  <c:v>住友生命</c:v>
                </c:pt>
                <c:pt idx="3">
                  <c:v>プルデンシャル生命</c:v>
                </c:pt>
                <c:pt idx="4">
                  <c:v>その他</c:v>
                </c:pt>
              </c:strCache>
            </c:strRef>
          </c:cat>
          <c:val>
            <c:numRef>
              <c:f>Sheet16!$E$32:$E$36</c:f>
              <c:numCache>
                <c:formatCode>General</c:formatCode>
                <c:ptCount val="5"/>
                <c:pt idx="0">
                  <c:v>203</c:v>
                </c:pt>
                <c:pt idx="1">
                  <c:v>115</c:v>
                </c:pt>
                <c:pt idx="2">
                  <c:v>47</c:v>
                </c:pt>
                <c:pt idx="3">
                  <c:v>33</c:v>
                </c:pt>
                <c:pt idx="4">
                  <c:v>12</c:v>
                </c:pt>
              </c:numCache>
            </c:numRef>
          </c:val>
          <c:extLst>
            <c:ext xmlns:c16="http://schemas.microsoft.com/office/drawing/2014/chart" uri="{C3380CC4-5D6E-409C-BE32-E72D297353CC}">
              <c16:uniqueId val="{00000000-0F41-4056-B0F2-4BECCDA0A0BD}"/>
            </c:ext>
          </c:extLst>
        </c:ser>
        <c:dLbls>
          <c:showLegendKey val="0"/>
          <c:showVal val="0"/>
          <c:showCatName val="0"/>
          <c:showSerName val="0"/>
          <c:showPercent val="0"/>
          <c:showBubbleSize val="0"/>
        </c:dLbls>
        <c:gapWidth val="219"/>
        <c:overlap val="-27"/>
        <c:axId val="1823380415"/>
        <c:axId val="1823380831"/>
      </c:barChart>
      <c:catAx>
        <c:axId val="1823380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823380831"/>
        <c:crosses val="autoZero"/>
        <c:auto val="1"/>
        <c:lblAlgn val="ctr"/>
        <c:lblOffset val="100"/>
        <c:noMultiLvlLbl val="0"/>
      </c:catAx>
      <c:valAx>
        <c:axId val="182338083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823380415"/>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6197799159265"/>
          <c:y val="2.0276848984554591E-2"/>
          <c:w val="0.79671008167225887"/>
          <c:h val="0.88404781807473831"/>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93D-4494-A9C6-34206A85F974}"/>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893D-4494-A9C6-34206A85F974}"/>
              </c:ext>
            </c:extLst>
          </c:dPt>
          <c:dPt>
            <c:idx val="2"/>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5-893D-4494-A9C6-34206A85F974}"/>
              </c:ext>
            </c:extLst>
          </c:dPt>
          <c:dPt>
            <c:idx val="3"/>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7-893D-4494-A9C6-34206A85F974}"/>
              </c:ext>
            </c:extLst>
          </c:dPt>
          <c:dPt>
            <c:idx val="4"/>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9-893D-4494-A9C6-34206A85F974}"/>
              </c:ext>
            </c:extLst>
          </c:dPt>
          <c:dPt>
            <c:idx val="5"/>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B-893D-4494-A9C6-34206A85F974}"/>
              </c:ext>
            </c:extLst>
          </c:dPt>
          <c:dPt>
            <c:idx val="6"/>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D-893D-4494-A9C6-34206A85F974}"/>
              </c:ext>
            </c:extLst>
          </c:dPt>
          <c:dPt>
            <c:idx val="7"/>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F-893D-4494-A9C6-34206A85F974}"/>
              </c:ext>
            </c:extLst>
          </c:dPt>
          <c:dPt>
            <c:idx val="8"/>
            <c:bubble3D val="0"/>
            <c:spPr>
              <a:solidFill>
                <a:schemeClr val="bg1">
                  <a:lumMod val="95000"/>
                </a:schemeClr>
              </a:solidFill>
              <a:ln w="19050">
                <a:solidFill>
                  <a:schemeClr val="lt1"/>
                </a:solidFill>
              </a:ln>
              <a:effectLst/>
            </c:spPr>
            <c:extLst>
              <c:ext xmlns:c16="http://schemas.microsoft.com/office/drawing/2014/chart" uri="{C3380CC4-5D6E-409C-BE32-E72D297353CC}">
                <c16:uniqueId val="{00000011-893D-4494-A9C6-34206A85F974}"/>
              </c:ext>
            </c:extLst>
          </c:dPt>
          <c:dLbls>
            <c:dLbl>
              <c:idx val="0"/>
              <c:layout>
                <c:manualLayout>
                  <c:x val="-0.13743598132537133"/>
                  <c:y val="0.1278551857865358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A03F935D-8FEE-4000-B072-1CC0F175F5EA}" type="CATEGORYNAME">
                      <a:rPr lang="zh-TW"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zh-TW" sz="1600" baseline="0" dirty="0">
                        <a:solidFill>
                          <a:schemeClr val="tx1"/>
                        </a:solidFill>
                      </a:rPr>
                      <a:t>, </a:t>
                    </a:r>
                    <a:fld id="{A9FAD15A-F7D0-4B06-98E9-714F34AD5915}" type="VALUE">
                      <a:rPr lang="en-US" altLang="zh-TW"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zh-TW"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zh-TW"/>
                </a:p>
              </c:txPr>
              <c:showLegendKey val="0"/>
              <c:showVal val="1"/>
              <c:showCatName val="1"/>
              <c:showSerName val="0"/>
              <c:showPercent val="0"/>
              <c:showBubbleSize val="0"/>
              <c:extLst>
                <c:ext xmlns:c15="http://schemas.microsoft.com/office/drawing/2012/chart" uri="{CE6537A1-D6FC-4f65-9D91-7224C49458BB}">
                  <c15:layout>
                    <c:manualLayout>
                      <c:w val="0.30090355142307268"/>
                      <c:h val="0.24809120634708995"/>
                    </c:manualLayout>
                  </c15:layout>
                  <c15:dlblFieldTable/>
                  <c15:showDataLabelsRange val="0"/>
                </c:ext>
                <c:ext xmlns:c16="http://schemas.microsoft.com/office/drawing/2014/chart" uri="{C3380CC4-5D6E-409C-BE32-E72D297353CC}">
                  <c16:uniqueId val="{00000001-893D-4494-A9C6-34206A85F974}"/>
                </c:ext>
              </c:extLst>
            </c:dLbl>
            <c:dLbl>
              <c:idx val="1"/>
              <c:layout>
                <c:manualLayout>
                  <c:x val="-8.4234013857018647E-2"/>
                  <c:y val="-0.15381302600832114"/>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C9D69975-DD17-47E5-A1BD-275BB9DDA1EC}" type="CATEGORYNAME">
                      <a:rPr lang="ja-JP" altLang="en-US" sz="1600" smtClean="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endParaRPr lang="ja-JP" altLang="en-US" sz="1600" baseline="0" dirty="0">
                      <a:solidFill>
                        <a:schemeClr val="tx1"/>
                      </a:solidFill>
                    </a:endParaRPr>
                  </a:p>
                  <a:p>
                    <a:pPr>
                      <a:defRPr sz="1600" b="1">
                        <a:solidFill>
                          <a:schemeClr val="tx1"/>
                        </a:solidFill>
                        <a:latin typeface="Meiryo UI" panose="020B0604030504040204" pitchFamily="50" charset="-128"/>
                        <a:ea typeface="Meiryo UI" panose="020B0604030504040204" pitchFamily="50" charset="-128"/>
                      </a:defRPr>
                    </a:pPr>
                    <a:r>
                      <a:rPr lang="ja-JP" altLang="en-US" sz="1600" baseline="0" dirty="0">
                        <a:solidFill>
                          <a:schemeClr val="tx1"/>
                        </a:solidFill>
                      </a:rPr>
                      <a:t> </a:t>
                    </a:r>
                    <a:fld id="{931CB5D6-937C-49E4-B326-959763A0F97F}" type="VALUE">
                      <a:rPr lang="en-US" altLang="ja-JP" sz="1600" baseline="0" dirty="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ja-JP" altLang="en-US" sz="16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layout>
                    <c:manualLayout>
                      <c:w val="0.42395846575487878"/>
                      <c:h val="0.27843650853962038"/>
                    </c:manualLayout>
                  </c15:layout>
                  <c15:dlblFieldTable/>
                  <c15:showDataLabelsRange val="0"/>
                </c:ext>
                <c:ext xmlns:c16="http://schemas.microsoft.com/office/drawing/2014/chart" uri="{C3380CC4-5D6E-409C-BE32-E72D297353CC}">
                  <c16:uniqueId val="{00000003-893D-4494-A9C6-34206A85F974}"/>
                </c:ext>
              </c:extLst>
            </c:dLbl>
            <c:dLbl>
              <c:idx val="2"/>
              <c:layout>
                <c:manualLayout>
                  <c:x val="0.25343293982279885"/>
                  <c:y val="-1.0136888713606385E-7"/>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fld id="{4C3A24C7-F5F6-4D06-8F26-224EA7A386C0}" type="CATEGORYNAME">
                      <a:rPr lang="ja-JP" altLang="en-US" sz="1600">
                        <a:solidFill>
                          <a:schemeClr val="tx1"/>
                        </a:solidFill>
                      </a:rPr>
                      <a:pPr>
                        <a:defRPr sz="1600" b="1">
                          <a:solidFill>
                            <a:schemeClr val="tx1"/>
                          </a:solidFill>
                          <a:latin typeface="Meiryo UI" panose="020B0604030504040204" pitchFamily="50" charset="-128"/>
                          <a:ea typeface="Meiryo UI" panose="020B0604030504040204" pitchFamily="50" charset="-128"/>
                        </a:defRPr>
                      </a:pPr>
                      <a:t>[分類名]</a:t>
                    </a:fld>
                    <a:r>
                      <a:rPr lang="en-US" altLang="ja-JP" sz="1600" baseline="0" dirty="0">
                        <a:solidFill>
                          <a:schemeClr val="tx1"/>
                        </a:solidFill>
                      </a:rPr>
                      <a:t>, </a:t>
                    </a:r>
                    <a:fld id="{1F7B6110-056D-4502-8A55-D292FFC81426}" type="VALUE">
                      <a:rPr lang="en-US" altLang="ja-JP" sz="1600" baseline="0">
                        <a:solidFill>
                          <a:schemeClr val="tx1"/>
                        </a:solidFill>
                      </a:rPr>
                      <a:pPr>
                        <a:defRPr sz="1600" b="1">
                          <a:solidFill>
                            <a:schemeClr val="tx1"/>
                          </a:solidFill>
                          <a:latin typeface="Meiryo UI" panose="020B0604030504040204" pitchFamily="50" charset="-128"/>
                          <a:ea typeface="Meiryo UI" panose="020B0604030504040204" pitchFamily="50" charset="-128"/>
                        </a:defRPr>
                      </a:pPr>
                      <a:t>[値]</a:t>
                    </a:fld>
                    <a:endParaRPr lang="en-US" altLang="ja-JP" sz="1600"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1"/>
              <c:showSerName val="0"/>
              <c:showPercent val="0"/>
              <c:showBubbleSize val="0"/>
              <c:extLst>
                <c:ext xmlns:c15="http://schemas.microsoft.com/office/drawing/2012/chart" uri="{CE6537A1-D6FC-4f65-9D91-7224C49458BB}">
                  <c15:layout>
                    <c:manualLayout>
                      <c:w val="0.29274938977640774"/>
                      <c:h val="0.24809120634708995"/>
                    </c:manualLayout>
                  </c15:layout>
                  <c15:dlblFieldTable/>
                  <c15:showDataLabelsRange val="0"/>
                </c:ext>
                <c:ext xmlns:c16="http://schemas.microsoft.com/office/drawing/2014/chart" uri="{C3380CC4-5D6E-409C-BE32-E72D297353CC}">
                  <c16:uniqueId val="{00000005-893D-4494-A9C6-34206A85F974}"/>
                </c:ext>
              </c:extLst>
            </c:dLbl>
            <c:dLbl>
              <c:idx val="3"/>
              <c:layout>
                <c:manualLayout>
                  <c:x val="0.11209400891756116"/>
                  <c:y val="9.8512215741778597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3D-4494-A9C6-34206A85F974}"/>
                </c:ext>
              </c:extLst>
            </c:dLbl>
            <c:dLbl>
              <c:idx val="4"/>
              <c:layout>
                <c:manualLayout>
                  <c:x val="5.4359713203289486E-3"/>
                  <c:y val="2.238788779755685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8742698356239316"/>
                      <c:h val="0.2284574063871421"/>
                    </c:manualLayout>
                  </c15:layout>
                </c:ext>
                <c:ext xmlns:c16="http://schemas.microsoft.com/office/drawing/2014/chart" uri="{C3380CC4-5D6E-409C-BE32-E72D297353CC}">
                  <c16:uniqueId val="{00000009-893D-4494-A9C6-34206A85F974}"/>
                </c:ext>
              </c:extLst>
            </c:dLbl>
            <c:dLbl>
              <c:idx val="5"/>
              <c:layout>
                <c:manualLayout>
                  <c:x val="-2.9952844018869242E-2"/>
                  <c:y val="-0.138757907935482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93D-4494-A9C6-34206A85F974}"/>
                </c:ext>
              </c:extLst>
            </c:dLbl>
            <c:dLbl>
              <c:idx val="6"/>
              <c:layout>
                <c:manualLayout>
                  <c:x val="0"/>
                  <c:y val="4.0320971939890194E-3"/>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2287482413348692"/>
                      <c:h val="0.12853933544844881"/>
                    </c:manualLayout>
                  </c15:layout>
                </c:ext>
                <c:ext xmlns:c16="http://schemas.microsoft.com/office/drawing/2014/chart" uri="{C3380CC4-5D6E-409C-BE32-E72D297353CC}">
                  <c16:uniqueId val="{0000000D-893D-4494-A9C6-34206A85F974}"/>
                </c:ext>
              </c:extLst>
            </c:dLbl>
            <c:dLbl>
              <c:idx val="7"/>
              <c:layout>
                <c:manualLayout>
                  <c:x val="2.6841713503766009E-3"/>
                  <c:y val="-0.2142309592112012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extLst>
                <c:ext xmlns:c15="http://schemas.microsoft.com/office/drawing/2012/chart" uri="{CE6537A1-D6FC-4f65-9D91-7224C49458BB}">
                  <c15:layout>
                    <c:manualLayout>
                      <c:w val="0.21003223488190031"/>
                      <c:h val="0.24803085282215931"/>
                    </c:manualLayout>
                  </c15:layout>
                </c:ext>
                <c:ext xmlns:c16="http://schemas.microsoft.com/office/drawing/2014/chart" uri="{C3380CC4-5D6E-409C-BE32-E72D297353CC}">
                  <c16:uniqueId val="{0000000F-893D-4494-A9C6-34206A85F974}"/>
                </c:ext>
              </c:extLst>
            </c:dLbl>
            <c:dLbl>
              <c:idx val="8"/>
              <c:layout>
                <c:manualLayout>
                  <c:x val="0.22619140868274429"/>
                  <c:y val="6.3325464977107351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fld id="{B4618027-57D1-480A-A93C-06BEBF0A65CF}" type="CATEGORYNAME">
                      <a:rPr lang="ja-JP" altLang="en-US" b="0">
                        <a:solidFill>
                          <a:schemeClr val="tx1"/>
                        </a:solidFill>
                      </a:rPr>
                      <a:pPr>
                        <a:defRPr sz="1200">
                          <a:solidFill>
                            <a:schemeClr val="tx1"/>
                          </a:solidFill>
                          <a:latin typeface="Meiryo UI" panose="020B0604030504040204" pitchFamily="50" charset="-128"/>
                          <a:ea typeface="Meiryo UI" panose="020B0604030504040204" pitchFamily="50" charset="-128"/>
                        </a:defRPr>
                      </a:pPr>
                      <a:t>[分類名]</a:t>
                    </a:fld>
                    <a:r>
                      <a:rPr lang="en-US" altLang="ja-JP" b="0" baseline="0" dirty="0">
                        <a:solidFill>
                          <a:schemeClr val="tx1"/>
                        </a:solidFill>
                      </a:rPr>
                      <a:t>,</a:t>
                    </a:r>
                  </a:p>
                  <a:p>
                    <a:pPr>
                      <a:defRPr sz="1200">
                        <a:solidFill>
                          <a:schemeClr val="tx1"/>
                        </a:solidFill>
                        <a:latin typeface="Meiryo UI" panose="020B0604030504040204" pitchFamily="50" charset="-128"/>
                        <a:ea typeface="Meiryo UI" panose="020B0604030504040204" pitchFamily="50" charset="-128"/>
                      </a:defRPr>
                    </a:pPr>
                    <a:fld id="{65956C5A-8E93-4BE6-A95C-BECCD900E60B}" type="VALUE">
                      <a:rPr lang="en-US" altLang="ja-JP" b="0" baseline="0" smtClean="0">
                        <a:solidFill>
                          <a:schemeClr val="tx1"/>
                        </a:solidFill>
                      </a:rPr>
                      <a:pPr>
                        <a:defRPr sz="1200">
                          <a:solidFill>
                            <a:schemeClr val="tx1"/>
                          </a:solidFill>
                          <a:latin typeface="Meiryo UI" panose="020B0604030504040204" pitchFamily="50" charset="-128"/>
                          <a:ea typeface="Meiryo UI" panose="020B0604030504040204" pitchFamily="50" charset="-128"/>
                        </a:defRPr>
                      </a:pPr>
                      <a:t>[値]</a:t>
                    </a:fld>
                    <a:endParaRPr lang="ja-JP" altLang="en-US"/>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893D-4494-A9C6-34206A85F97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Sheet1!$H$3:$H$11</c:f>
              <c:strCache>
                <c:ptCount val="9"/>
                <c:pt idx="0">
                  <c:v>悪性新生物</c:v>
                </c:pt>
                <c:pt idx="1">
                  <c:v>心疾患</c:v>
                </c:pt>
                <c:pt idx="2">
                  <c:v>脳血管疾患</c:v>
                </c:pt>
                <c:pt idx="3">
                  <c:v>腎不全</c:v>
                </c:pt>
                <c:pt idx="4">
                  <c:v>大動脈解離等</c:v>
                </c:pt>
                <c:pt idx="5">
                  <c:v>糖尿病</c:v>
                </c:pt>
                <c:pt idx="6">
                  <c:v>高血圧性疾患</c:v>
                </c:pt>
                <c:pt idx="7">
                  <c:v>肝硬変</c:v>
                </c:pt>
                <c:pt idx="8">
                  <c:v>その他</c:v>
                </c:pt>
              </c:strCache>
            </c:strRef>
          </c:cat>
          <c:val>
            <c:numRef>
              <c:f>Sheet1!$J$3:$J$11</c:f>
              <c:numCache>
                <c:formatCode>0.0%</c:formatCode>
                <c:ptCount val="9"/>
                <c:pt idx="0">
                  <c:v>0.27596347537993571</c:v>
                </c:pt>
                <c:pt idx="1">
                  <c:v>0.16670418405453297</c:v>
                </c:pt>
                <c:pt idx="2">
                  <c:v>7.540850663480575E-2</c:v>
                </c:pt>
                <c:pt idx="3">
                  <c:v>2.1791108956266271E-2</c:v>
                </c:pt>
                <c:pt idx="4">
                  <c:v>1.4447801769666327E-2</c:v>
                </c:pt>
                <c:pt idx="5">
                  <c:v>1.1136892290465389E-2</c:v>
                </c:pt>
                <c:pt idx="6">
                  <c:v>8.2184724074042016E-3</c:v>
                </c:pt>
                <c:pt idx="7">
                  <c:v>6.1174986868914247E-3</c:v>
                </c:pt>
                <c:pt idx="8" formatCode="0%">
                  <c:v>0.25602625994964262</c:v>
                </c:pt>
              </c:numCache>
            </c:numRef>
          </c:val>
          <c:extLst>
            <c:ext xmlns:c16="http://schemas.microsoft.com/office/drawing/2014/chart" uri="{C3380CC4-5D6E-409C-BE32-E72D297353CC}">
              <c16:uniqueId val="{00000012-893D-4494-A9C6-34206A85F97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81AEF7B-FCDC-4370-8867-689CE25B58FB}"/>
              </a:ext>
            </a:extLst>
          </p:cNvPr>
          <p:cNvSpPr>
            <a:spLocks noGrp="1"/>
          </p:cNvSpPr>
          <p:nvPr>
            <p:ph type="hdr" sz="quarter"/>
          </p:nvPr>
        </p:nvSpPr>
        <p:spPr>
          <a:xfrm>
            <a:off x="0" y="0"/>
            <a:ext cx="4307046" cy="34193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B24816C4-6348-4262-B799-80CCE046639A}"/>
              </a:ext>
            </a:extLst>
          </p:cNvPr>
          <p:cNvSpPr>
            <a:spLocks noGrp="1"/>
          </p:cNvSpPr>
          <p:nvPr>
            <p:ph type="dt" sz="quarter" idx="1"/>
          </p:nvPr>
        </p:nvSpPr>
        <p:spPr>
          <a:xfrm>
            <a:off x="5630567" y="0"/>
            <a:ext cx="4307046" cy="341936"/>
          </a:xfrm>
          <a:prstGeom prst="rect">
            <a:avLst/>
          </a:prstGeom>
        </p:spPr>
        <p:txBody>
          <a:bodyPr vert="horz" lIns="91440" tIns="45720" rIns="91440" bIns="45720" rtlCol="0"/>
          <a:lstStyle>
            <a:lvl1pPr algn="r">
              <a:defRPr sz="1200"/>
            </a:lvl1pPr>
          </a:lstStyle>
          <a:p>
            <a:fld id="{FBDBC275-20CE-4A69-A26B-B1B9A96202CA}" type="datetimeFigureOut">
              <a:rPr kumimoji="1" lang="ja-JP" altLang="en-US" smtClean="0"/>
              <a:t>2025/4/3</a:t>
            </a:fld>
            <a:endParaRPr kumimoji="1" lang="ja-JP" altLang="en-US"/>
          </a:p>
        </p:txBody>
      </p:sp>
      <p:sp>
        <p:nvSpPr>
          <p:cNvPr id="4" name="フッター プレースホルダー 3">
            <a:extLst>
              <a:ext uri="{FF2B5EF4-FFF2-40B4-BE49-F238E27FC236}">
                <a16:creationId xmlns:a16="http://schemas.microsoft.com/office/drawing/2014/main" id="{C650EE60-FD63-4554-812C-3338F6E6CF0B}"/>
              </a:ext>
            </a:extLst>
          </p:cNvPr>
          <p:cNvSpPr>
            <a:spLocks noGrp="1"/>
          </p:cNvSpPr>
          <p:nvPr>
            <p:ph type="ftr" sz="quarter" idx="2"/>
          </p:nvPr>
        </p:nvSpPr>
        <p:spPr>
          <a:xfrm>
            <a:off x="0" y="6465265"/>
            <a:ext cx="4307046" cy="34193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8C693BF1-5BCF-40C2-8F15-04B8C7D6DBB7}"/>
              </a:ext>
            </a:extLst>
          </p:cNvPr>
          <p:cNvSpPr>
            <a:spLocks noGrp="1"/>
          </p:cNvSpPr>
          <p:nvPr>
            <p:ph type="sldNum" sz="quarter" idx="3"/>
          </p:nvPr>
        </p:nvSpPr>
        <p:spPr>
          <a:xfrm>
            <a:off x="5630567" y="6465265"/>
            <a:ext cx="4307046" cy="341935"/>
          </a:xfrm>
          <a:prstGeom prst="rect">
            <a:avLst/>
          </a:prstGeom>
        </p:spPr>
        <p:txBody>
          <a:bodyPr vert="horz" lIns="91440" tIns="45720" rIns="91440" bIns="45720" rtlCol="0" anchor="b"/>
          <a:lstStyle>
            <a:lvl1pPr algn="r">
              <a:defRPr sz="1200"/>
            </a:lvl1pPr>
          </a:lstStyle>
          <a:p>
            <a:fld id="{D5FC0D96-1682-4E85-8285-F3DABDB03996}" type="slidenum">
              <a:rPr kumimoji="1" lang="ja-JP" altLang="en-US" smtClean="0"/>
              <a:t>‹#›</a:t>
            </a:fld>
            <a:endParaRPr kumimoji="1" lang="ja-JP" altLang="en-US"/>
          </a:p>
        </p:txBody>
      </p:sp>
    </p:spTree>
    <p:extLst>
      <p:ext uri="{BB962C8B-B14F-4D97-AF65-F5344CB8AC3E}">
        <p14:creationId xmlns:p14="http://schemas.microsoft.com/office/powerpoint/2010/main" val="42515394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11674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018866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4" name="タイトル 1">
            <a:extLst>
              <a:ext uri="{FF2B5EF4-FFF2-40B4-BE49-F238E27FC236}">
                <a16:creationId xmlns:a16="http://schemas.microsoft.com/office/drawing/2014/main" id="{809A486E-A492-4185-AD0F-7468B0AE559B}"/>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5" name="正方形/長方形 14">
            <a:extLst>
              <a:ext uri="{FF2B5EF4-FFF2-40B4-BE49-F238E27FC236}">
                <a16:creationId xmlns:a16="http://schemas.microsoft.com/office/drawing/2014/main" id="{1E1C1375-07E3-4C0E-B461-22D203FE6841}"/>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6" name="テキスト ボックス 15">
            <a:extLst>
              <a:ext uri="{FF2B5EF4-FFF2-40B4-BE49-F238E27FC236}">
                <a16:creationId xmlns:a16="http://schemas.microsoft.com/office/drawing/2014/main" id="{B2D29594-18B6-432E-86CC-B2AC93C1745A}"/>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601413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5" name="タイトル 1">
            <a:extLst>
              <a:ext uri="{FF2B5EF4-FFF2-40B4-BE49-F238E27FC236}">
                <a16:creationId xmlns:a16="http://schemas.microsoft.com/office/drawing/2014/main" id="{39574415-A0C6-4F50-88BA-A720C60EEB6A}"/>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6" name="正方形/長方形 15">
            <a:extLst>
              <a:ext uri="{FF2B5EF4-FFF2-40B4-BE49-F238E27FC236}">
                <a16:creationId xmlns:a16="http://schemas.microsoft.com/office/drawing/2014/main" id="{A6042AFC-D677-48B0-97AF-48FCD0F9EE83}"/>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FC5D26E-1B0A-4A30-A6F0-7F1CE02E3D42}"/>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51015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985828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8" name="テキスト プレースホルダー 6">
            <a:extLst>
              <a:ext uri="{FF2B5EF4-FFF2-40B4-BE49-F238E27FC236}">
                <a16:creationId xmlns:a16="http://schemas.microsoft.com/office/drawing/2014/main" id="{CD259E92-0146-4D44-BCB8-21B7D0EB2D3E}"/>
              </a:ext>
            </a:extLst>
          </p:cNvPr>
          <p:cNvSpPr>
            <a:spLocks noGrp="1"/>
          </p:cNvSpPr>
          <p:nvPr>
            <p:ph type="body" sz="quarter" idx="10"/>
          </p:nvPr>
        </p:nvSpPr>
        <p:spPr>
          <a:xfrm>
            <a:off x="125526" y="2860262"/>
            <a:ext cx="8235478" cy="396000"/>
          </a:xfrm>
          <a:prstGeom prst="rect">
            <a:avLst/>
          </a:prstGeom>
          <a:noFill/>
        </p:spPr>
        <p:txBody>
          <a:bodyPr lIns="0" tIns="0" rIns="0" bIns="0" anchor="ctr" anchorCtr="0"/>
          <a:lstStyle>
            <a:lvl1pPr marL="0" indent="0" algn="l">
              <a:buNone/>
              <a:defRPr sz="32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325347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24"/>
        <p:cNvGrpSpPr/>
        <p:nvPr/>
      </p:nvGrpSpPr>
      <p:grpSpPr>
        <a:xfrm>
          <a:off x="0" y="0"/>
          <a:ext cx="0" cy="0"/>
          <a:chOff x="0" y="0"/>
          <a:chExt cx="0" cy="0"/>
        </a:xfrm>
      </p:grpSpPr>
      <p:sp>
        <p:nvSpPr>
          <p:cNvPr id="25" name="Google Shape;25;p35"/>
          <p:cNvSpPr txBox="1">
            <a:spLocks noGrp="1"/>
          </p:cNvSpPr>
          <p:nvPr>
            <p:ph type="title"/>
          </p:nvPr>
        </p:nvSpPr>
        <p:spPr>
          <a:xfrm>
            <a:off x="79513" y="129101"/>
            <a:ext cx="7943610" cy="31805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2200"/>
              <a:buFont typeface="Arial"/>
              <a:buNone/>
              <a:defRPr sz="2200" b="0" i="0" u="none" strike="noStrike" cap="none">
                <a:solidFill>
                  <a:schemeClr val="dk1"/>
                </a:solidFill>
                <a:latin typeface="メイリオ" panose="020B0604030504040204" pitchFamily="50" charset="-128"/>
                <a:ea typeface="メイリオ" panose="020B0604030504040204" pitchFamily="50" charset="-128"/>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26" name="Google Shape;26;p35"/>
          <p:cNvSpPr txBox="1">
            <a:spLocks noGrp="1"/>
          </p:cNvSpPr>
          <p:nvPr>
            <p:ph type="subTitle" idx="1"/>
          </p:nvPr>
        </p:nvSpPr>
        <p:spPr>
          <a:xfrm>
            <a:off x="244336" y="650116"/>
            <a:ext cx="9426438" cy="512762"/>
          </a:xfrm>
          <a:prstGeom prst="rect">
            <a:avLst/>
          </a:prstGeom>
          <a:noFill/>
          <a:ln>
            <a:noFill/>
          </a:ln>
        </p:spPr>
        <p:txBody>
          <a:bodyPr spcFirstLastPara="1" wrap="square" lIns="91425" tIns="45700" rIns="91425" bIns="45700" anchor="t" anchorCtr="0">
            <a:noAutofit/>
          </a:bodyPr>
          <a:lstStyle>
            <a:lvl1pPr marR="0" lvl="0" algn="l" rtl="0">
              <a:lnSpc>
                <a:spcPct val="140000"/>
              </a:lnSpc>
              <a:spcBef>
                <a:spcPts val="0"/>
              </a:spcBef>
              <a:spcAft>
                <a:spcPts val="0"/>
              </a:spcAft>
              <a:buClr>
                <a:srgbClr val="554F4D"/>
              </a:buClr>
              <a:buSzPts val="1800"/>
              <a:buFont typeface="Arial"/>
              <a:buNone/>
              <a:defRPr sz="1400" b="0" i="0" u="none" strike="noStrike" cap="none">
                <a:solidFill>
                  <a:srgbClr val="554F4D"/>
                </a:solidFill>
                <a:latin typeface="メイリオ" panose="020B0604030504040204" pitchFamily="50" charset="-128"/>
                <a:ea typeface="メイリオ" panose="020B0604030504040204" pitchFamily="50" charset="-128"/>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323145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25">
            <a:extLst>
              <a:ext uri="{FF2B5EF4-FFF2-40B4-BE49-F238E27FC236}">
                <a16:creationId xmlns:a16="http://schemas.microsoft.com/office/drawing/2014/main" id="{83CCB732-2682-9B45-A1DC-59AED2BE2FB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
        <p:nvSpPr>
          <p:cNvPr id="8" name="Subtitle 2">
            <a:extLst>
              <a:ext uri="{FF2B5EF4-FFF2-40B4-BE49-F238E27FC236}">
                <a16:creationId xmlns:a16="http://schemas.microsoft.com/office/drawing/2014/main" id="{6C97E2E7-C13A-0543-9A73-5CA96DEF5609}"/>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本文テキスト</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Tree>
    <p:extLst>
      <p:ext uri="{BB962C8B-B14F-4D97-AF65-F5344CB8AC3E}">
        <p14:creationId xmlns:p14="http://schemas.microsoft.com/office/powerpoint/2010/main" val="540603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E8F03138-2DAC-9645-85CB-0B072F312825}"/>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27">
            <a:extLst>
              <a:ext uri="{FF2B5EF4-FFF2-40B4-BE49-F238E27FC236}">
                <a16:creationId xmlns:a16="http://schemas.microsoft.com/office/drawing/2014/main" id="{2E2A83C6-CCDD-7342-9635-36280734E12B}"/>
              </a:ext>
            </a:extLst>
          </p:cNvPr>
          <p:cNvSpPr>
            <a:spLocks noGrp="1"/>
          </p:cNvSpPr>
          <p:nvPr>
            <p:ph type="body" sz="quarter" idx="10"/>
          </p:nvPr>
        </p:nvSpPr>
        <p:spPr>
          <a:xfrm>
            <a:off x="526292" y="2107882"/>
            <a:ext cx="6083300"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0" name="テキスト プレースホルダー 32">
            <a:extLst>
              <a:ext uri="{FF2B5EF4-FFF2-40B4-BE49-F238E27FC236}">
                <a16:creationId xmlns:a16="http://schemas.microsoft.com/office/drawing/2014/main" id="{4F5DB780-0B22-D746-B78C-11D900454C0E}"/>
              </a:ext>
            </a:extLst>
          </p:cNvPr>
          <p:cNvSpPr>
            <a:spLocks noGrp="1"/>
          </p:cNvSpPr>
          <p:nvPr>
            <p:ph type="body" sz="quarter" idx="12" hasCustomPrompt="1"/>
          </p:nvPr>
        </p:nvSpPr>
        <p:spPr>
          <a:xfrm>
            <a:off x="470693" y="4949990"/>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11" name="テキスト プレースホルダー 40">
            <a:extLst>
              <a:ext uri="{FF2B5EF4-FFF2-40B4-BE49-F238E27FC236}">
                <a16:creationId xmlns:a16="http://schemas.microsoft.com/office/drawing/2014/main" id="{299386B3-47DC-D042-8F6D-4E579ADFBFBC}"/>
              </a:ext>
            </a:extLst>
          </p:cNvPr>
          <p:cNvSpPr>
            <a:spLocks noGrp="1"/>
          </p:cNvSpPr>
          <p:nvPr>
            <p:ph type="body" sz="quarter" idx="13" hasCustomPrompt="1"/>
          </p:nvPr>
        </p:nvSpPr>
        <p:spPr>
          <a:xfrm>
            <a:off x="470692" y="5613689"/>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4" name="タイトル 25">
            <a:extLst>
              <a:ext uri="{FF2B5EF4-FFF2-40B4-BE49-F238E27FC236}">
                <a16:creationId xmlns:a16="http://schemas.microsoft.com/office/drawing/2014/main" id="{11D36267-F615-2170-CF11-92B352654639}"/>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042305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FCDE0920-92BC-A644-B609-502B04D519DD}"/>
              </a:ext>
            </a:extLst>
          </p:cNvPr>
          <p:cNvSpPr>
            <a:spLocks noGrp="1"/>
          </p:cNvSpPr>
          <p:nvPr>
            <p:ph type="subTitle" idx="1" hasCustomPrompt="1"/>
          </p:nvPr>
        </p:nvSpPr>
        <p:spPr>
          <a:xfrm>
            <a:off x="244336" y="650116"/>
            <a:ext cx="7190134"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10">
            <a:extLst>
              <a:ext uri="{FF2B5EF4-FFF2-40B4-BE49-F238E27FC236}">
                <a16:creationId xmlns:a16="http://schemas.microsoft.com/office/drawing/2014/main" id="{7B1F0AFB-C07C-8443-B805-B6E35D704EF8}"/>
              </a:ext>
            </a:extLst>
          </p:cNvPr>
          <p:cNvSpPr>
            <a:spLocks noGrp="1"/>
          </p:cNvSpPr>
          <p:nvPr>
            <p:ph type="body" sz="quarter" idx="10" hasCustomPrompt="1"/>
          </p:nvPr>
        </p:nvSpPr>
        <p:spPr>
          <a:xfrm>
            <a:off x="9163878" y="672789"/>
            <a:ext cx="606287"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社外秘</a:t>
            </a:r>
          </a:p>
        </p:txBody>
      </p:sp>
      <p:sp>
        <p:nvSpPr>
          <p:cNvPr id="10" name="テキスト プレースホルダー 10">
            <a:extLst>
              <a:ext uri="{FF2B5EF4-FFF2-40B4-BE49-F238E27FC236}">
                <a16:creationId xmlns:a16="http://schemas.microsoft.com/office/drawing/2014/main" id="{9B4DFDFA-DD9C-8B4A-951E-BE1C19C012B7}"/>
              </a:ext>
            </a:extLst>
          </p:cNvPr>
          <p:cNvSpPr>
            <a:spLocks noGrp="1"/>
          </p:cNvSpPr>
          <p:nvPr>
            <p:ph type="body" sz="quarter" idx="11" hasCustomPrompt="1"/>
          </p:nvPr>
        </p:nvSpPr>
        <p:spPr>
          <a:xfrm>
            <a:off x="9014792" y="980902"/>
            <a:ext cx="755374"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機密情報</a:t>
            </a:r>
          </a:p>
        </p:txBody>
      </p:sp>
      <p:sp>
        <p:nvSpPr>
          <p:cNvPr id="11" name="テキスト プレースホルダー 10">
            <a:extLst>
              <a:ext uri="{FF2B5EF4-FFF2-40B4-BE49-F238E27FC236}">
                <a16:creationId xmlns:a16="http://schemas.microsoft.com/office/drawing/2014/main" id="{D9987B05-8A02-8E4D-9126-916D9B292870}"/>
              </a:ext>
            </a:extLst>
          </p:cNvPr>
          <p:cNvSpPr>
            <a:spLocks noGrp="1"/>
          </p:cNvSpPr>
          <p:nvPr>
            <p:ph type="body" sz="quarter" idx="12" hasCustomPrompt="1"/>
          </p:nvPr>
        </p:nvSpPr>
        <p:spPr>
          <a:xfrm>
            <a:off x="9163878" y="1298954"/>
            <a:ext cx="606287"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参考</a:t>
            </a:r>
          </a:p>
        </p:txBody>
      </p:sp>
      <p:sp>
        <p:nvSpPr>
          <p:cNvPr id="12" name="テキスト プレースホルダー 10">
            <a:extLst>
              <a:ext uri="{FF2B5EF4-FFF2-40B4-BE49-F238E27FC236}">
                <a16:creationId xmlns:a16="http://schemas.microsoft.com/office/drawing/2014/main" id="{8DA170DB-D1FC-D14C-8977-98738AB7F41C}"/>
              </a:ext>
            </a:extLst>
          </p:cNvPr>
          <p:cNvSpPr>
            <a:spLocks noGrp="1"/>
          </p:cNvSpPr>
          <p:nvPr>
            <p:ph type="body" sz="quarter" idx="13" hasCustomPrompt="1"/>
          </p:nvPr>
        </p:nvSpPr>
        <p:spPr>
          <a:xfrm>
            <a:off x="8736496" y="1607067"/>
            <a:ext cx="1033669"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バックアップ</a:t>
            </a:r>
          </a:p>
        </p:txBody>
      </p:sp>
      <p:sp>
        <p:nvSpPr>
          <p:cNvPr id="4" name="タイトル 25">
            <a:extLst>
              <a:ext uri="{FF2B5EF4-FFF2-40B4-BE49-F238E27FC236}">
                <a16:creationId xmlns:a16="http://schemas.microsoft.com/office/drawing/2014/main" id="{B20BD834-24F2-34A4-118D-A8B56BFE491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999701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9" name="テキスト プレースホルダー 32">
            <a:extLst>
              <a:ext uri="{FF2B5EF4-FFF2-40B4-BE49-F238E27FC236}">
                <a16:creationId xmlns:a16="http://schemas.microsoft.com/office/drawing/2014/main" id="{653FB3F4-DF74-B04C-BC3C-4C46003412D5}"/>
              </a:ext>
            </a:extLst>
          </p:cNvPr>
          <p:cNvSpPr>
            <a:spLocks noGrp="1"/>
          </p:cNvSpPr>
          <p:nvPr>
            <p:ph type="body" sz="quarter" idx="12" hasCustomPrompt="1"/>
          </p:nvPr>
        </p:nvSpPr>
        <p:spPr>
          <a:xfrm>
            <a:off x="478522"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B8AD080B-2877-6B49-A329-C6F3ECF58D56}"/>
              </a:ext>
            </a:extLst>
          </p:cNvPr>
          <p:cNvSpPr>
            <a:spLocks noGrp="1"/>
          </p:cNvSpPr>
          <p:nvPr>
            <p:ph type="body" sz="quarter" idx="13" hasCustomPrompt="1"/>
          </p:nvPr>
        </p:nvSpPr>
        <p:spPr>
          <a:xfrm>
            <a:off x="5180201"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1" name="テキスト プレースホルダー 27">
            <a:extLst>
              <a:ext uri="{FF2B5EF4-FFF2-40B4-BE49-F238E27FC236}">
                <a16:creationId xmlns:a16="http://schemas.microsoft.com/office/drawing/2014/main" id="{4DB89D14-46B7-5F47-85FB-D25EA4646316}"/>
              </a:ext>
            </a:extLst>
          </p:cNvPr>
          <p:cNvSpPr>
            <a:spLocks noGrp="1"/>
          </p:cNvSpPr>
          <p:nvPr>
            <p:ph type="body" sz="quarter" idx="10"/>
          </p:nvPr>
        </p:nvSpPr>
        <p:spPr>
          <a:xfrm>
            <a:off x="526292"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2" name="テキスト プレースホルダー 27">
            <a:extLst>
              <a:ext uri="{FF2B5EF4-FFF2-40B4-BE49-F238E27FC236}">
                <a16:creationId xmlns:a16="http://schemas.microsoft.com/office/drawing/2014/main" id="{C4B48EEF-3ED5-8E49-B046-0B3D0DC2EC36}"/>
              </a:ext>
            </a:extLst>
          </p:cNvPr>
          <p:cNvSpPr>
            <a:spLocks noGrp="1"/>
          </p:cNvSpPr>
          <p:nvPr>
            <p:ph type="body" sz="quarter" idx="14"/>
          </p:nvPr>
        </p:nvSpPr>
        <p:spPr>
          <a:xfrm>
            <a:off x="5208824"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3" name="テキスト プレースホルダー 40">
            <a:extLst>
              <a:ext uri="{FF2B5EF4-FFF2-40B4-BE49-F238E27FC236}">
                <a16:creationId xmlns:a16="http://schemas.microsoft.com/office/drawing/2014/main" id="{2892E1DC-CE00-A946-BB08-9C39642E3717}"/>
              </a:ext>
            </a:extLst>
          </p:cNvPr>
          <p:cNvSpPr>
            <a:spLocks noGrp="1"/>
          </p:cNvSpPr>
          <p:nvPr>
            <p:ph type="body" sz="quarter" idx="15" hasCustomPrompt="1"/>
          </p:nvPr>
        </p:nvSpPr>
        <p:spPr>
          <a:xfrm>
            <a:off x="470692" y="5726308"/>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Subtitle 2">
            <a:extLst>
              <a:ext uri="{FF2B5EF4-FFF2-40B4-BE49-F238E27FC236}">
                <a16:creationId xmlns:a16="http://schemas.microsoft.com/office/drawing/2014/main" id="{21A832E2-8E08-5D44-A62A-A921F93FD264}"/>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4" name="タイトル 25">
            <a:extLst>
              <a:ext uri="{FF2B5EF4-FFF2-40B4-BE49-F238E27FC236}">
                <a16:creationId xmlns:a16="http://schemas.microsoft.com/office/drawing/2014/main" id="{551EB9EC-B171-D2D2-EB44-5DBC8930F846}"/>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423856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5574052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11" name="テキスト プレースホルダー 32">
            <a:extLst>
              <a:ext uri="{FF2B5EF4-FFF2-40B4-BE49-F238E27FC236}">
                <a16:creationId xmlns:a16="http://schemas.microsoft.com/office/drawing/2014/main" id="{8AC31463-A4D8-6D46-BD94-FC2A11D3B258}"/>
              </a:ext>
            </a:extLst>
          </p:cNvPr>
          <p:cNvSpPr>
            <a:spLocks noGrp="1"/>
          </p:cNvSpPr>
          <p:nvPr>
            <p:ph type="body" sz="quarter" idx="12" hasCustomPrompt="1"/>
          </p:nvPr>
        </p:nvSpPr>
        <p:spPr>
          <a:xfrm>
            <a:off x="478522"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2" name="テキスト プレースホルダー 27">
            <a:extLst>
              <a:ext uri="{FF2B5EF4-FFF2-40B4-BE49-F238E27FC236}">
                <a16:creationId xmlns:a16="http://schemas.microsoft.com/office/drawing/2014/main" id="{904127B5-EE7F-4249-A1F8-84E5FD52756F}"/>
              </a:ext>
            </a:extLst>
          </p:cNvPr>
          <p:cNvSpPr>
            <a:spLocks noGrp="1"/>
          </p:cNvSpPr>
          <p:nvPr>
            <p:ph type="body" sz="quarter" idx="10"/>
          </p:nvPr>
        </p:nvSpPr>
        <p:spPr>
          <a:xfrm>
            <a:off x="470692"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3" name="テキスト プレースホルダー 40">
            <a:extLst>
              <a:ext uri="{FF2B5EF4-FFF2-40B4-BE49-F238E27FC236}">
                <a16:creationId xmlns:a16="http://schemas.microsoft.com/office/drawing/2014/main" id="{05F58CF3-3B2D-9D4B-9D5F-BDB467FA4B0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テキスト プレースホルダー 32">
            <a:extLst>
              <a:ext uri="{FF2B5EF4-FFF2-40B4-BE49-F238E27FC236}">
                <a16:creationId xmlns:a16="http://schemas.microsoft.com/office/drawing/2014/main" id="{323E0E71-D48F-1243-9010-C40DC86F19F6}"/>
              </a:ext>
            </a:extLst>
          </p:cNvPr>
          <p:cNvSpPr>
            <a:spLocks noGrp="1"/>
          </p:cNvSpPr>
          <p:nvPr>
            <p:ph type="body" sz="quarter" idx="16" hasCustomPrompt="1"/>
          </p:nvPr>
        </p:nvSpPr>
        <p:spPr>
          <a:xfrm>
            <a:off x="3504135"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32">
            <a:extLst>
              <a:ext uri="{FF2B5EF4-FFF2-40B4-BE49-F238E27FC236}">
                <a16:creationId xmlns:a16="http://schemas.microsoft.com/office/drawing/2014/main" id="{FDB20B3D-447F-3743-AAA7-536D5F733BEA}"/>
              </a:ext>
            </a:extLst>
          </p:cNvPr>
          <p:cNvSpPr>
            <a:spLocks noGrp="1"/>
          </p:cNvSpPr>
          <p:nvPr>
            <p:ph type="body" sz="quarter" idx="17" hasCustomPrompt="1"/>
          </p:nvPr>
        </p:nvSpPr>
        <p:spPr>
          <a:xfrm>
            <a:off x="6507533"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27">
            <a:extLst>
              <a:ext uri="{FF2B5EF4-FFF2-40B4-BE49-F238E27FC236}">
                <a16:creationId xmlns:a16="http://schemas.microsoft.com/office/drawing/2014/main" id="{03A710A3-0031-5C47-8892-2E3128A7C80B}"/>
              </a:ext>
            </a:extLst>
          </p:cNvPr>
          <p:cNvSpPr>
            <a:spLocks noGrp="1"/>
          </p:cNvSpPr>
          <p:nvPr>
            <p:ph type="body" sz="quarter" idx="18"/>
          </p:nvPr>
        </p:nvSpPr>
        <p:spPr>
          <a:xfrm>
            <a:off x="3495246"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27">
            <a:extLst>
              <a:ext uri="{FF2B5EF4-FFF2-40B4-BE49-F238E27FC236}">
                <a16:creationId xmlns:a16="http://schemas.microsoft.com/office/drawing/2014/main" id="{D1100174-9B85-3848-9E06-E9DC16EFE8C3}"/>
              </a:ext>
            </a:extLst>
          </p:cNvPr>
          <p:cNvSpPr>
            <a:spLocks noGrp="1"/>
          </p:cNvSpPr>
          <p:nvPr>
            <p:ph type="body" sz="quarter" idx="19"/>
          </p:nvPr>
        </p:nvSpPr>
        <p:spPr>
          <a:xfrm>
            <a:off x="6499703"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8" name="Subtitle 2">
            <a:extLst>
              <a:ext uri="{FF2B5EF4-FFF2-40B4-BE49-F238E27FC236}">
                <a16:creationId xmlns:a16="http://schemas.microsoft.com/office/drawing/2014/main" id="{6A7A8F85-A67F-BD4F-A79E-FCF8ECAE0C3D}"/>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3" name="タイトル 25">
            <a:extLst>
              <a:ext uri="{FF2B5EF4-FFF2-40B4-BE49-F238E27FC236}">
                <a16:creationId xmlns:a16="http://schemas.microsoft.com/office/drawing/2014/main" id="{BC96B080-0577-E04C-F660-DEDEA946C09E}"/>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256949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87FFAD19-06B9-0840-9EFE-8FB53726FF3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8" name="テキスト プレースホルダー 32">
            <a:extLst>
              <a:ext uri="{FF2B5EF4-FFF2-40B4-BE49-F238E27FC236}">
                <a16:creationId xmlns:a16="http://schemas.microsoft.com/office/drawing/2014/main" id="{597A4E0E-3356-1E4D-9C4A-D3142EBAFD6E}"/>
              </a:ext>
            </a:extLst>
          </p:cNvPr>
          <p:cNvSpPr>
            <a:spLocks noGrp="1"/>
          </p:cNvSpPr>
          <p:nvPr>
            <p:ph type="body" sz="quarter" idx="12" hasCustomPrompt="1"/>
          </p:nvPr>
        </p:nvSpPr>
        <p:spPr>
          <a:xfrm>
            <a:off x="470693" y="1969183"/>
            <a:ext cx="1950959" cy="3889006"/>
          </a:xfrm>
          <a:prstGeom prst="rect">
            <a:avLst/>
          </a:prstGeom>
          <a:solidFill>
            <a:schemeClr val="bg2"/>
          </a:solidFill>
        </p:spPr>
        <p:txBody>
          <a:bodyPr tIns="216000" rIns="72000" anchor="t"/>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9" name="テキスト プレースホルダー 32">
            <a:extLst>
              <a:ext uri="{FF2B5EF4-FFF2-40B4-BE49-F238E27FC236}">
                <a16:creationId xmlns:a16="http://schemas.microsoft.com/office/drawing/2014/main" id="{E8CE2E08-1D5B-F143-A2E2-6652223C978C}"/>
              </a:ext>
            </a:extLst>
          </p:cNvPr>
          <p:cNvSpPr>
            <a:spLocks noGrp="1"/>
          </p:cNvSpPr>
          <p:nvPr>
            <p:ph type="body" sz="quarter" idx="13" hasCustomPrompt="1"/>
          </p:nvPr>
        </p:nvSpPr>
        <p:spPr>
          <a:xfrm>
            <a:off x="842481" y="2643431"/>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D71392D2-E0B6-0F47-B064-C4478E490DA1}"/>
              </a:ext>
            </a:extLst>
          </p:cNvPr>
          <p:cNvSpPr>
            <a:spLocks noGrp="1"/>
          </p:cNvSpPr>
          <p:nvPr>
            <p:ph type="body" sz="quarter" idx="14" hasCustomPrompt="1"/>
          </p:nvPr>
        </p:nvSpPr>
        <p:spPr>
          <a:xfrm>
            <a:off x="842481" y="3447299"/>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11" name="テキスト プレースホルダー 32">
            <a:extLst>
              <a:ext uri="{FF2B5EF4-FFF2-40B4-BE49-F238E27FC236}">
                <a16:creationId xmlns:a16="http://schemas.microsoft.com/office/drawing/2014/main" id="{BF8ACA77-0A8A-B54C-81DF-CDFCC80CF716}"/>
              </a:ext>
            </a:extLst>
          </p:cNvPr>
          <p:cNvSpPr>
            <a:spLocks noGrp="1"/>
          </p:cNvSpPr>
          <p:nvPr>
            <p:ph type="body" sz="quarter" idx="15" hasCustomPrompt="1"/>
          </p:nvPr>
        </p:nvSpPr>
        <p:spPr>
          <a:xfrm>
            <a:off x="842481" y="4251167"/>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C</a:t>
            </a:r>
            <a:endParaRPr kumimoji="1" lang="ja-JP" altLang="en-US"/>
          </a:p>
        </p:txBody>
      </p:sp>
      <p:sp>
        <p:nvSpPr>
          <p:cNvPr id="12" name="テキスト プレースホルダー 32">
            <a:extLst>
              <a:ext uri="{FF2B5EF4-FFF2-40B4-BE49-F238E27FC236}">
                <a16:creationId xmlns:a16="http://schemas.microsoft.com/office/drawing/2014/main" id="{E9F2F2E5-9D1B-0443-B885-05E8E7468A7E}"/>
              </a:ext>
            </a:extLst>
          </p:cNvPr>
          <p:cNvSpPr>
            <a:spLocks noGrp="1"/>
          </p:cNvSpPr>
          <p:nvPr>
            <p:ph type="body" sz="quarter" idx="16" hasCustomPrompt="1"/>
          </p:nvPr>
        </p:nvSpPr>
        <p:spPr>
          <a:xfrm>
            <a:off x="842481" y="5055035"/>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D</a:t>
            </a:r>
            <a:endParaRPr kumimoji="1" lang="ja-JP" altLang="en-US"/>
          </a:p>
        </p:txBody>
      </p:sp>
      <p:sp>
        <p:nvSpPr>
          <p:cNvPr id="13" name="テキスト プレースホルダー 16">
            <a:extLst>
              <a:ext uri="{FF2B5EF4-FFF2-40B4-BE49-F238E27FC236}">
                <a16:creationId xmlns:a16="http://schemas.microsoft.com/office/drawing/2014/main" id="{39C15B0C-91E1-FB46-8666-F87CE360AEF8}"/>
              </a:ext>
            </a:extLst>
          </p:cNvPr>
          <p:cNvSpPr>
            <a:spLocks noGrp="1"/>
          </p:cNvSpPr>
          <p:nvPr>
            <p:ph type="body" sz="quarter" idx="17" hasCustomPrompt="1"/>
          </p:nvPr>
        </p:nvSpPr>
        <p:spPr>
          <a:xfrm>
            <a:off x="2682909"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4" name="テキスト プレースホルダー 16">
            <a:extLst>
              <a:ext uri="{FF2B5EF4-FFF2-40B4-BE49-F238E27FC236}">
                <a16:creationId xmlns:a16="http://schemas.microsoft.com/office/drawing/2014/main" id="{918F201F-1736-6D49-8754-E6A6CD7EBB28}"/>
              </a:ext>
            </a:extLst>
          </p:cNvPr>
          <p:cNvSpPr>
            <a:spLocks noGrp="1"/>
          </p:cNvSpPr>
          <p:nvPr>
            <p:ph type="body" sz="quarter" idx="18" hasCustomPrompt="1"/>
          </p:nvPr>
        </p:nvSpPr>
        <p:spPr>
          <a:xfrm>
            <a:off x="4953000"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16">
            <a:extLst>
              <a:ext uri="{FF2B5EF4-FFF2-40B4-BE49-F238E27FC236}">
                <a16:creationId xmlns:a16="http://schemas.microsoft.com/office/drawing/2014/main" id="{63D9035A-C4A2-AC45-88FD-4C389A6651A9}"/>
              </a:ext>
            </a:extLst>
          </p:cNvPr>
          <p:cNvSpPr>
            <a:spLocks noGrp="1"/>
          </p:cNvSpPr>
          <p:nvPr>
            <p:ph type="body" sz="quarter" idx="19" hasCustomPrompt="1"/>
          </p:nvPr>
        </p:nvSpPr>
        <p:spPr>
          <a:xfrm>
            <a:off x="7223091"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40">
            <a:extLst>
              <a:ext uri="{FF2B5EF4-FFF2-40B4-BE49-F238E27FC236}">
                <a16:creationId xmlns:a16="http://schemas.microsoft.com/office/drawing/2014/main" id="{5336F7E1-417E-7A4D-981C-55DDCE84D664}"/>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7" name="テキスト プレースホルダー 27">
            <a:extLst>
              <a:ext uri="{FF2B5EF4-FFF2-40B4-BE49-F238E27FC236}">
                <a16:creationId xmlns:a16="http://schemas.microsoft.com/office/drawing/2014/main" id="{E78955F7-F7C7-4945-967D-D9486D84CF8E}"/>
              </a:ext>
            </a:extLst>
          </p:cNvPr>
          <p:cNvSpPr>
            <a:spLocks noGrp="1"/>
          </p:cNvSpPr>
          <p:nvPr>
            <p:ph type="body" sz="quarter" idx="10" hasCustomPrompt="1"/>
          </p:nvPr>
        </p:nvSpPr>
        <p:spPr>
          <a:xfrm>
            <a:off x="268290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8" name="テキスト プレースホルダー 27">
            <a:extLst>
              <a:ext uri="{FF2B5EF4-FFF2-40B4-BE49-F238E27FC236}">
                <a16:creationId xmlns:a16="http://schemas.microsoft.com/office/drawing/2014/main" id="{F1BD887B-670A-1546-8A4E-6CAB52827322}"/>
              </a:ext>
            </a:extLst>
          </p:cNvPr>
          <p:cNvSpPr>
            <a:spLocks noGrp="1"/>
          </p:cNvSpPr>
          <p:nvPr>
            <p:ph type="body" sz="quarter" idx="21" hasCustomPrompt="1"/>
          </p:nvPr>
        </p:nvSpPr>
        <p:spPr>
          <a:xfrm>
            <a:off x="268290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9" name="テキスト プレースホルダー 27">
            <a:extLst>
              <a:ext uri="{FF2B5EF4-FFF2-40B4-BE49-F238E27FC236}">
                <a16:creationId xmlns:a16="http://schemas.microsoft.com/office/drawing/2014/main" id="{C639BAE2-DA27-BC45-9508-7293FB6EC17B}"/>
              </a:ext>
            </a:extLst>
          </p:cNvPr>
          <p:cNvSpPr>
            <a:spLocks noGrp="1"/>
          </p:cNvSpPr>
          <p:nvPr>
            <p:ph type="body" sz="quarter" idx="22" hasCustomPrompt="1"/>
          </p:nvPr>
        </p:nvSpPr>
        <p:spPr>
          <a:xfrm>
            <a:off x="268290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0" name="テキスト プレースホルダー 27">
            <a:extLst>
              <a:ext uri="{FF2B5EF4-FFF2-40B4-BE49-F238E27FC236}">
                <a16:creationId xmlns:a16="http://schemas.microsoft.com/office/drawing/2014/main" id="{C23B9423-B1EC-674B-B29F-CBF014F81298}"/>
              </a:ext>
            </a:extLst>
          </p:cNvPr>
          <p:cNvSpPr>
            <a:spLocks noGrp="1"/>
          </p:cNvSpPr>
          <p:nvPr>
            <p:ph type="body" sz="quarter" idx="23" hasCustomPrompt="1"/>
          </p:nvPr>
        </p:nvSpPr>
        <p:spPr>
          <a:xfrm>
            <a:off x="268290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1" name="テキスト プレースホルダー 27">
            <a:extLst>
              <a:ext uri="{FF2B5EF4-FFF2-40B4-BE49-F238E27FC236}">
                <a16:creationId xmlns:a16="http://schemas.microsoft.com/office/drawing/2014/main" id="{0963C849-CAB0-DC46-A0F3-00B65E7F321D}"/>
              </a:ext>
            </a:extLst>
          </p:cNvPr>
          <p:cNvSpPr>
            <a:spLocks noGrp="1"/>
          </p:cNvSpPr>
          <p:nvPr>
            <p:ph type="body" sz="quarter" idx="24" hasCustomPrompt="1"/>
          </p:nvPr>
        </p:nvSpPr>
        <p:spPr>
          <a:xfrm>
            <a:off x="494378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2" name="テキスト プレースホルダー 27">
            <a:extLst>
              <a:ext uri="{FF2B5EF4-FFF2-40B4-BE49-F238E27FC236}">
                <a16:creationId xmlns:a16="http://schemas.microsoft.com/office/drawing/2014/main" id="{36B690EA-593F-B948-AA68-E92219AFCB4B}"/>
              </a:ext>
            </a:extLst>
          </p:cNvPr>
          <p:cNvSpPr>
            <a:spLocks noGrp="1"/>
          </p:cNvSpPr>
          <p:nvPr>
            <p:ph type="body" sz="quarter" idx="25" hasCustomPrompt="1"/>
          </p:nvPr>
        </p:nvSpPr>
        <p:spPr>
          <a:xfrm>
            <a:off x="494378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3" name="テキスト プレースホルダー 27">
            <a:extLst>
              <a:ext uri="{FF2B5EF4-FFF2-40B4-BE49-F238E27FC236}">
                <a16:creationId xmlns:a16="http://schemas.microsoft.com/office/drawing/2014/main" id="{D8929672-0763-A542-BD6A-2CB4FAABC2AE}"/>
              </a:ext>
            </a:extLst>
          </p:cNvPr>
          <p:cNvSpPr>
            <a:spLocks noGrp="1"/>
          </p:cNvSpPr>
          <p:nvPr>
            <p:ph type="body" sz="quarter" idx="26" hasCustomPrompt="1"/>
          </p:nvPr>
        </p:nvSpPr>
        <p:spPr>
          <a:xfrm>
            <a:off x="494378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4" name="テキスト プレースホルダー 27">
            <a:extLst>
              <a:ext uri="{FF2B5EF4-FFF2-40B4-BE49-F238E27FC236}">
                <a16:creationId xmlns:a16="http://schemas.microsoft.com/office/drawing/2014/main" id="{58F614D7-4D41-1D41-9A76-AFD33FCD81D1}"/>
              </a:ext>
            </a:extLst>
          </p:cNvPr>
          <p:cNvSpPr>
            <a:spLocks noGrp="1"/>
          </p:cNvSpPr>
          <p:nvPr>
            <p:ph type="body" sz="quarter" idx="27" hasCustomPrompt="1"/>
          </p:nvPr>
        </p:nvSpPr>
        <p:spPr>
          <a:xfrm>
            <a:off x="494378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5" name="テキスト プレースホルダー 27">
            <a:extLst>
              <a:ext uri="{FF2B5EF4-FFF2-40B4-BE49-F238E27FC236}">
                <a16:creationId xmlns:a16="http://schemas.microsoft.com/office/drawing/2014/main" id="{989C807A-A014-B24F-A5BB-87762F99EC0B}"/>
              </a:ext>
            </a:extLst>
          </p:cNvPr>
          <p:cNvSpPr>
            <a:spLocks noGrp="1"/>
          </p:cNvSpPr>
          <p:nvPr>
            <p:ph type="body" sz="quarter" idx="28" hasCustomPrompt="1"/>
          </p:nvPr>
        </p:nvSpPr>
        <p:spPr>
          <a:xfrm>
            <a:off x="7204668"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6" name="テキスト プレースホルダー 27">
            <a:extLst>
              <a:ext uri="{FF2B5EF4-FFF2-40B4-BE49-F238E27FC236}">
                <a16:creationId xmlns:a16="http://schemas.microsoft.com/office/drawing/2014/main" id="{674C5BB4-8022-1546-9F5B-AEECD3F5905F}"/>
              </a:ext>
            </a:extLst>
          </p:cNvPr>
          <p:cNvSpPr>
            <a:spLocks noGrp="1"/>
          </p:cNvSpPr>
          <p:nvPr>
            <p:ph type="body" sz="quarter" idx="29" hasCustomPrompt="1"/>
          </p:nvPr>
        </p:nvSpPr>
        <p:spPr>
          <a:xfrm>
            <a:off x="7204668"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7" name="テキスト プレースホルダー 27">
            <a:extLst>
              <a:ext uri="{FF2B5EF4-FFF2-40B4-BE49-F238E27FC236}">
                <a16:creationId xmlns:a16="http://schemas.microsoft.com/office/drawing/2014/main" id="{00B0A056-AA3B-1B49-8DBE-956EB831C6D0}"/>
              </a:ext>
            </a:extLst>
          </p:cNvPr>
          <p:cNvSpPr>
            <a:spLocks noGrp="1"/>
          </p:cNvSpPr>
          <p:nvPr>
            <p:ph type="body" sz="quarter" idx="30" hasCustomPrompt="1"/>
          </p:nvPr>
        </p:nvSpPr>
        <p:spPr>
          <a:xfrm>
            <a:off x="7204668"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8" name="テキスト プレースホルダー 27">
            <a:extLst>
              <a:ext uri="{FF2B5EF4-FFF2-40B4-BE49-F238E27FC236}">
                <a16:creationId xmlns:a16="http://schemas.microsoft.com/office/drawing/2014/main" id="{43BD4473-C808-694A-8BDD-8D870EE146D6}"/>
              </a:ext>
            </a:extLst>
          </p:cNvPr>
          <p:cNvSpPr>
            <a:spLocks noGrp="1"/>
          </p:cNvSpPr>
          <p:nvPr>
            <p:ph type="body" sz="quarter" idx="31" hasCustomPrompt="1"/>
          </p:nvPr>
        </p:nvSpPr>
        <p:spPr>
          <a:xfrm>
            <a:off x="7204668"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3" name="タイトル 25">
            <a:extLst>
              <a:ext uri="{FF2B5EF4-FFF2-40B4-BE49-F238E27FC236}">
                <a16:creationId xmlns:a16="http://schemas.microsoft.com/office/drawing/2014/main" id="{C8FD7F0A-7197-7329-5D91-99F4F30F9E7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006445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C17AB0B6-49BA-404D-B93B-E09127DFE5E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7" name="テキスト プレースホルダー 40">
            <a:extLst>
              <a:ext uri="{FF2B5EF4-FFF2-40B4-BE49-F238E27FC236}">
                <a16:creationId xmlns:a16="http://schemas.microsoft.com/office/drawing/2014/main" id="{5CCB67D9-F848-5E4D-82D1-0DB72E7B1CF5}"/>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8" name="Rectangle 7">
            <a:extLst>
              <a:ext uri="{FF2B5EF4-FFF2-40B4-BE49-F238E27FC236}">
                <a16:creationId xmlns:a16="http://schemas.microsoft.com/office/drawing/2014/main" id="{E96A10AC-090E-F345-A7A1-B51835994AB3}"/>
              </a:ext>
            </a:extLst>
          </p:cNvPr>
          <p:cNvSpPr>
            <a:spLocks noChangeArrowheads="1"/>
          </p:cNvSpPr>
          <p:nvPr userDrawn="1"/>
        </p:nvSpPr>
        <p:spPr bwMode="auto">
          <a:xfrm>
            <a:off x="356450" y="1640812"/>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A</a:t>
            </a:r>
          </a:p>
        </p:txBody>
      </p:sp>
      <p:sp>
        <p:nvSpPr>
          <p:cNvPr id="9" name="Rectangle 7">
            <a:extLst>
              <a:ext uri="{FF2B5EF4-FFF2-40B4-BE49-F238E27FC236}">
                <a16:creationId xmlns:a16="http://schemas.microsoft.com/office/drawing/2014/main" id="{BF65A7C8-0755-BA47-B7AA-6A5DD6CB9AB8}"/>
              </a:ext>
            </a:extLst>
          </p:cNvPr>
          <p:cNvSpPr>
            <a:spLocks noChangeArrowheads="1"/>
          </p:cNvSpPr>
          <p:nvPr userDrawn="1"/>
        </p:nvSpPr>
        <p:spPr bwMode="auto">
          <a:xfrm>
            <a:off x="356450" y="3773635"/>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B</a:t>
            </a:r>
          </a:p>
        </p:txBody>
      </p:sp>
      <p:sp>
        <p:nvSpPr>
          <p:cNvPr id="10" name="テキスト プレースホルダー 16">
            <a:extLst>
              <a:ext uri="{FF2B5EF4-FFF2-40B4-BE49-F238E27FC236}">
                <a16:creationId xmlns:a16="http://schemas.microsoft.com/office/drawing/2014/main" id="{B8FB143A-AFA6-424F-9434-4C208389DAD3}"/>
              </a:ext>
            </a:extLst>
          </p:cNvPr>
          <p:cNvSpPr>
            <a:spLocks noGrp="1"/>
          </p:cNvSpPr>
          <p:nvPr>
            <p:ph type="body" sz="quarter" idx="17" hasCustomPrompt="1"/>
          </p:nvPr>
        </p:nvSpPr>
        <p:spPr>
          <a:xfrm>
            <a:off x="189839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16">
            <a:extLst>
              <a:ext uri="{FF2B5EF4-FFF2-40B4-BE49-F238E27FC236}">
                <a16:creationId xmlns:a16="http://schemas.microsoft.com/office/drawing/2014/main" id="{AEA041B5-97FE-0844-AB3C-C22242E4DA07}"/>
              </a:ext>
            </a:extLst>
          </p:cNvPr>
          <p:cNvSpPr>
            <a:spLocks noGrp="1"/>
          </p:cNvSpPr>
          <p:nvPr>
            <p:ph type="body" sz="quarter" idx="21" hasCustomPrompt="1"/>
          </p:nvPr>
        </p:nvSpPr>
        <p:spPr>
          <a:xfrm>
            <a:off x="388306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2" name="テキスト プレースホルダー 16">
            <a:extLst>
              <a:ext uri="{FF2B5EF4-FFF2-40B4-BE49-F238E27FC236}">
                <a16:creationId xmlns:a16="http://schemas.microsoft.com/office/drawing/2014/main" id="{5B8FD24C-EC39-264C-8341-C93F478979BE}"/>
              </a:ext>
            </a:extLst>
          </p:cNvPr>
          <p:cNvSpPr>
            <a:spLocks noGrp="1"/>
          </p:cNvSpPr>
          <p:nvPr>
            <p:ph type="body" sz="quarter" idx="22" hasCustomPrompt="1"/>
          </p:nvPr>
        </p:nvSpPr>
        <p:spPr>
          <a:xfrm>
            <a:off x="585087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3" name="テキスト プレースホルダー 16">
            <a:extLst>
              <a:ext uri="{FF2B5EF4-FFF2-40B4-BE49-F238E27FC236}">
                <a16:creationId xmlns:a16="http://schemas.microsoft.com/office/drawing/2014/main" id="{4536758F-F8EF-8443-B612-8392A57631EE}"/>
              </a:ext>
            </a:extLst>
          </p:cNvPr>
          <p:cNvSpPr>
            <a:spLocks noGrp="1"/>
          </p:cNvSpPr>
          <p:nvPr>
            <p:ph type="body" sz="quarter" idx="23" hasCustomPrompt="1"/>
          </p:nvPr>
        </p:nvSpPr>
        <p:spPr>
          <a:xfrm>
            <a:off x="783554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14" name="テキスト プレースホルダー 20">
            <a:extLst>
              <a:ext uri="{FF2B5EF4-FFF2-40B4-BE49-F238E27FC236}">
                <a16:creationId xmlns:a16="http://schemas.microsoft.com/office/drawing/2014/main" id="{1F3D140B-F239-D843-833A-45031D2E6786}"/>
              </a:ext>
            </a:extLst>
          </p:cNvPr>
          <p:cNvSpPr>
            <a:spLocks noGrp="1"/>
          </p:cNvSpPr>
          <p:nvPr>
            <p:ph type="body" sz="quarter" idx="24" hasCustomPrompt="1"/>
          </p:nvPr>
        </p:nvSpPr>
        <p:spPr>
          <a:xfrm>
            <a:off x="1898650"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5" name="テキスト プレースホルダー 20">
            <a:extLst>
              <a:ext uri="{FF2B5EF4-FFF2-40B4-BE49-F238E27FC236}">
                <a16:creationId xmlns:a16="http://schemas.microsoft.com/office/drawing/2014/main" id="{5F74D976-A572-1940-BECF-6E446067B907}"/>
              </a:ext>
            </a:extLst>
          </p:cNvPr>
          <p:cNvSpPr>
            <a:spLocks noGrp="1"/>
          </p:cNvSpPr>
          <p:nvPr>
            <p:ph type="body" sz="quarter" idx="25" hasCustomPrompt="1"/>
          </p:nvPr>
        </p:nvSpPr>
        <p:spPr>
          <a:xfrm>
            <a:off x="1898650"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6" name="テキスト プレースホルダー 20">
            <a:extLst>
              <a:ext uri="{FF2B5EF4-FFF2-40B4-BE49-F238E27FC236}">
                <a16:creationId xmlns:a16="http://schemas.microsoft.com/office/drawing/2014/main" id="{D1956E85-E225-FF49-AAB8-4F97A6810C83}"/>
              </a:ext>
            </a:extLst>
          </p:cNvPr>
          <p:cNvSpPr>
            <a:spLocks noGrp="1"/>
          </p:cNvSpPr>
          <p:nvPr>
            <p:ph type="body" sz="quarter" idx="26" hasCustomPrompt="1"/>
          </p:nvPr>
        </p:nvSpPr>
        <p:spPr>
          <a:xfrm>
            <a:off x="3888224"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7" name="テキスト プレースホルダー 20">
            <a:extLst>
              <a:ext uri="{FF2B5EF4-FFF2-40B4-BE49-F238E27FC236}">
                <a16:creationId xmlns:a16="http://schemas.microsoft.com/office/drawing/2014/main" id="{2A62641C-E718-1547-8225-E4446BC93E39}"/>
              </a:ext>
            </a:extLst>
          </p:cNvPr>
          <p:cNvSpPr>
            <a:spLocks noGrp="1"/>
          </p:cNvSpPr>
          <p:nvPr>
            <p:ph type="body" sz="quarter" idx="27" hasCustomPrompt="1"/>
          </p:nvPr>
        </p:nvSpPr>
        <p:spPr>
          <a:xfrm>
            <a:off x="3888224"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8" name="テキスト プレースホルダー 20">
            <a:extLst>
              <a:ext uri="{FF2B5EF4-FFF2-40B4-BE49-F238E27FC236}">
                <a16:creationId xmlns:a16="http://schemas.microsoft.com/office/drawing/2014/main" id="{396D52B1-00E1-C44C-93EA-B9D18285AA2F}"/>
              </a:ext>
            </a:extLst>
          </p:cNvPr>
          <p:cNvSpPr>
            <a:spLocks noGrp="1"/>
          </p:cNvSpPr>
          <p:nvPr>
            <p:ph type="body" sz="quarter" idx="28" hasCustomPrompt="1"/>
          </p:nvPr>
        </p:nvSpPr>
        <p:spPr>
          <a:xfrm>
            <a:off x="5857701"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9" name="テキスト プレースホルダー 20">
            <a:extLst>
              <a:ext uri="{FF2B5EF4-FFF2-40B4-BE49-F238E27FC236}">
                <a16:creationId xmlns:a16="http://schemas.microsoft.com/office/drawing/2014/main" id="{C49FFB76-CD2E-CA4D-AF1A-E850345A5912}"/>
              </a:ext>
            </a:extLst>
          </p:cNvPr>
          <p:cNvSpPr>
            <a:spLocks noGrp="1"/>
          </p:cNvSpPr>
          <p:nvPr>
            <p:ph type="body" sz="quarter" idx="29" hasCustomPrompt="1"/>
          </p:nvPr>
        </p:nvSpPr>
        <p:spPr>
          <a:xfrm>
            <a:off x="5857701"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0" name="テキスト プレースホルダー 20">
            <a:extLst>
              <a:ext uri="{FF2B5EF4-FFF2-40B4-BE49-F238E27FC236}">
                <a16:creationId xmlns:a16="http://schemas.microsoft.com/office/drawing/2014/main" id="{9867905A-EB0D-854C-B751-EEB11C5612A1}"/>
              </a:ext>
            </a:extLst>
          </p:cNvPr>
          <p:cNvSpPr>
            <a:spLocks noGrp="1"/>
          </p:cNvSpPr>
          <p:nvPr>
            <p:ph type="body" sz="quarter" idx="30" hasCustomPrompt="1"/>
          </p:nvPr>
        </p:nvSpPr>
        <p:spPr>
          <a:xfrm>
            <a:off x="7837227"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1" name="テキスト プレースホルダー 20">
            <a:extLst>
              <a:ext uri="{FF2B5EF4-FFF2-40B4-BE49-F238E27FC236}">
                <a16:creationId xmlns:a16="http://schemas.microsoft.com/office/drawing/2014/main" id="{6C31AAFA-7226-9D47-A4C5-C31B51EE5379}"/>
              </a:ext>
            </a:extLst>
          </p:cNvPr>
          <p:cNvSpPr>
            <a:spLocks noGrp="1"/>
          </p:cNvSpPr>
          <p:nvPr>
            <p:ph type="body" sz="quarter" idx="31" hasCustomPrompt="1"/>
          </p:nvPr>
        </p:nvSpPr>
        <p:spPr>
          <a:xfrm>
            <a:off x="7837227"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3" name="タイトル 25">
            <a:extLst>
              <a:ext uri="{FF2B5EF4-FFF2-40B4-BE49-F238E27FC236}">
                <a16:creationId xmlns:a16="http://schemas.microsoft.com/office/drawing/2014/main" id="{1D06A94B-C61A-5DA8-0F0F-54686E484FF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7574038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5FB4896A-EDF7-6744-8F31-8DA1F49EC0D8}"/>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表プレースホルダー 13">
            <a:extLst>
              <a:ext uri="{FF2B5EF4-FFF2-40B4-BE49-F238E27FC236}">
                <a16:creationId xmlns:a16="http://schemas.microsoft.com/office/drawing/2014/main" id="{144E3CFE-800B-0D40-AF19-359A837EA5FD}"/>
              </a:ext>
            </a:extLst>
          </p:cNvPr>
          <p:cNvSpPr>
            <a:spLocks noGrp="1"/>
          </p:cNvSpPr>
          <p:nvPr>
            <p:ph type="tbl" sz="quarter" idx="10"/>
          </p:nvPr>
        </p:nvSpPr>
        <p:spPr>
          <a:xfrm>
            <a:off x="470692" y="1446213"/>
            <a:ext cx="8964613" cy="4341812"/>
          </a:xfrm>
          <a:prstGeom prst="rect">
            <a:avLst/>
          </a:prstGeom>
        </p:spPr>
        <p:txBody>
          <a:bodyPr/>
          <a:lstStyle>
            <a:lvl1pPr marL="0" indent="0">
              <a:buNone/>
              <a:defRPr/>
            </a:lvl1pPr>
          </a:lstStyle>
          <a:p>
            <a:endParaRPr kumimoji="1" lang="en-US" altLang="ja-JP" dirty="0"/>
          </a:p>
        </p:txBody>
      </p:sp>
      <p:sp>
        <p:nvSpPr>
          <p:cNvPr id="11" name="テキスト プレースホルダー 40">
            <a:extLst>
              <a:ext uri="{FF2B5EF4-FFF2-40B4-BE49-F238E27FC236}">
                <a16:creationId xmlns:a16="http://schemas.microsoft.com/office/drawing/2014/main" id="{1707B402-A115-5542-8869-5B4CFB0B36B3}"/>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30D23338-7031-06F5-692C-775FFAC55F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40847842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31CA43AE-7BDA-A149-91CE-6C10C020F3C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テキスト プレースホルダー 32">
            <a:extLst>
              <a:ext uri="{FF2B5EF4-FFF2-40B4-BE49-F238E27FC236}">
                <a16:creationId xmlns:a16="http://schemas.microsoft.com/office/drawing/2014/main" id="{3B9C48C1-2B8A-184A-8819-6B29482EF29C}"/>
              </a:ext>
            </a:extLst>
          </p:cNvPr>
          <p:cNvSpPr>
            <a:spLocks noGrp="1"/>
          </p:cNvSpPr>
          <p:nvPr>
            <p:ph type="body" sz="quarter" idx="12" hasCustomPrompt="1"/>
          </p:nvPr>
        </p:nvSpPr>
        <p:spPr>
          <a:xfrm>
            <a:off x="478522"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27">
            <a:extLst>
              <a:ext uri="{FF2B5EF4-FFF2-40B4-BE49-F238E27FC236}">
                <a16:creationId xmlns:a16="http://schemas.microsoft.com/office/drawing/2014/main" id="{C1163628-F099-4E42-9484-E6991882AFCD}"/>
              </a:ext>
            </a:extLst>
          </p:cNvPr>
          <p:cNvSpPr>
            <a:spLocks noGrp="1"/>
          </p:cNvSpPr>
          <p:nvPr>
            <p:ph type="body" sz="quarter" idx="10"/>
          </p:nvPr>
        </p:nvSpPr>
        <p:spPr>
          <a:xfrm>
            <a:off x="470692"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2" name="テキスト プレースホルダー 40">
            <a:extLst>
              <a:ext uri="{FF2B5EF4-FFF2-40B4-BE49-F238E27FC236}">
                <a16:creationId xmlns:a16="http://schemas.microsoft.com/office/drawing/2014/main" id="{A8162D65-E508-8C4D-900D-62B71CF3BC8D}"/>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3" name="テキスト プレースホルダー 32">
            <a:extLst>
              <a:ext uri="{FF2B5EF4-FFF2-40B4-BE49-F238E27FC236}">
                <a16:creationId xmlns:a16="http://schemas.microsoft.com/office/drawing/2014/main" id="{E84DE4F6-9650-0844-8D74-33456A7F1D17}"/>
              </a:ext>
            </a:extLst>
          </p:cNvPr>
          <p:cNvSpPr>
            <a:spLocks noGrp="1"/>
          </p:cNvSpPr>
          <p:nvPr>
            <p:ph type="body" sz="quarter" idx="16" hasCustomPrompt="1"/>
          </p:nvPr>
        </p:nvSpPr>
        <p:spPr>
          <a:xfrm>
            <a:off x="3504135"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32">
            <a:extLst>
              <a:ext uri="{FF2B5EF4-FFF2-40B4-BE49-F238E27FC236}">
                <a16:creationId xmlns:a16="http://schemas.microsoft.com/office/drawing/2014/main" id="{0308E410-CB0D-664A-AFB2-A6D8D1AA8B1B}"/>
              </a:ext>
            </a:extLst>
          </p:cNvPr>
          <p:cNvSpPr>
            <a:spLocks noGrp="1"/>
          </p:cNvSpPr>
          <p:nvPr>
            <p:ph type="body" sz="quarter" idx="17" hasCustomPrompt="1"/>
          </p:nvPr>
        </p:nvSpPr>
        <p:spPr>
          <a:xfrm>
            <a:off x="6507533"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5" name="テキスト プレースホルダー 27">
            <a:extLst>
              <a:ext uri="{FF2B5EF4-FFF2-40B4-BE49-F238E27FC236}">
                <a16:creationId xmlns:a16="http://schemas.microsoft.com/office/drawing/2014/main" id="{38D4ED3F-86F6-1D4F-8452-447D46D0468D}"/>
              </a:ext>
            </a:extLst>
          </p:cNvPr>
          <p:cNvSpPr>
            <a:spLocks noGrp="1"/>
          </p:cNvSpPr>
          <p:nvPr>
            <p:ph type="body" sz="quarter" idx="18"/>
          </p:nvPr>
        </p:nvSpPr>
        <p:spPr>
          <a:xfrm>
            <a:off x="3495246"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27">
            <a:extLst>
              <a:ext uri="{FF2B5EF4-FFF2-40B4-BE49-F238E27FC236}">
                <a16:creationId xmlns:a16="http://schemas.microsoft.com/office/drawing/2014/main" id="{070634BF-8CA3-3A40-83CF-9ABA51B9D63E}"/>
              </a:ext>
            </a:extLst>
          </p:cNvPr>
          <p:cNvSpPr>
            <a:spLocks noGrp="1"/>
          </p:cNvSpPr>
          <p:nvPr>
            <p:ph type="body" sz="quarter" idx="19"/>
          </p:nvPr>
        </p:nvSpPr>
        <p:spPr>
          <a:xfrm>
            <a:off x="6499703"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32">
            <a:extLst>
              <a:ext uri="{FF2B5EF4-FFF2-40B4-BE49-F238E27FC236}">
                <a16:creationId xmlns:a16="http://schemas.microsoft.com/office/drawing/2014/main" id="{BC624AFC-F5C5-C74C-A4A9-C7C9373B7E28}"/>
              </a:ext>
            </a:extLst>
          </p:cNvPr>
          <p:cNvSpPr>
            <a:spLocks noGrp="1"/>
          </p:cNvSpPr>
          <p:nvPr>
            <p:ph type="body" sz="quarter" idx="20" hasCustomPrompt="1"/>
          </p:nvPr>
        </p:nvSpPr>
        <p:spPr>
          <a:xfrm>
            <a:off x="470693" y="4820964"/>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3" name="タイトル 25">
            <a:extLst>
              <a:ext uri="{FF2B5EF4-FFF2-40B4-BE49-F238E27FC236}">
                <a16:creationId xmlns:a16="http://schemas.microsoft.com/office/drawing/2014/main" id="{A7BAFA49-8D4D-7313-E8AB-3CDAFDE8064C}"/>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3024753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6FE484D7-6711-6C41-BE49-CD4E4210957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23A15EC7-0ED5-CB47-8C21-698843999B20}"/>
              </a:ext>
            </a:extLst>
          </p:cNvPr>
          <p:cNvSpPr>
            <a:spLocks noGrp="1"/>
          </p:cNvSpPr>
          <p:nvPr>
            <p:ph type="body" sz="quarter" idx="12" hasCustomPrompt="1"/>
          </p:nvPr>
        </p:nvSpPr>
        <p:spPr>
          <a:xfrm>
            <a:off x="478522"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27">
            <a:extLst>
              <a:ext uri="{FF2B5EF4-FFF2-40B4-BE49-F238E27FC236}">
                <a16:creationId xmlns:a16="http://schemas.microsoft.com/office/drawing/2014/main" id="{D6CD0673-B449-9343-83D3-73DDA6739A74}"/>
              </a:ext>
            </a:extLst>
          </p:cNvPr>
          <p:cNvSpPr>
            <a:spLocks noGrp="1"/>
          </p:cNvSpPr>
          <p:nvPr>
            <p:ph type="body" sz="quarter" idx="10"/>
          </p:nvPr>
        </p:nvSpPr>
        <p:spPr>
          <a:xfrm>
            <a:off x="470692"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1" name="テキスト プレースホルダー 40">
            <a:extLst>
              <a:ext uri="{FF2B5EF4-FFF2-40B4-BE49-F238E27FC236}">
                <a16:creationId xmlns:a16="http://schemas.microsoft.com/office/drawing/2014/main" id="{5767FE83-DFC9-374B-8C5B-2631EB081C7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2" name="テキスト プレースホルダー 32">
            <a:extLst>
              <a:ext uri="{FF2B5EF4-FFF2-40B4-BE49-F238E27FC236}">
                <a16:creationId xmlns:a16="http://schemas.microsoft.com/office/drawing/2014/main" id="{7F661AF2-6EA6-CC43-976F-166AE0065857}"/>
              </a:ext>
            </a:extLst>
          </p:cNvPr>
          <p:cNvSpPr>
            <a:spLocks noGrp="1"/>
          </p:cNvSpPr>
          <p:nvPr>
            <p:ph type="body" sz="quarter" idx="16" hasCustomPrompt="1"/>
          </p:nvPr>
        </p:nvSpPr>
        <p:spPr>
          <a:xfrm>
            <a:off x="3504135"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3" name="テキスト プレースホルダー 32">
            <a:extLst>
              <a:ext uri="{FF2B5EF4-FFF2-40B4-BE49-F238E27FC236}">
                <a16:creationId xmlns:a16="http://schemas.microsoft.com/office/drawing/2014/main" id="{4B1118E8-0703-244B-83C1-A8EFA27ADCCC}"/>
              </a:ext>
            </a:extLst>
          </p:cNvPr>
          <p:cNvSpPr>
            <a:spLocks noGrp="1"/>
          </p:cNvSpPr>
          <p:nvPr>
            <p:ph type="body" sz="quarter" idx="17" hasCustomPrompt="1"/>
          </p:nvPr>
        </p:nvSpPr>
        <p:spPr>
          <a:xfrm>
            <a:off x="6507533"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4" name="テキスト プレースホルダー 27">
            <a:extLst>
              <a:ext uri="{FF2B5EF4-FFF2-40B4-BE49-F238E27FC236}">
                <a16:creationId xmlns:a16="http://schemas.microsoft.com/office/drawing/2014/main" id="{40FBF28D-13B5-C641-8C30-69298B514CD5}"/>
              </a:ext>
            </a:extLst>
          </p:cNvPr>
          <p:cNvSpPr>
            <a:spLocks noGrp="1"/>
          </p:cNvSpPr>
          <p:nvPr>
            <p:ph type="body" sz="quarter" idx="18"/>
          </p:nvPr>
        </p:nvSpPr>
        <p:spPr>
          <a:xfrm>
            <a:off x="3495246"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5" name="テキスト プレースホルダー 27">
            <a:extLst>
              <a:ext uri="{FF2B5EF4-FFF2-40B4-BE49-F238E27FC236}">
                <a16:creationId xmlns:a16="http://schemas.microsoft.com/office/drawing/2014/main" id="{2625A1DE-6911-D344-88FC-0C48B01EB564}"/>
              </a:ext>
            </a:extLst>
          </p:cNvPr>
          <p:cNvSpPr>
            <a:spLocks noGrp="1"/>
          </p:cNvSpPr>
          <p:nvPr>
            <p:ph type="body" sz="quarter" idx="19"/>
          </p:nvPr>
        </p:nvSpPr>
        <p:spPr>
          <a:xfrm>
            <a:off x="6499703"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32">
            <a:extLst>
              <a:ext uri="{FF2B5EF4-FFF2-40B4-BE49-F238E27FC236}">
                <a16:creationId xmlns:a16="http://schemas.microsoft.com/office/drawing/2014/main" id="{69EEC226-493F-F348-88C1-C876F5D798A9}"/>
              </a:ext>
            </a:extLst>
          </p:cNvPr>
          <p:cNvSpPr>
            <a:spLocks noGrp="1"/>
          </p:cNvSpPr>
          <p:nvPr>
            <p:ph type="body" sz="quarter" idx="20" hasCustomPrompt="1"/>
          </p:nvPr>
        </p:nvSpPr>
        <p:spPr>
          <a:xfrm>
            <a:off x="470693" y="4820964"/>
            <a:ext cx="8964613" cy="512762"/>
          </a:xfrm>
          <a:prstGeom prst="rect">
            <a:avLst/>
          </a:prstGeom>
          <a:noFill/>
        </p:spPr>
        <p:txBody>
          <a:bodyPr tIns="108000" rIns="72000"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Yu Gothic Medium" panose="020B0400000000000000" pitchFamily="34" charset="-128"/>
                <a:ea typeface="Yu Gothic Medium" panose="020B0400000000000000" pitchFamily="34" charset="-128"/>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a:t>メッセージメッセージメッセージ</a:t>
            </a:r>
          </a:p>
        </p:txBody>
      </p:sp>
      <p:sp>
        <p:nvSpPr>
          <p:cNvPr id="3" name="タイトル 25">
            <a:extLst>
              <a:ext uri="{FF2B5EF4-FFF2-40B4-BE49-F238E27FC236}">
                <a16:creationId xmlns:a16="http://schemas.microsoft.com/office/drawing/2014/main" id="{478E55A4-24B1-43F0-A37F-E47D492EA14D}"/>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4853067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縦書きタイトルと&#10;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050C5609-F64B-3F4A-98A0-561876C0D58F}"/>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C26D8A58-E483-BA4D-B549-BB3D7401BA69}"/>
              </a:ext>
            </a:extLst>
          </p:cNvPr>
          <p:cNvSpPr>
            <a:spLocks noGrp="1"/>
          </p:cNvSpPr>
          <p:nvPr>
            <p:ph type="body" sz="quarter" idx="12" hasCustomPrompt="1"/>
          </p:nvPr>
        </p:nvSpPr>
        <p:spPr>
          <a:xfrm>
            <a:off x="478523" y="153811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01</a:t>
            </a:r>
            <a:endParaRPr kumimoji="1" lang="ja-JP" altLang="en-US"/>
          </a:p>
        </p:txBody>
      </p:sp>
      <p:sp>
        <p:nvSpPr>
          <p:cNvPr id="10" name="テキスト プレースホルダー 32">
            <a:extLst>
              <a:ext uri="{FF2B5EF4-FFF2-40B4-BE49-F238E27FC236}">
                <a16:creationId xmlns:a16="http://schemas.microsoft.com/office/drawing/2014/main" id="{508D03D9-869D-A14C-84C5-43570207F326}"/>
              </a:ext>
            </a:extLst>
          </p:cNvPr>
          <p:cNvSpPr>
            <a:spLocks noGrp="1"/>
          </p:cNvSpPr>
          <p:nvPr>
            <p:ph type="body" sz="quarter" idx="13" hasCustomPrompt="1"/>
          </p:nvPr>
        </p:nvSpPr>
        <p:spPr>
          <a:xfrm>
            <a:off x="900554" y="153811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9">
            <a:extLst>
              <a:ext uri="{FF2B5EF4-FFF2-40B4-BE49-F238E27FC236}">
                <a16:creationId xmlns:a16="http://schemas.microsoft.com/office/drawing/2014/main" id="{3AEDD5A5-B559-7D48-B35B-93529549905D}"/>
              </a:ext>
            </a:extLst>
          </p:cNvPr>
          <p:cNvSpPr>
            <a:spLocks noGrp="1"/>
          </p:cNvSpPr>
          <p:nvPr>
            <p:ph type="body" sz="quarter" idx="15" hasCustomPrompt="1"/>
          </p:nvPr>
        </p:nvSpPr>
        <p:spPr>
          <a:xfrm>
            <a:off x="477838" y="1855788"/>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2" name="テキスト プレースホルダー 32">
            <a:extLst>
              <a:ext uri="{FF2B5EF4-FFF2-40B4-BE49-F238E27FC236}">
                <a16:creationId xmlns:a16="http://schemas.microsoft.com/office/drawing/2014/main" id="{BB6FFBDE-DC84-1745-A6EE-3861AFA49F4A}"/>
              </a:ext>
            </a:extLst>
          </p:cNvPr>
          <p:cNvSpPr>
            <a:spLocks noGrp="1"/>
          </p:cNvSpPr>
          <p:nvPr>
            <p:ph type="body" sz="quarter" idx="16" hasCustomPrompt="1"/>
          </p:nvPr>
        </p:nvSpPr>
        <p:spPr>
          <a:xfrm>
            <a:off x="478523" y="2593192"/>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02</a:t>
            </a:r>
            <a:endParaRPr kumimoji="1" lang="ja-JP" altLang="en-US"/>
          </a:p>
        </p:txBody>
      </p:sp>
      <p:sp>
        <p:nvSpPr>
          <p:cNvPr id="13" name="テキスト プレースホルダー 32">
            <a:extLst>
              <a:ext uri="{FF2B5EF4-FFF2-40B4-BE49-F238E27FC236}">
                <a16:creationId xmlns:a16="http://schemas.microsoft.com/office/drawing/2014/main" id="{6F13BAFE-712F-C947-98BC-861464F6FB0B}"/>
              </a:ext>
            </a:extLst>
          </p:cNvPr>
          <p:cNvSpPr>
            <a:spLocks noGrp="1"/>
          </p:cNvSpPr>
          <p:nvPr>
            <p:ph type="body" sz="quarter" idx="17" hasCustomPrompt="1"/>
          </p:nvPr>
        </p:nvSpPr>
        <p:spPr>
          <a:xfrm>
            <a:off x="900554" y="2593192"/>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9">
            <a:extLst>
              <a:ext uri="{FF2B5EF4-FFF2-40B4-BE49-F238E27FC236}">
                <a16:creationId xmlns:a16="http://schemas.microsoft.com/office/drawing/2014/main" id="{25BE330D-BA09-9A46-A62A-D19E86949906}"/>
              </a:ext>
            </a:extLst>
          </p:cNvPr>
          <p:cNvSpPr>
            <a:spLocks noGrp="1"/>
          </p:cNvSpPr>
          <p:nvPr>
            <p:ph type="body" sz="quarter" idx="18" hasCustomPrompt="1"/>
          </p:nvPr>
        </p:nvSpPr>
        <p:spPr>
          <a:xfrm>
            <a:off x="477838" y="2910865"/>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5" name="テキスト プレースホルダー 32">
            <a:extLst>
              <a:ext uri="{FF2B5EF4-FFF2-40B4-BE49-F238E27FC236}">
                <a16:creationId xmlns:a16="http://schemas.microsoft.com/office/drawing/2014/main" id="{93193C95-1BDD-D54E-B0AB-C21AC40E2C0C}"/>
              </a:ext>
            </a:extLst>
          </p:cNvPr>
          <p:cNvSpPr>
            <a:spLocks noGrp="1"/>
          </p:cNvSpPr>
          <p:nvPr>
            <p:ph type="body" sz="quarter" idx="19" hasCustomPrompt="1"/>
          </p:nvPr>
        </p:nvSpPr>
        <p:spPr>
          <a:xfrm>
            <a:off x="478523" y="3648269"/>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03</a:t>
            </a:r>
            <a:endParaRPr kumimoji="1" lang="ja-JP" altLang="en-US"/>
          </a:p>
        </p:txBody>
      </p:sp>
      <p:sp>
        <p:nvSpPr>
          <p:cNvPr id="16" name="テキスト プレースホルダー 32">
            <a:extLst>
              <a:ext uri="{FF2B5EF4-FFF2-40B4-BE49-F238E27FC236}">
                <a16:creationId xmlns:a16="http://schemas.microsoft.com/office/drawing/2014/main" id="{0C99D050-1B7F-3C4A-B356-87DFED7178F9}"/>
              </a:ext>
            </a:extLst>
          </p:cNvPr>
          <p:cNvSpPr>
            <a:spLocks noGrp="1"/>
          </p:cNvSpPr>
          <p:nvPr>
            <p:ph type="body" sz="quarter" idx="20" hasCustomPrompt="1"/>
          </p:nvPr>
        </p:nvSpPr>
        <p:spPr>
          <a:xfrm>
            <a:off x="900554" y="3648269"/>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7" name="テキスト プレースホルダー 9">
            <a:extLst>
              <a:ext uri="{FF2B5EF4-FFF2-40B4-BE49-F238E27FC236}">
                <a16:creationId xmlns:a16="http://schemas.microsoft.com/office/drawing/2014/main" id="{0DF361DC-1B0B-7F4E-BB7B-B9A4CE929E3B}"/>
              </a:ext>
            </a:extLst>
          </p:cNvPr>
          <p:cNvSpPr>
            <a:spLocks noGrp="1"/>
          </p:cNvSpPr>
          <p:nvPr>
            <p:ph type="body" sz="quarter" idx="21" hasCustomPrompt="1"/>
          </p:nvPr>
        </p:nvSpPr>
        <p:spPr>
          <a:xfrm>
            <a:off x="477838" y="396594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8" name="テキスト プレースホルダー 32">
            <a:extLst>
              <a:ext uri="{FF2B5EF4-FFF2-40B4-BE49-F238E27FC236}">
                <a16:creationId xmlns:a16="http://schemas.microsoft.com/office/drawing/2014/main" id="{2035C006-3C64-F74A-8A83-75C795E7509F}"/>
              </a:ext>
            </a:extLst>
          </p:cNvPr>
          <p:cNvSpPr>
            <a:spLocks noGrp="1"/>
          </p:cNvSpPr>
          <p:nvPr>
            <p:ph type="body" sz="quarter" idx="22" hasCustomPrompt="1"/>
          </p:nvPr>
        </p:nvSpPr>
        <p:spPr>
          <a:xfrm>
            <a:off x="478523" y="470334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04</a:t>
            </a:r>
            <a:endParaRPr kumimoji="1" lang="ja-JP" altLang="en-US"/>
          </a:p>
        </p:txBody>
      </p:sp>
      <p:sp>
        <p:nvSpPr>
          <p:cNvPr id="19" name="テキスト プレースホルダー 32">
            <a:extLst>
              <a:ext uri="{FF2B5EF4-FFF2-40B4-BE49-F238E27FC236}">
                <a16:creationId xmlns:a16="http://schemas.microsoft.com/office/drawing/2014/main" id="{87181296-6AF9-DF43-9844-C80BC17CA170}"/>
              </a:ext>
            </a:extLst>
          </p:cNvPr>
          <p:cNvSpPr>
            <a:spLocks noGrp="1"/>
          </p:cNvSpPr>
          <p:nvPr>
            <p:ph type="body" sz="quarter" idx="23" hasCustomPrompt="1"/>
          </p:nvPr>
        </p:nvSpPr>
        <p:spPr>
          <a:xfrm>
            <a:off x="900554" y="470334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0" name="テキスト プレースホルダー 9">
            <a:extLst>
              <a:ext uri="{FF2B5EF4-FFF2-40B4-BE49-F238E27FC236}">
                <a16:creationId xmlns:a16="http://schemas.microsoft.com/office/drawing/2014/main" id="{D5A9026A-F6CA-5C4E-8B10-2B91C1DAB425}"/>
              </a:ext>
            </a:extLst>
          </p:cNvPr>
          <p:cNvSpPr>
            <a:spLocks noGrp="1"/>
          </p:cNvSpPr>
          <p:nvPr>
            <p:ph type="body" sz="quarter" idx="24" hasCustomPrompt="1"/>
          </p:nvPr>
        </p:nvSpPr>
        <p:spPr>
          <a:xfrm>
            <a:off x="477838" y="502030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21" name="テキスト プレースホルダー 40">
            <a:extLst>
              <a:ext uri="{FF2B5EF4-FFF2-40B4-BE49-F238E27FC236}">
                <a16:creationId xmlns:a16="http://schemas.microsoft.com/office/drawing/2014/main" id="{83DF5C77-06D7-D245-8B25-453F95BE523F}"/>
              </a:ext>
            </a:extLst>
          </p:cNvPr>
          <p:cNvSpPr>
            <a:spLocks noGrp="1"/>
          </p:cNvSpPr>
          <p:nvPr>
            <p:ph type="body" sz="quarter" idx="2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F967FA0D-0C96-5A23-C4F0-313C71FE96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332763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縦書きタイトルと&#10;縦書きテキスト">
    <p:spTree>
      <p:nvGrpSpPr>
        <p:cNvPr id="1" name=""/>
        <p:cNvGrpSpPr/>
        <p:nvPr/>
      </p:nvGrpSpPr>
      <p:grpSpPr>
        <a:xfrm>
          <a:off x="0" y="0"/>
          <a:ext cx="0" cy="0"/>
          <a:chOff x="0" y="0"/>
          <a:chExt cx="0" cy="0"/>
        </a:xfrm>
      </p:grpSpPr>
      <p:sp>
        <p:nvSpPr>
          <p:cNvPr id="22" name="Subtitle 2">
            <a:extLst>
              <a:ext uri="{FF2B5EF4-FFF2-40B4-BE49-F238E27FC236}">
                <a16:creationId xmlns:a16="http://schemas.microsoft.com/office/drawing/2014/main" id="{DCAB38E4-B335-8F42-8548-CC7BA05F2CF6}"/>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24" name="テキスト プレースホルダー 16">
            <a:extLst>
              <a:ext uri="{FF2B5EF4-FFF2-40B4-BE49-F238E27FC236}">
                <a16:creationId xmlns:a16="http://schemas.microsoft.com/office/drawing/2014/main" id="{6446D3E3-37BD-4647-BA7E-CF1D1777EA66}"/>
              </a:ext>
            </a:extLst>
          </p:cNvPr>
          <p:cNvSpPr>
            <a:spLocks noGrp="1"/>
          </p:cNvSpPr>
          <p:nvPr>
            <p:ph type="body" sz="quarter" idx="17" hasCustomPrompt="1"/>
          </p:nvPr>
        </p:nvSpPr>
        <p:spPr>
          <a:xfrm>
            <a:off x="1980028" y="1746379"/>
            <a:ext cx="2680541"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25" name="テキスト プレースホルダー 16">
            <a:extLst>
              <a:ext uri="{FF2B5EF4-FFF2-40B4-BE49-F238E27FC236}">
                <a16:creationId xmlns:a16="http://schemas.microsoft.com/office/drawing/2014/main" id="{5FE3ECB9-4728-3144-BA04-32B739F5FAF2}"/>
              </a:ext>
            </a:extLst>
          </p:cNvPr>
          <p:cNvSpPr>
            <a:spLocks noGrp="1"/>
          </p:cNvSpPr>
          <p:nvPr>
            <p:ph type="body" sz="quarter" idx="21" hasCustomPrompt="1"/>
          </p:nvPr>
        </p:nvSpPr>
        <p:spPr>
          <a:xfrm>
            <a:off x="4882879"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26" name="テキスト プレースホルダー 16">
            <a:extLst>
              <a:ext uri="{FF2B5EF4-FFF2-40B4-BE49-F238E27FC236}">
                <a16:creationId xmlns:a16="http://schemas.microsoft.com/office/drawing/2014/main" id="{23F4A50E-E35F-014F-BF0D-6BD50275B493}"/>
              </a:ext>
            </a:extLst>
          </p:cNvPr>
          <p:cNvSpPr>
            <a:spLocks noGrp="1"/>
          </p:cNvSpPr>
          <p:nvPr>
            <p:ph type="body" sz="quarter" idx="22" hasCustomPrompt="1"/>
          </p:nvPr>
        </p:nvSpPr>
        <p:spPr>
          <a:xfrm>
            <a:off x="6515856"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27" name="テキスト プレースホルダー 16">
            <a:extLst>
              <a:ext uri="{FF2B5EF4-FFF2-40B4-BE49-F238E27FC236}">
                <a16:creationId xmlns:a16="http://schemas.microsoft.com/office/drawing/2014/main" id="{F1C6EAEE-FB46-F04D-858D-7A483D32C654}"/>
              </a:ext>
            </a:extLst>
          </p:cNvPr>
          <p:cNvSpPr>
            <a:spLocks noGrp="1"/>
          </p:cNvSpPr>
          <p:nvPr>
            <p:ph type="body" sz="quarter" idx="23" hasCustomPrompt="1"/>
          </p:nvPr>
        </p:nvSpPr>
        <p:spPr>
          <a:xfrm>
            <a:off x="8148833"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8" name="テキスト プレースホルダー 16">
            <a:extLst>
              <a:ext uri="{FF2B5EF4-FFF2-40B4-BE49-F238E27FC236}">
                <a16:creationId xmlns:a16="http://schemas.microsoft.com/office/drawing/2014/main" id="{A984AACB-8133-5040-A278-3698EC92C462}"/>
              </a:ext>
            </a:extLst>
          </p:cNvPr>
          <p:cNvSpPr>
            <a:spLocks noGrp="1"/>
          </p:cNvSpPr>
          <p:nvPr>
            <p:ph type="body" sz="quarter" idx="24" hasCustomPrompt="1"/>
          </p:nvPr>
        </p:nvSpPr>
        <p:spPr>
          <a:xfrm>
            <a:off x="1980028"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29" name="テキスト プレースホルダー 16">
            <a:extLst>
              <a:ext uri="{FF2B5EF4-FFF2-40B4-BE49-F238E27FC236}">
                <a16:creationId xmlns:a16="http://schemas.microsoft.com/office/drawing/2014/main" id="{C0C88117-C588-E247-81D2-5C7DC3402C01}"/>
              </a:ext>
            </a:extLst>
          </p:cNvPr>
          <p:cNvSpPr>
            <a:spLocks noGrp="1"/>
          </p:cNvSpPr>
          <p:nvPr>
            <p:ph type="body" sz="quarter" idx="25" hasCustomPrompt="1"/>
          </p:nvPr>
        </p:nvSpPr>
        <p:spPr>
          <a:xfrm>
            <a:off x="3368302"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30" name="テキスト プレースホルダー 16">
            <a:extLst>
              <a:ext uri="{FF2B5EF4-FFF2-40B4-BE49-F238E27FC236}">
                <a16:creationId xmlns:a16="http://schemas.microsoft.com/office/drawing/2014/main" id="{2C57D25E-2B99-A243-9D29-C4AE59B1FBCD}"/>
              </a:ext>
            </a:extLst>
          </p:cNvPr>
          <p:cNvSpPr>
            <a:spLocks noGrp="1"/>
          </p:cNvSpPr>
          <p:nvPr>
            <p:ph type="body" sz="quarter" idx="26" hasCustomPrompt="1"/>
          </p:nvPr>
        </p:nvSpPr>
        <p:spPr>
          <a:xfrm>
            <a:off x="1980028" y="2650730"/>
            <a:ext cx="1292267" cy="3112216"/>
          </a:xfrm>
          <a:prstGeom prst="rect">
            <a:avLst/>
          </a:prstGeom>
          <a:solidFill>
            <a:schemeClr val="bg2">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ja-JP" altLang="en-US"/>
              <a:t>◯</a:t>
            </a:r>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p>
        </p:txBody>
      </p:sp>
      <p:sp>
        <p:nvSpPr>
          <p:cNvPr id="31" name="テキスト プレースホルダー 16">
            <a:extLst>
              <a:ext uri="{FF2B5EF4-FFF2-40B4-BE49-F238E27FC236}">
                <a16:creationId xmlns:a16="http://schemas.microsoft.com/office/drawing/2014/main" id="{1BF5585C-EA9B-D643-8627-5D10C478EE4E}"/>
              </a:ext>
            </a:extLst>
          </p:cNvPr>
          <p:cNvSpPr>
            <a:spLocks noGrp="1"/>
          </p:cNvSpPr>
          <p:nvPr>
            <p:ph type="body" sz="quarter" idx="27" hasCustomPrompt="1"/>
          </p:nvPr>
        </p:nvSpPr>
        <p:spPr>
          <a:xfrm>
            <a:off x="3368302" y="2650730"/>
            <a:ext cx="1292267" cy="3112216"/>
          </a:xfrm>
          <a:prstGeom prst="rect">
            <a:avLst/>
          </a:prstGeom>
          <a:solidFill>
            <a:schemeClr val="accent3">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2" name="テキスト プレースホルダー 16">
            <a:extLst>
              <a:ext uri="{FF2B5EF4-FFF2-40B4-BE49-F238E27FC236}">
                <a16:creationId xmlns:a16="http://schemas.microsoft.com/office/drawing/2014/main" id="{62EC7968-6770-FC41-98BD-48E5FBE7AC46}"/>
              </a:ext>
            </a:extLst>
          </p:cNvPr>
          <p:cNvSpPr>
            <a:spLocks noGrp="1"/>
          </p:cNvSpPr>
          <p:nvPr>
            <p:ph type="body" sz="quarter" idx="28" hasCustomPrompt="1"/>
          </p:nvPr>
        </p:nvSpPr>
        <p:spPr>
          <a:xfrm>
            <a:off x="4885603" y="2650730"/>
            <a:ext cx="1407943" cy="3112216"/>
          </a:xfrm>
          <a:prstGeom prst="rect">
            <a:avLst/>
          </a:prstGeom>
          <a:noFill/>
          <a:ln>
            <a:solidFill>
              <a:schemeClr val="accent1"/>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3" name="テキスト プレースホルダー 16">
            <a:extLst>
              <a:ext uri="{FF2B5EF4-FFF2-40B4-BE49-F238E27FC236}">
                <a16:creationId xmlns:a16="http://schemas.microsoft.com/office/drawing/2014/main" id="{C5BAE9D9-12E8-AB42-ADC2-BC7CD6C5F8AD}"/>
              </a:ext>
            </a:extLst>
          </p:cNvPr>
          <p:cNvSpPr>
            <a:spLocks noGrp="1"/>
          </p:cNvSpPr>
          <p:nvPr>
            <p:ph type="body" sz="quarter" idx="29" hasCustomPrompt="1"/>
          </p:nvPr>
        </p:nvSpPr>
        <p:spPr>
          <a:xfrm>
            <a:off x="6513436" y="2650730"/>
            <a:ext cx="1407943" cy="3112216"/>
          </a:xfrm>
          <a:prstGeom prst="rect">
            <a:avLst/>
          </a:prstGeom>
          <a:noFill/>
          <a:ln>
            <a:solidFill>
              <a:schemeClr val="bg2"/>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4" name="テキスト プレースホルダー 16">
            <a:extLst>
              <a:ext uri="{FF2B5EF4-FFF2-40B4-BE49-F238E27FC236}">
                <a16:creationId xmlns:a16="http://schemas.microsoft.com/office/drawing/2014/main" id="{5C68CE49-AD23-1B42-9B02-F90F9D5C2D1B}"/>
              </a:ext>
            </a:extLst>
          </p:cNvPr>
          <p:cNvSpPr>
            <a:spLocks noGrp="1"/>
          </p:cNvSpPr>
          <p:nvPr>
            <p:ph type="body" sz="quarter" idx="30" hasCustomPrompt="1"/>
          </p:nvPr>
        </p:nvSpPr>
        <p:spPr>
          <a:xfrm>
            <a:off x="8151318" y="2650730"/>
            <a:ext cx="1407943"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5" name="テキスト プレースホルダー 16">
            <a:extLst>
              <a:ext uri="{FF2B5EF4-FFF2-40B4-BE49-F238E27FC236}">
                <a16:creationId xmlns:a16="http://schemas.microsoft.com/office/drawing/2014/main" id="{81764900-D9BA-164A-9763-3EB6D6633D80}"/>
              </a:ext>
            </a:extLst>
          </p:cNvPr>
          <p:cNvSpPr>
            <a:spLocks noGrp="1"/>
          </p:cNvSpPr>
          <p:nvPr>
            <p:ph type="body" sz="quarter" idx="31" hasCustomPrompt="1"/>
          </p:nvPr>
        </p:nvSpPr>
        <p:spPr>
          <a:xfrm>
            <a:off x="382340" y="2650730"/>
            <a:ext cx="1292267"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1</a:t>
            </a:r>
          </a:p>
          <a:p>
            <a:pPr lvl="0"/>
            <a:r>
              <a:rPr kumimoji="1" lang="ja-JP" altLang="en-US"/>
              <a:t>項目</a:t>
            </a:r>
            <a:r>
              <a:rPr kumimoji="1" lang="en-US" altLang="ja-JP" dirty="0"/>
              <a:t>2</a:t>
            </a:r>
          </a:p>
          <a:p>
            <a:pPr lvl="0"/>
            <a:r>
              <a:rPr kumimoji="1" lang="ja-JP" altLang="en-US"/>
              <a:t>項目</a:t>
            </a:r>
            <a:r>
              <a:rPr kumimoji="1" lang="en-US" altLang="ja-JP" dirty="0"/>
              <a:t>3</a:t>
            </a:r>
          </a:p>
          <a:p>
            <a:pPr lvl="0"/>
            <a:endParaRPr kumimoji="1" lang="en-US" altLang="ja-JP" dirty="0"/>
          </a:p>
          <a:p>
            <a:pPr lvl="0"/>
            <a:r>
              <a:rPr kumimoji="1" lang="ja-JP" altLang="en-US"/>
              <a:t>項目</a:t>
            </a:r>
            <a:r>
              <a:rPr kumimoji="1" lang="en-US" altLang="ja-JP" dirty="0"/>
              <a:t>4</a:t>
            </a:r>
          </a:p>
          <a:p>
            <a:pPr lvl="0"/>
            <a:endParaRPr kumimoji="1" lang="en-US" altLang="ja-JP" dirty="0"/>
          </a:p>
          <a:p>
            <a:pPr lvl="0"/>
            <a:r>
              <a:rPr kumimoji="1" lang="ja-JP" altLang="en-US"/>
              <a:t>項目</a:t>
            </a:r>
            <a:r>
              <a:rPr kumimoji="1" lang="en-US" altLang="ja-JP" dirty="0"/>
              <a:t>5</a:t>
            </a:r>
          </a:p>
          <a:p>
            <a:pPr lvl="0"/>
            <a:endParaRPr kumimoji="1" lang="en-US" altLang="ja-JP" dirty="0"/>
          </a:p>
          <a:p>
            <a:pPr lvl="0"/>
            <a:r>
              <a:rPr kumimoji="1" lang="ja-JP" altLang="en-US"/>
              <a:t>項目</a:t>
            </a:r>
            <a:r>
              <a:rPr kumimoji="1" lang="en-US" altLang="ja-JP" dirty="0"/>
              <a:t>6</a:t>
            </a:r>
            <a:endParaRPr kumimoji="1" lang="ja-JP" altLang="en-US"/>
          </a:p>
        </p:txBody>
      </p:sp>
      <p:sp>
        <p:nvSpPr>
          <p:cNvPr id="36" name="テキスト プレースホルダー 40">
            <a:extLst>
              <a:ext uri="{FF2B5EF4-FFF2-40B4-BE49-F238E27FC236}">
                <a16:creationId xmlns:a16="http://schemas.microsoft.com/office/drawing/2014/main" id="{BE9C0FCD-0D2F-4546-8465-43BCC0297202}"/>
              </a:ext>
            </a:extLst>
          </p:cNvPr>
          <p:cNvSpPr>
            <a:spLocks noGrp="1"/>
          </p:cNvSpPr>
          <p:nvPr>
            <p:ph type="body" sz="quarter" idx="32" hasCustomPrompt="1"/>
          </p:nvPr>
        </p:nvSpPr>
        <p:spPr>
          <a:xfrm>
            <a:off x="470692" y="6496738"/>
            <a:ext cx="8964613" cy="137741"/>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defTabSz="914400" fontAlgn="base">
              <a:spcBef>
                <a:spcPct val="0"/>
              </a:spcBef>
              <a:spcAft>
                <a:spcPct val="0"/>
              </a:spcAft>
            </a:pPr>
            <a:r>
              <a:rPr kumimoji="1" lang="ja-JP" altLang="en-US">
                <a:latin typeface="Arial"/>
              </a:rPr>
              <a:t>注：	○：あああ、△：いいい、</a:t>
            </a:r>
            <a:r>
              <a:rPr kumimoji="1" lang="en-US" altLang="ja-JP" dirty="0">
                <a:latin typeface="Arial"/>
              </a:rPr>
              <a:t>×</a:t>
            </a:r>
            <a:r>
              <a:rPr kumimoji="1" lang="ja-JP" altLang="en-US">
                <a:latin typeface="Arial"/>
              </a:rPr>
              <a:t>： ううう</a:t>
            </a:r>
            <a:endParaRPr kumimoji="1" lang="ja-JP" altLang="en-US" dirty="0">
              <a:latin typeface="Arial"/>
            </a:endParaRPr>
          </a:p>
        </p:txBody>
      </p:sp>
      <p:sp>
        <p:nvSpPr>
          <p:cNvPr id="3" name="タイトル 25">
            <a:extLst>
              <a:ext uri="{FF2B5EF4-FFF2-40B4-BE49-F238E27FC236}">
                <a16:creationId xmlns:a16="http://schemas.microsoft.com/office/drawing/2014/main" id="{68B4CC8F-A239-005F-7153-B5638CBB3E4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7589435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2650045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247101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502019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5682070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40175333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452078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3647283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14208041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2557090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6939659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err="1">
                <a:solidFill>
                  <a:schemeClr val="tx1"/>
                </a:solidFill>
                <a:effectLst>
                  <a:glow rad="63500">
                    <a:schemeClr val="bg1">
                      <a:lumMod val="85000"/>
                    </a:schemeClr>
                  </a:glow>
                </a:effectLst>
                <a:latin typeface="+mn-ea"/>
                <a:ea typeface="+mn-ea"/>
              </a:rPr>
              <a:t>Topix</a:t>
            </a:r>
            <a:r>
              <a:rPr kumimoji="1" lang="en-US" altLang="ja-JP" sz="6000" b="1" dirty="0">
                <a:solidFill>
                  <a:schemeClr val="tx1"/>
                </a:solidFill>
                <a:effectLst>
                  <a:glow rad="63500">
                    <a:schemeClr val="bg1">
                      <a:lumMod val="85000"/>
                    </a:schemeClr>
                  </a:glow>
                </a:effectLst>
                <a:latin typeface="+mn-ea"/>
                <a:ea typeface="+mn-ea"/>
              </a:rPr>
              <a:t> dairy</a:t>
            </a: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8304754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dairy</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1642937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2882" y="2554406"/>
            <a:ext cx="8552329" cy="725507"/>
          </a:xfrm>
          <a:prstGeom prst="rect">
            <a:avLst/>
          </a:prstGeom>
        </p:spPr>
        <p:txBody>
          <a:bodyPr vert="horz" lIns="180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tx1"/>
                </a:solidFill>
                <a:effectLst/>
                <a:uLnTx/>
                <a:uFillTx/>
                <a:latin typeface="メイリオ" pitchFamily="50" charset="-128"/>
                <a:ea typeface="メイリオ" pitchFamily="50" charset="-128"/>
              </a:rPr>
              <a:t>タイトル</a:t>
            </a:r>
          </a:p>
        </p:txBody>
      </p:sp>
    </p:spTree>
    <p:extLst>
      <p:ext uri="{BB962C8B-B14F-4D97-AF65-F5344CB8AC3E}">
        <p14:creationId xmlns:p14="http://schemas.microsoft.com/office/powerpoint/2010/main" val="2528103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39096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97222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356009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293906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054088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80036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203369"/>
      </p:ext>
    </p:extLst>
  </p:cSld>
  <p:clrMap bg1="lt1" tx1="dk1" bg2="lt2" tx2="dk2" accent1="accent1" accent2="accent2" accent3="accent3" accent4="accent4" accent5="accent5" accent6="accent6" hlink="hlink" folHlink="folHlink"/>
  <p:sldLayoutIdLst>
    <p:sldLayoutId id="2147483662" r:id="rId1"/>
    <p:sldLayoutId id="2147483670" r:id="rId2"/>
    <p:sldLayoutId id="2147483661" r:id="rId3"/>
    <p:sldLayoutId id="2147483665" r:id="rId4"/>
    <p:sldLayoutId id="2147483666" r:id="rId5"/>
    <p:sldLayoutId id="2147483672" r:id="rId6"/>
    <p:sldLayoutId id="2147483671" r:id="rId7"/>
    <p:sldLayoutId id="2147483673" r:id="rId8"/>
    <p:sldLayoutId id="2147483674" r:id="rId9"/>
    <p:sldLayoutId id="2147483667" r:id="rId10"/>
    <p:sldLayoutId id="2147483675" r:id="rId11"/>
    <p:sldLayoutId id="2147483676" r:id="rId12"/>
    <p:sldLayoutId id="2147483669" r:id="rId13"/>
    <p:sldLayoutId id="2147483668" r:id="rId14"/>
    <p:sldLayoutId id="2147483690" r:id="rId1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D275BF3A-2F6C-6844-A34F-8491634B6963}"/>
              </a:ext>
            </a:extLst>
          </p:cNvPr>
          <p:cNvSpPr/>
          <p:nvPr userDrawn="1"/>
        </p:nvSpPr>
        <p:spPr>
          <a:xfrm>
            <a:off x="0" y="6688322"/>
            <a:ext cx="9906000" cy="1696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421F6F9D-76E5-FD45-A335-4949E9ED32AB}"/>
              </a:ext>
            </a:extLst>
          </p:cNvPr>
          <p:cNvSpPr txBox="1"/>
          <p:nvPr userDrawn="1"/>
        </p:nvSpPr>
        <p:spPr>
          <a:xfrm>
            <a:off x="4284360" y="6681598"/>
            <a:ext cx="1337279" cy="195814"/>
          </a:xfrm>
          <a:prstGeom prst="rect">
            <a:avLst/>
          </a:prstGeom>
          <a:noFill/>
        </p:spPr>
        <p:txBody>
          <a:bodyPr wrap="square" lIns="36000" tIns="36000" rIns="36000" bIns="36000" rtlCol="0">
            <a:spAutoFit/>
          </a:bodyPr>
          <a:lstStyle/>
          <a:p>
            <a:pPr defTabSz="914400" fontAlgn="base">
              <a:spcBef>
                <a:spcPct val="0"/>
              </a:spcBef>
              <a:spcAft>
                <a:spcPct val="0"/>
              </a:spcAft>
            </a:pPr>
            <a:r>
              <a:rPr kumimoji="1" lang="en" altLang="ja-JP" sz="800" dirty="0">
                <a:solidFill>
                  <a:schemeClr val="bg1"/>
                </a:solidFill>
                <a:latin typeface="Noto Sans JP"/>
                <a:ea typeface="ＭＳ Ｐゴシック" charset="-128"/>
              </a:rPr>
              <a:t>© 2024 ipet Insurance Co.,Ltd</a:t>
            </a:r>
            <a:endParaRPr kumimoji="1" lang="ja-JP" altLang="en-US" sz="800" dirty="0">
              <a:solidFill>
                <a:schemeClr val="bg1"/>
              </a:solidFill>
              <a:latin typeface="メイリオ"/>
              <a:ea typeface="メイリオ"/>
            </a:endParaRPr>
          </a:p>
        </p:txBody>
      </p:sp>
      <p:sp>
        <p:nvSpPr>
          <p:cNvPr id="8" name="テキスト ボックス 7">
            <a:extLst>
              <a:ext uri="{FF2B5EF4-FFF2-40B4-BE49-F238E27FC236}">
                <a16:creationId xmlns:a16="http://schemas.microsoft.com/office/drawing/2014/main" id="{F79FF025-C7F1-4041-9053-6B66F00EB348}"/>
              </a:ext>
            </a:extLst>
          </p:cNvPr>
          <p:cNvSpPr txBox="1"/>
          <p:nvPr userDrawn="1"/>
        </p:nvSpPr>
        <p:spPr>
          <a:xfrm>
            <a:off x="9533614" y="6694634"/>
            <a:ext cx="382632" cy="183503"/>
          </a:xfrm>
          <a:prstGeom prst="rect">
            <a:avLst/>
          </a:prstGeom>
          <a:noFill/>
          <a:ln>
            <a:noFill/>
          </a:ln>
          <a:effectLst/>
        </p:spPr>
        <p:txBody>
          <a:bodyPr vert="horz" wrap="square" lIns="72000" tIns="36000" rIns="72000" bIns="36000" numCol="1" anchor="b" anchorCtr="0" compatLnSpc="1">
            <a:prstTxWarp prst="textNoShape">
              <a:avLst/>
            </a:prstTxWarp>
            <a:spAutoFit/>
          </a:bodyPr>
          <a:lstStyle>
            <a:defPPr>
              <a:defRPr lang="ja-JP"/>
            </a:defPPr>
            <a:lvl1pPr algn="r">
              <a:lnSpc>
                <a:spcPct val="90000"/>
              </a:lnSpc>
              <a:defRPr sz="1000" b="1">
                <a:solidFill>
                  <a:srgbClr val="000000"/>
                </a:solidFill>
                <a:latin typeface="Arial" pitchFamily="34" charset="0"/>
                <a:ea typeface="ＭＳ Ｐゴシック" pitchFamily="50" charset="-128"/>
              </a:defRPr>
            </a:lvl1pPr>
          </a:lstStyle>
          <a:p>
            <a:pPr defTabSz="914400" fontAlgn="base">
              <a:spcBef>
                <a:spcPct val="0"/>
              </a:spcBef>
              <a:spcAft>
                <a:spcPct val="0"/>
              </a:spcAft>
            </a:pPr>
            <a:fld id="{457CCD3B-3046-4064-9B9F-E77E18CB25C9}" type="slidenum">
              <a:rPr kumimoji="1" lang="en-US" altLang="ja-JP" sz="800" b="0" i="0" smtClean="0">
                <a:solidFill>
                  <a:schemeClr val="bg1"/>
                </a:solidFill>
                <a:latin typeface="Yu Gothic Medium" panose="020B0400000000000000" pitchFamily="34" charset="-128"/>
                <a:ea typeface="Yu Gothic Medium" panose="020B0400000000000000" pitchFamily="34" charset="-128"/>
              </a:rPr>
              <a:pPr defTabSz="914400" fontAlgn="base">
                <a:spcBef>
                  <a:spcPct val="0"/>
                </a:spcBef>
                <a:spcAft>
                  <a:spcPct val="0"/>
                </a:spcAft>
              </a:pPr>
              <a:t>‹#›</a:t>
            </a:fld>
            <a:endParaRPr kumimoji="1" lang="ja-JP" altLang="en-US" sz="800" b="0" i="0" dirty="0">
              <a:solidFill>
                <a:schemeClr val="bg1"/>
              </a:solidFill>
              <a:latin typeface="Yu Gothic Medium" panose="020B0400000000000000" pitchFamily="34" charset="-128"/>
              <a:ea typeface="Yu Gothic Medium" panose="020B0400000000000000" pitchFamily="34" charset="-128"/>
            </a:endParaRPr>
          </a:p>
        </p:txBody>
      </p:sp>
      <p:pic>
        <p:nvPicPr>
          <p:cNvPr id="4" name="図 3">
            <a:extLst>
              <a:ext uri="{FF2B5EF4-FFF2-40B4-BE49-F238E27FC236}">
                <a16:creationId xmlns:a16="http://schemas.microsoft.com/office/drawing/2014/main" id="{FE543B0C-F312-C740-8E99-E3A6B594A74B}"/>
              </a:ext>
            </a:extLst>
          </p:cNvPr>
          <p:cNvPicPr>
            <a:picLocks noChangeAspect="1"/>
          </p:cNvPicPr>
          <p:nvPr userDrawn="1"/>
        </p:nvPicPr>
        <p:blipFill>
          <a:blip r:embed="rId14"/>
          <a:stretch>
            <a:fillRect/>
          </a:stretch>
        </p:blipFill>
        <p:spPr>
          <a:xfrm>
            <a:off x="8160773" y="120650"/>
            <a:ext cx="1618646" cy="298939"/>
          </a:xfrm>
          <a:prstGeom prst="rect">
            <a:avLst/>
          </a:prstGeom>
        </p:spPr>
      </p:pic>
      <p:cxnSp>
        <p:nvCxnSpPr>
          <p:cNvPr id="6" name="直線コネクタ 5">
            <a:extLst>
              <a:ext uri="{FF2B5EF4-FFF2-40B4-BE49-F238E27FC236}">
                <a16:creationId xmlns:a16="http://schemas.microsoft.com/office/drawing/2014/main" id="{43EB370E-B5B0-7126-C2A8-CE9D2CF874E5}"/>
              </a:ext>
            </a:extLst>
          </p:cNvPr>
          <p:cNvCxnSpPr/>
          <p:nvPr userDrawn="1"/>
        </p:nvCxnSpPr>
        <p:spPr>
          <a:xfrm>
            <a:off x="0" y="540775"/>
            <a:ext cx="9906000" cy="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181377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690013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nikkei.com/article/DGXZQOUA241ED0U4A221C2000000/"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22.xml"/><Relationship Id="rId7" Type="http://schemas.openxmlformats.org/officeDocument/2006/relationships/slide" Target="slide20.xml"/><Relationship Id="rId2" Type="http://schemas.openxmlformats.org/officeDocument/2006/relationships/hyperlink" Target="https://www.mhlw.go.jp/toukei/saikin/hw/jinkou/geppo/nengai23/dl/gaikyouR5.pdf" TargetMode="External"/><Relationship Id="rId1" Type="http://schemas.openxmlformats.org/officeDocument/2006/relationships/slideLayout" Target="../slideLayouts/slideLayout7.xml"/><Relationship Id="rId6" Type="http://schemas.openxmlformats.org/officeDocument/2006/relationships/slide" Target="slide19.xml"/><Relationship Id="rId5" Type="http://schemas.openxmlformats.org/officeDocument/2006/relationships/hyperlink" Target="https://www.amazon.co.jp/%E6%A3%AE%E6%B0%B8%E5%8D%93%E9%83%8E-%E3%83%A2%E3%83%AA%E3%82%BF%E3%82%AF-%E5%BC%8F%E3%83%8B%E3%83%A5%E3%83%BC%E3%82%B9%E3%81%AE%E8%AA%AD%E3%81%BF%E6%96%B9%E2%80%95%E3%80%8C%E5%88%86%E6%9E%90%E5%8A%9B%E3%80%8D%E3%81%A7%E5%B7%AE%E3%82%92%E3%81%A4%E3%81%91%E3%82%8B-%E8%A7%92%E5%B7%9DSSC%E3%83%A0%E3%83%83%E3%82%AF-%E6%A3%AE%E6%B0%B8/dp/4827542074" TargetMode="External"/><Relationship Id="rId4" Type="http://schemas.openxmlformats.org/officeDocument/2006/relationships/image" Target="../media/image17.png"/><Relationship Id="rId9" Type="http://schemas.openxmlformats.org/officeDocument/2006/relationships/slide" Target="slide14.xml"/></Relationships>
</file>

<file path=ppt/slides/_rels/slide17.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16.xml"/><Relationship Id="rId1" Type="http://schemas.openxmlformats.org/officeDocument/2006/relationships/slideLayout" Target="../slideLayouts/slideLayout2.xml"/><Relationship Id="rId5" Type="http://schemas.openxmlformats.org/officeDocument/2006/relationships/hyperlink" Target="https://fujisawatokushukai.jp/department/cardiovascular/cost/" TargetMode="External"/><Relationship Id="rId4" Type="http://schemas.openxmlformats.org/officeDocument/2006/relationships/hyperlink" Target="https://www.mhlw.go.jp/stf/seisakunitsuite/bunya/kenkou_iryou/iryouhoken/juuyou/kougakuiryou/index.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image" Target="../media/image24.png"/><Relationship Id="rId4" Type="http://schemas.openxmlformats.org/officeDocument/2006/relationships/hyperlink" Target="https://friday.kodansha.co.jp/article/215173"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nikkei.com/article/DGKKZO81509500Z10C24A6EA1000/"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labo-ks.co.jp/kawagoe20250403/" TargetMode="Externa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meijiyasuda.co.jp/norapl/find/simulation/dolshushin/input.aspx" TargetMode="External"/><Relationship Id="rId2" Type="http://schemas.openxmlformats.org/officeDocument/2006/relationships/hyperlink" Target="https://www.meijiyasuda.co.jp/norapl/find/simulation/dolkaigoshushin/input.aspx" TargetMode="External"/><Relationship Id="rId1" Type="http://schemas.openxmlformats.org/officeDocument/2006/relationships/slideLayout" Target="../slideLayouts/slideLayout7.xml"/><Relationship Id="rId5" Type="http://schemas.openxmlformats.org/officeDocument/2006/relationships/image" Target="../media/image29.emf"/><Relationship Id="rId4" Type="http://schemas.openxmlformats.org/officeDocument/2006/relationships/package" Target="../embeddings/Microsoft_Excel_Worksheet.xlsx"/></Relationships>
</file>

<file path=ppt/slides/_rels/slide32.xml.rels><?xml version="1.0" encoding="UTF-8" standalone="yes"?>
<Relationships xmlns="http://schemas.openxmlformats.org/package/2006/relationships"><Relationship Id="rId3" Type="http://schemas.openxmlformats.org/officeDocument/2006/relationships/hyperlink" Target="https://www.nikkei.com/r123/" TargetMode="External"/><Relationship Id="rId2" Type="http://schemas.openxmlformats.org/officeDocument/2006/relationships/hyperlink" Target="https://www.nikkei.com/" TargetMode="External"/><Relationship Id="rId1" Type="http://schemas.openxmlformats.org/officeDocument/2006/relationships/slideLayout" Target="../slideLayouts/slideLayout28.xml"/><Relationship Id="rId5" Type="http://schemas.openxmlformats.org/officeDocument/2006/relationships/image" Target="../media/image31.png"/><Relationship Id="rId4" Type="http://schemas.openxmlformats.org/officeDocument/2006/relationships/image" Target="../media/image30.jpg"/></Relationships>
</file>

<file path=ppt/slides/_rels/slide33.xml.rels><?xml version="1.0" encoding="UTF-8" standalone="yes"?>
<Relationships xmlns="http://schemas.openxmlformats.org/package/2006/relationships"><Relationship Id="rId8" Type="http://schemas.openxmlformats.org/officeDocument/2006/relationships/hyperlink" Target="https://www.sonylife.co.jp/info/popup/files/rate_01.pdf" TargetMode="External"/><Relationship Id="rId3" Type="http://schemas.openxmlformats.org/officeDocument/2006/relationships/hyperlink" Target="https://www.dai-ichi-life.co.jp/company/news/pdf/2024_048.pdf" TargetMode="External"/><Relationship Id="rId7" Type="http://schemas.openxmlformats.org/officeDocument/2006/relationships/hyperlink" Target="https://www.asahi-life.co.jp/service/riritu/index.html" TargetMode="External"/><Relationship Id="rId2" Type="http://schemas.openxmlformats.org/officeDocument/2006/relationships/hyperlink" Target="https://www.nissay.co.jp/keiyaku/oshirase/riyoritsu/" TargetMode="External"/><Relationship Id="rId1" Type="http://schemas.openxmlformats.org/officeDocument/2006/relationships/slideLayout" Target="../slideLayouts/slideLayout29.xml"/><Relationship Id="rId6" Type="http://schemas.openxmlformats.org/officeDocument/2006/relationships/hyperlink" Target="https://www.fukoku-life.co.jp/about/information/rate/?_gl=1%2a1pc2idj%2a_gcl_au%2aNTc2NTkwNzcwLjE3MzcyODA1MDQ.%2a_ga%2aMTI1MDUyMTM0NS4xNzM3MjgwNTEz%2a_ga_KSGPQP4KKC%2aMTc0MzYzMDkzOS4yMC4xLjE3NDM2MzA5NTUuNDQuMC4w" TargetMode="External"/><Relationship Id="rId11" Type="http://schemas.openxmlformats.org/officeDocument/2006/relationships/image" Target="../media/image32.png"/><Relationship Id="rId5" Type="http://schemas.openxmlformats.org/officeDocument/2006/relationships/hyperlink" Target="https://www.sumitomolife.co.jp/infolist/rate/" TargetMode="External"/><Relationship Id="rId10" Type="http://schemas.openxmlformats.org/officeDocument/2006/relationships/hyperlink" Target="https://www.aflac.co.jp/reserving_loan_rate.html" TargetMode="External"/><Relationship Id="rId4" Type="http://schemas.openxmlformats.org/officeDocument/2006/relationships/hyperlink" Target="https://www.meijiyasuda.co.jp/profile/news/topics/rate.html" TargetMode="External"/><Relationship Id="rId9" Type="http://schemas.openxmlformats.org/officeDocument/2006/relationships/hyperlink" Target="https://www.prudential.co.jp/news/2025/402"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asahi-life.co.jp/company/newsrelease/20250312.pdf" TargetMode="Externa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chart" Target="../charts/chart6.xml"/><Relationship Id="rId4" Type="http://schemas.openxmlformats.org/officeDocument/2006/relationships/hyperlink" Target="https://www.meijiyasuda.co.jp/profile/news/release/2022/pdf/20230217_01.pdf"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s://www.meijiyasuda.co.jp/profile/news/release/2024/pdf/20250305_01.pdf" TargetMode="External"/><Relationship Id="rId13" Type="http://schemas.openxmlformats.org/officeDocument/2006/relationships/hyperlink" Target="https://www.prudential.co.jp/insurance/lineup/detail/pdf/usd_ichijibarai_syushin.pdf" TargetMode="External"/><Relationship Id="rId3" Type="http://schemas.openxmlformats.org/officeDocument/2006/relationships/hyperlink" Target="https://www.nissay.co.jp/kojin/shohin/seiho/ichiji_shushin/?gad=1&amp;gclid=Cj0KCQjwm66pBhDQARIsALIR2zDa5D7nWaABEKMIFd6avKru_N2_XkXOaKQmEXq2PZ9rFVQm4CltJSYaAhdjEALw_wcB" TargetMode="External"/><Relationship Id="rId7" Type="http://schemas.openxmlformats.org/officeDocument/2006/relationships/hyperlink" Target="https://www.meijiyasuda.co.jp/find/list/yenyourou/index.html" TargetMode="External"/><Relationship Id="rId12" Type="http://schemas.openxmlformats.org/officeDocument/2006/relationships/hyperlink" Target="https://www.fukoku-life.co.jp/about/news/upload/2025030703.pdf" TargetMode="External"/><Relationship Id="rId2" Type="http://schemas.openxmlformats.org/officeDocument/2006/relationships/hyperlink" Target="https://www.taiju-life.co.jp/other/nissay/products/dreamroad.htm?_gl=1*13b90de*_ga*MTM5MzgzMTIzNi4xNjcxMTQxMDI1*_ga_R2F88KZ96Y*MTY5ODc5MzI0NC44NS4xLjE2OTg3OTU0NTUuMzguMC4w" TargetMode="External"/><Relationship Id="rId1" Type="http://schemas.openxmlformats.org/officeDocument/2006/relationships/slideLayout" Target="../slideLayouts/slideLayout2.xml"/><Relationship Id="rId6" Type="http://schemas.openxmlformats.org/officeDocument/2006/relationships/hyperlink" Target="https://www.meijiyasuda.co.jp/find/list/gaika_yourou/index.html?tab-1" TargetMode="External"/><Relationship Id="rId11" Type="http://schemas.openxmlformats.org/officeDocument/2006/relationships/hyperlink" Target="https://www.sumitomolife.co.jp/lineup/select/shouhin/shuushin_hoken_ichiji/" TargetMode="External"/><Relationship Id="rId5" Type="http://schemas.openxmlformats.org/officeDocument/2006/relationships/hyperlink" Target="https://www.meijiyasuda.co.jp/profile/news/release/2024/pdf/20250305_02.pdf" TargetMode="External"/><Relationship Id="rId10" Type="http://schemas.openxmlformats.org/officeDocument/2006/relationships/hyperlink" Target="https://neth.sumitomolife.co.jp/neth/A897/A8JA97P020.xhtml?chid=cgin" TargetMode="External"/><Relationship Id="rId4" Type="http://schemas.openxmlformats.org/officeDocument/2006/relationships/hyperlink" Target="https://www.d-frontier-life.co.jp/products/select.html?product=193" TargetMode="External"/><Relationship Id="rId9" Type="http://schemas.openxmlformats.org/officeDocument/2006/relationships/hyperlink" Target="https://neth.sumitomolife.co.jp/neth/A872/A8JA72P101.xhtml" TargetMode="External"/><Relationship Id="rId14" Type="http://schemas.openxmlformats.org/officeDocument/2006/relationships/hyperlink" Target="https://www.jp-life.japanpost.jp/information/assets/pdf/2023/1226pr-01.pdf"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www.asahi-life.co.jp/company/intro/kessan/" TargetMode="External"/><Relationship Id="rId3" Type="http://schemas.openxmlformats.org/officeDocument/2006/relationships/hyperlink" Target="https://www.dai-ichi-life.co.jp/company/results/kessan/index.html" TargetMode="External"/><Relationship Id="rId7" Type="http://schemas.openxmlformats.org/officeDocument/2006/relationships/hyperlink" Target="https://www.fukoku-life.co.jp/about/profile/news/" TargetMode="External"/><Relationship Id="rId2" Type="http://schemas.openxmlformats.org/officeDocument/2006/relationships/hyperlink" Target="https://www.nissay.co.jp/kaisha/annai/gyoseki/kessan.html" TargetMode="External"/><Relationship Id="rId1" Type="http://schemas.openxmlformats.org/officeDocument/2006/relationships/slideLayout" Target="../slideLayouts/slideLayout2.xml"/><Relationship Id="rId6" Type="http://schemas.openxmlformats.org/officeDocument/2006/relationships/hyperlink" Target="https://www.sumitomolife.co.jp/about/company/ir/settlement/" TargetMode="External"/><Relationship Id="rId11" Type="http://schemas.openxmlformats.org/officeDocument/2006/relationships/hyperlink" Target="https://www.aflac.co.jp/corp/profile/report/" TargetMode="External"/><Relationship Id="rId5" Type="http://schemas.openxmlformats.org/officeDocument/2006/relationships/hyperlink" Target="https://www.meijiyasuda.co.jp/profile/corporate_info/disclosure/account/" TargetMode="External"/><Relationship Id="rId10" Type="http://schemas.openxmlformats.org/officeDocument/2006/relationships/hyperlink" Target="https://www.prudential.co.jp/company/achievement/achievement04.html" TargetMode="External"/><Relationship Id="rId4" Type="http://schemas.openxmlformats.org/officeDocument/2006/relationships/hyperlink" Target="https://www.jp-life.japanpost.jp/IR/news/index.html" TargetMode="External"/><Relationship Id="rId9" Type="http://schemas.openxmlformats.org/officeDocument/2006/relationships/hyperlink" Target="https://www.sonylife.co.jp/company/corporate/results/kessan/"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asahi-life.co.jp/company/newsrelease/20250312.pdf" TargetMode="External"/><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hyperlink" Target="https://www.meijiyasuda.co.jp/profile/news/release/2022/pdf/20230217_01.pdf"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 Id="rId4" Type="http://schemas.openxmlformats.org/officeDocument/2006/relationships/hyperlink" Target="https://labo-ks.co.jp/"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hyperlink" Target="https://labo-ks.co.jp/" TargetMode="Externa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mhlw.go.jp/content/12200000/001211974.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https://epi.ncc.go.jp/jphc/outcome/8780.html"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340C1887-86E3-4884-8BDF-826334578A3D}"/>
              </a:ext>
            </a:extLst>
          </p:cNvPr>
          <p:cNvSpPr/>
          <p:nvPr/>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4" name="フローチャート: データ 3">
            <a:extLst>
              <a:ext uri="{FF2B5EF4-FFF2-40B4-BE49-F238E27FC236}">
                <a16:creationId xmlns:a16="http://schemas.microsoft.com/office/drawing/2014/main" id="{2BA3AB11-D54C-4E44-A754-2C6FF5A0827D}"/>
              </a:ext>
            </a:extLst>
          </p:cNvPr>
          <p:cNvSpPr/>
          <p:nvPr/>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フローチャート: データ 4">
            <a:extLst>
              <a:ext uri="{FF2B5EF4-FFF2-40B4-BE49-F238E27FC236}">
                <a16:creationId xmlns:a16="http://schemas.microsoft.com/office/drawing/2014/main" id="{A159A358-D26B-4A2E-8ECA-9CFC1EFF7D63}"/>
              </a:ext>
            </a:extLst>
          </p:cNvPr>
          <p:cNvSpPr/>
          <p:nvPr/>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EE23D7AE-3D3C-448D-AA1D-FFA668EFBAB2}"/>
              </a:ext>
            </a:extLst>
          </p:cNvPr>
          <p:cNvSpPr/>
          <p:nvPr/>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C453A1D9-BD90-434A-BA43-C476876332BF}"/>
              </a:ext>
            </a:extLst>
          </p:cNvPr>
          <p:cNvSpPr/>
          <p:nvPr/>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タイトル 1">
            <a:extLst>
              <a:ext uri="{FF2B5EF4-FFF2-40B4-BE49-F238E27FC236}">
                <a16:creationId xmlns:a16="http://schemas.microsoft.com/office/drawing/2014/main" id="{F4EECDFA-5247-4FB1-B4B0-F3A26667CB6E}"/>
              </a:ext>
            </a:extLst>
          </p:cNvPr>
          <p:cNvSpPr txBox="1">
            <a:spLocks/>
          </p:cNvSpPr>
          <p:nvPr/>
        </p:nvSpPr>
        <p:spPr>
          <a:xfrm>
            <a:off x="1151282" y="1932250"/>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明治安田生命　</a:t>
            </a:r>
            <a:r>
              <a:rPr lang="ja-JP" altLang="en-US" sz="3200" dirty="0">
                <a:solidFill>
                  <a:prstClr val="white"/>
                </a:solidFill>
              </a:rPr>
              <a:t>川越</a:t>
            </a:r>
            <a:r>
              <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支社</a:t>
            </a:r>
          </a:p>
        </p:txBody>
      </p:sp>
      <p:sp>
        <p:nvSpPr>
          <p:cNvPr id="16" name="テキスト ボックス 15">
            <a:extLst>
              <a:ext uri="{FF2B5EF4-FFF2-40B4-BE49-F238E27FC236}">
                <a16:creationId xmlns:a16="http://schemas.microsoft.com/office/drawing/2014/main" id="{D4BF1ED3-8D35-4D48-AFC0-F913E4AB149E}"/>
              </a:ext>
            </a:extLst>
          </p:cNvPr>
          <p:cNvSpPr txBox="1"/>
          <p:nvPr/>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2025</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k’s</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 name="正方形/長方形 1">
            <a:extLst>
              <a:ext uri="{FF2B5EF4-FFF2-40B4-BE49-F238E27FC236}">
                <a16:creationId xmlns:a16="http://schemas.microsoft.com/office/drawing/2014/main" id="{B71252B0-019A-0EBE-9434-FAAEAAB6C7C9}"/>
              </a:ext>
            </a:extLst>
          </p:cNvPr>
          <p:cNvSpPr/>
          <p:nvPr/>
        </p:nvSpPr>
        <p:spPr>
          <a:xfrm>
            <a:off x="922356" y="2817256"/>
            <a:ext cx="8028000" cy="1879568"/>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進発研修大会</a:t>
            </a:r>
            <a:endParaRPr kumimoji="1" lang="en-US" altLang="ja-JP" sz="3600" b="1" i="0" u="none" strike="noStrike" kern="1200" cap="none" spc="0" normalizeH="0" baseline="0" noProof="0" dirty="0">
              <a:ln>
                <a:noFill/>
              </a:ln>
              <a:solidFill>
                <a:srgbClr val="FF0000"/>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rPr>
              <a:t>販売力向上研修</a:t>
            </a:r>
            <a:endParaRPr kumimoji="1" lang="ja-JP" altLang="en-US" sz="44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endParaRPr>
          </a:p>
        </p:txBody>
      </p:sp>
      <p:sp>
        <p:nvSpPr>
          <p:cNvPr id="7" name="タイトル 1">
            <a:extLst>
              <a:ext uri="{FF2B5EF4-FFF2-40B4-BE49-F238E27FC236}">
                <a16:creationId xmlns:a16="http://schemas.microsoft.com/office/drawing/2014/main" id="{79BA3BF3-14F5-5F29-DA4A-1C4411085715}"/>
              </a:ext>
            </a:extLst>
          </p:cNvPr>
          <p:cNvSpPr txBox="1">
            <a:spLocks/>
          </p:cNvSpPr>
          <p:nvPr/>
        </p:nvSpPr>
        <p:spPr>
          <a:xfrm>
            <a:off x="2792975" y="5096639"/>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2025,4,3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ｋ‘ｓ</a:t>
            </a:r>
            <a:r>
              <a:rPr kumimoji="1" lang="ja-JP" altLang="en-US" sz="16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らぼ株式会社</a:t>
            </a:r>
            <a:endParaRPr kumimoji="1" lang="ja-JP" altLang="en-US"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Tree>
    <p:extLst>
      <p:ext uri="{BB962C8B-B14F-4D97-AF65-F5344CB8AC3E}">
        <p14:creationId xmlns:p14="http://schemas.microsoft.com/office/powerpoint/2010/main" val="170275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第一生命：ブライト</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Way</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230214"/>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死亡の場合の総受け取り額</a:t>
            </a:r>
            <a:endParaRPr lang="en-US" altLang="ja-JP" sz="1200" b="1"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pPr algn="r"/>
            <a:r>
              <a:rPr lang="en-US" altLang="ja-JP" sz="1600" b="1" dirty="0">
                <a:latin typeface="Meiryo UI" panose="020B0604030504040204" pitchFamily="50" charset="-128"/>
                <a:ea typeface="Meiryo UI" panose="020B0604030504040204" pitchFamily="50" charset="-128"/>
              </a:rPr>
              <a:t>3,030</a:t>
            </a:r>
            <a:r>
              <a:rPr lang="ja-JP" altLang="en-US" sz="1200" b="1" dirty="0">
                <a:latin typeface="Meiryo UI" panose="020B0604030504040204" pitchFamily="50" charset="-128"/>
                <a:ea typeface="Meiryo UI" panose="020B0604030504040204" pitchFamily="50" charset="-128"/>
              </a:rPr>
              <a:t>万円</a:t>
            </a:r>
            <a:endParaRPr lang="en-US" altLang="ja-JP" sz="1200" b="1"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（内訳）</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終身保険</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アシストセブン</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アシストセブンプラス</a:t>
            </a:r>
            <a:endParaRPr lang="en-US" altLang="ja-JP" sz="1200"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dirty="0">
                <a:solidFill>
                  <a:srgbClr val="000000"/>
                </a:solidFill>
                <a:latin typeface="メイリオ" panose="020B0604030504040204" pitchFamily="50" charset="-128"/>
                <a:ea typeface="メイリオ" panose="020B0604030504040204" pitchFamily="50" charset="-128"/>
              </a:rPr>
              <a:t>30</a:t>
            </a:r>
            <a:r>
              <a:rPr kumimoji="1" lang="ja-JP" altLang="en-US" sz="1050" dirty="0">
                <a:solidFill>
                  <a:srgbClr val="000000"/>
                </a:solidFill>
                <a:latin typeface="メイリオ" panose="020B0604030504040204" pitchFamily="50" charset="-128"/>
                <a:ea typeface="メイリオ" panose="020B0604030504040204" pitchFamily="50" charset="-128"/>
              </a:rPr>
              <a:t>歳男性、</a:t>
            </a:r>
            <a:r>
              <a:rPr kumimoji="1" lang="en-US" altLang="ja-JP" sz="1050" dirty="0">
                <a:solidFill>
                  <a:srgbClr val="000000"/>
                </a:solidFill>
                <a:latin typeface="メイリオ" panose="020B0604030504040204" pitchFamily="50" charset="-128"/>
                <a:ea typeface="メイリオ" panose="020B0604030504040204" pitchFamily="50" charset="-128"/>
              </a:rPr>
              <a:t>10</a:t>
            </a:r>
            <a:r>
              <a:rPr kumimoji="1" lang="ja-JP" altLang="en-US" sz="1050" dirty="0">
                <a:solidFill>
                  <a:srgbClr val="000000"/>
                </a:solidFill>
                <a:latin typeface="メイリオ" panose="020B0604030504040204" pitchFamily="50" charset="-128"/>
                <a:ea typeface="メイリオ" panose="020B0604030504040204" pitchFamily="50" charset="-128"/>
              </a:rPr>
              <a:t>歳更新、月払口座振替扱（</a:t>
            </a:r>
            <a:r>
              <a:rPr kumimoji="1" lang="en-US" altLang="ja-JP" sz="1050" dirty="0">
                <a:solidFill>
                  <a:srgbClr val="000000"/>
                </a:solidFill>
                <a:latin typeface="メイリオ" panose="020B0604030504040204" pitchFamily="50" charset="-128"/>
                <a:ea typeface="メイリオ" panose="020B0604030504040204" pitchFamily="50" charset="-128"/>
              </a:rPr>
              <a:t>2018</a:t>
            </a:r>
            <a:r>
              <a:rPr kumimoji="1" lang="ja-JP" altLang="en-US" sz="1050" dirty="0">
                <a:solidFill>
                  <a:srgbClr val="000000"/>
                </a:solidFill>
                <a:latin typeface="メイリオ" panose="020B0604030504040204" pitchFamily="50" charset="-128"/>
                <a:ea typeface="メイリオ" panose="020B0604030504040204" pitchFamily="50" charset="-128"/>
              </a:rPr>
              <a:t>年</a:t>
            </a:r>
            <a:r>
              <a:rPr kumimoji="1" lang="en-US" altLang="ja-JP" sz="1050" dirty="0">
                <a:solidFill>
                  <a:srgbClr val="000000"/>
                </a:solidFill>
                <a:latin typeface="メイリオ" panose="020B0604030504040204" pitchFamily="50" charset="-128"/>
                <a:ea typeface="メイリオ" panose="020B0604030504040204" pitchFamily="50" charset="-128"/>
              </a:rPr>
              <a:t>2</a:t>
            </a:r>
            <a:r>
              <a:rPr kumimoji="1" lang="ja-JP" altLang="en-US" sz="1050" dirty="0">
                <a:solidFill>
                  <a:srgbClr val="000000"/>
                </a:solidFill>
                <a:latin typeface="メイリオ" panose="020B0604030504040204" pitchFamily="50" charset="-128"/>
                <a:ea typeface="メイリオ" panose="020B0604030504040204" pitchFamily="50" charset="-128"/>
              </a:rPr>
              <a:t>月）、保険料払込免除特約付加</a:t>
            </a:r>
            <a:endParaRPr kumimoji="1" lang="en-US" altLang="ja-JP" sz="1050" dirty="0">
              <a:solidFill>
                <a:srgbClr val="000000"/>
              </a:solidFill>
              <a:latin typeface="メイリオ" panose="020B0604030504040204" pitchFamily="50" charset="-128"/>
              <a:ea typeface="メイリオ" panose="020B0604030504040204" pitchFamily="50" charset="-128"/>
            </a:endParaRPr>
          </a:p>
        </p:txBody>
      </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30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47627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40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5187280"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4" name="正方形/長方形 53">
            <a:extLst>
              <a:ext uri="{FF2B5EF4-FFF2-40B4-BE49-F238E27FC236}">
                <a16:creationId xmlns:a16="http://schemas.microsoft.com/office/drawing/2014/main" id="{25BDB813-6D2B-46F9-867F-991F96F33667}"/>
              </a:ext>
            </a:extLst>
          </p:cNvPr>
          <p:cNvSpPr/>
          <p:nvPr/>
        </p:nvSpPr>
        <p:spPr>
          <a:xfrm>
            <a:off x="6186444" y="4099844"/>
            <a:ext cx="1540234"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b="1" dirty="0">
                <a:solidFill>
                  <a:schemeClr val="tx1"/>
                </a:solidFill>
                <a:latin typeface="Meiryo UI" panose="020B0604030504040204" pitchFamily="50" charset="-128"/>
                <a:ea typeface="Meiryo UI" panose="020B0604030504040204" pitchFamily="50" charset="-128"/>
              </a:rPr>
              <a:t>65</a:t>
            </a:r>
            <a:r>
              <a:rPr kumimoji="1" lang="ja-JP" altLang="en-US" sz="1200" b="1" dirty="0">
                <a:solidFill>
                  <a:schemeClr val="tx1"/>
                </a:solidFill>
                <a:latin typeface="Meiryo UI" panose="020B0604030504040204" pitchFamily="50" charset="-128"/>
                <a:ea typeface="Meiryo UI" panose="020B0604030504040204" pitchFamily="50" charset="-128"/>
              </a:rPr>
              <a:t>歳</a:t>
            </a:r>
            <a:endParaRPr kumimoji="1" lang="en-US" altLang="ja-JP" sz="1200" b="1" dirty="0">
              <a:solidFill>
                <a:schemeClr val="tx1"/>
              </a:solidFill>
              <a:latin typeface="Meiryo UI" panose="020B0604030504040204" pitchFamily="50" charset="-128"/>
              <a:ea typeface="Meiryo UI" panose="020B0604030504040204" pitchFamily="50" charset="-128"/>
            </a:endParaRPr>
          </a:p>
          <a:p>
            <a:r>
              <a:rPr kumimoji="1" lang="ja-JP" altLang="en-US" sz="1200" b="1" dirty="0">
                <a:solidFill>
                  <a:schemeClr val="tx1"/>
                </a:solidFill>
                <a:latin typeface="Meiryo UI" panose="020B0604030504040204" pitchFamily="50" charset="-128"/>
                <a:ea typeface="Meiryo UI" panose="020B0604030504040204" pitchFamily="50" charset="-128"/>
              </a:rPr>
              <a:t>主契約払い込み終了</a:t>
            </a:r>
          </a:p>
        </p:txBody>
      </p:sp>
      <p:cxnSp>
        <p:nvCxnSpPr>
          <p:cNvPr id="55" name="直線コネクタ 54">
            <a:extLst>
              <a:ext uri="{FF2B5EF4-FFF2-40B4-BE49-F238E27FC236}">
                <a16:creationId xmlns:a16="http://schemas.microsoft.com/office/drawing/2014/main" id="{B556FBA7-DD7D-4EC9-85FC-AD844C03BEC0}"/>
              </a:ext>
            </a:extLst>
          </p:cNvPr>
          <p:cNvCxnSpPr>
            <a:cxnSpLocks/>
          </p:cNvCxnSpPr>
          <p:nvPr/>
        </p:nvCxnSpPr>
        <p:spPr>
          <a:xfrm flipV="1">
            <a:off x="6606541"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7665182" y="4021413"/>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80</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782326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70457"/>
            <a:ext cx="1720215" cy="830997"/>
          </a:xfrm>
          <a:prstGeom prst="rect">
            <a:avLst/>
          </a:prstGeom>
          <a:noFill/>
        </p:spPr>
        <p:txBody>
          <a:bodyPr wrap="square">
            <a:spAutoFit/>
          </a:bodyPr>
          <a:lstStyle/>
          <a:p>
            <a:pPr algn="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30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2,900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100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p:txBody>
      </p:sp>
      <p:grpSp>
        <p:nvGrpSpPr>
          <p:cNvPr id="53" name="グループ化 52">
            <a:extLst>
              <a:ext uri="{FF2B5EF4-FFF2-40B4-BE49-F238E27FC236}">
                <a16:creationId xmlns:a16="http://schemas.microsoft.com/office/drawing/2014/main" id="{7F370D86-E9C8-4FEA-A36F-9693A915592D}"/>
              </a:ext>
            </a:extLst>
          </p:cNvPr>
          <p:cNvGrpSpPr/>
          <p:nvPr/>
        </p:nvGrpSpPr>
        <p:grpSpPr>
          <a:xfrm>
            <a:off x="843052" y="1537074"/>
            <a:ext cx="4372261" cy="252000"/>
            <a:chOff x="1087241" y="2128034"/>
            <a:chExt cx="4032000" cy="252000"/>
          </a:xfrm>
          <a:solidFill>
            <a:schemeClr val="accent2">
              <a:lumMod val="60000"/>
              <a:lumOff val="40000"/>
            </a:schemeClr>
          </a:solidFill>
        </p:grpSpPr>
        <p:sp>
          <p:nvSpPr>
            <p:cNvPr id="67" name="正方形/長方形 66">
              <a:extLst>
                <a:ext uri="{FF2B5EF4-FFF2-40B4-BE49-F238E27FC236}">
                  <a16:creationId xmlns:a16="http://schemas.microsoft.com/office/drawing/2014/main" id="{57C64A8E-D38E-45C0-A79D-7D80FA99D48E}"/>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アシストセブン</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68" name="正方形/長方形 67">
              <a:extLst>
                <a:ext uri="{FF2B5EF4-FFF2-40B4-BE49-F238E27FC236}">
                  <a16:creationId xmlns:a16="http://schemas.microsoft.com/office/drawing/2014/main" id="{C85A39CD-0E14-425B-9C7C-963B7B56C38C}"/>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2,900</a:t>
              </a:r>
              <a:r>
                <a:rPr kumimoji="1" lang="zh-TW" altLang="en-US" sz="1200" b="1" dirty="0">
                  <a:solidFill>
                    <a:schemeClr val="tx1"/>
                  </a:solidFill>
                  <a:latin typeface="Meiryo UI" panose="020B0604030504040204" pitchFamily="50" charset="-128"/>
                  <a:ea typeface="Meiryo UI" panose="020B0604030504040204" pitchFamily="50" charset="-128"/>
                </a:rPr>
                <a:t>万</a:t>
              </a:r>
              <a:r>
                <a:rPr kumimoji="1" lang="ja-JP" altLang="en-US" sz="1200" b="1" dirty="0">
                  <a:solidFill>
                    <a:schemeClr val="tx1"/>
                  </a:solidFill>
                  <a:latin typeface="Meiryo UI" panose="020B0604030504040204" pitchFamily="50" charset="-128"/>
                  <a:ea typeface="Meiryo UI" panose="020B0604030504040204" pitchFamily="50" charset="-128"/>
                </a:rPr>
                <a:t>円</a:t>
              </a:r>
            </a:p>
          </p:txBody>
        </p:sp>
      </p:grpSp>
      <p:sp>
        <p:nvSpPr>
          <p:cNvPr id="71" name="正方形/長方形 70">
            <a:extLst>
              <a:ext uri="{FF2B5EF4-FFF2-40B4-BE49-F238E27FC236}">
                <a16:creationId xmlns:a16="http://schemas.microsoft.com/office/drawing/2014/main" id="{8E1AC550-6B6E-4424-9345-5365F5296061}"/>
              </a:ext>
            </a:extLst>
          </p:cNvPr>
          <p:cNvSpPr/>
          <p:nvPr/>
        </p:nvSpPr>
        <p:spPr>
          <a:xfrm>
            <a:off x="138254" y="1537074"/>
            <a:ext cx="648000" cy="56237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重い病気</a:t>
            </a:r>
          </a:p>
        </p:txBody>
      </p:sp>
      <p:sp>
        <p:nvSpPr>
          <p:cNvPr id="72" name="正方形/長方形 71">
            <a:extLst>
              <a:ext uri="{FF2B5EF4-FFF2-40B4-BE49-F238E27FC236}">
                <a16:creationId xmlns:a16="http://schemas.microsoft.com/office/drawing/2014/main" id="{7283D5B7-42E9-4036-9660-F050B7B32819}"/>
              </a:ext>
            </a:extLst>
          </p:cNvPr>
          <p:cNvSpPr/>
          <p:nvPr/>
        </p:nvSpPr>
        <p:spPr>
          <a:xfrm>
            <a:off x="134672" y="2154307"/>
            <a:ext cx="648000" cy="864954"/>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病気</a:t>
            </a:r>
            <a:endParaRPr kumimoji="1" lang="en-US" altLang="ja-JP" sz="1200" b="1" dirty="0">
              <a:solidFill>
                <a:schemeClr val="bg1"/>
              </a:solidFill>
              <a:latin typeface="Meiryo UI" panose="020B0604030504040204" pitchFamily="50" charset="-128"/>
              <a:ea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rPr>
              <a:t>・ケガ</a:t>
            </a:r>
          </a:p>
        </p:txBody>
      </p:sp>
      <p:cxnSp>
        <p:nvCxnSpPr>
          <p:cNvPr id="76" name="直線コネクタ 75">
            <a:extLst>
              <a:ext uri="{FF2B5EF4-FFF2-40B4-BE49-F238E27FC236}">
                <a16:creationId xmlns:a16="http://schemas.microsoft.com/office/drawing/2014/main" id="{B1A123FE-EF66-401C-A8F1-AC1212C7FB49}"/>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5" name="グループ化 94">
            <a:extLst>
              <a:ext uri="{FF2B5EF4-FFF2-40B4-BE49-F238E27FC236}">
                <a16:creationId xmlns:a16="http://schemas.microsoft.com/office/drawing/2014/main" id="{E95FDB6A-1E5A-4E1A-B8E0-1755F5A1CA45}"/>
              </a:ext>
            </a:extLst>
          </p:cNvPr>
          <p:cNvGrpSpPr/>
          <p:nvPr/>
        </p:nvGrpSpPr>
        <p:grpSpPr>
          <a:xfrm>
            <a:off x="843052" y="2467107"/>
            <a:ext cx="4372261" cy="252000"/>
            <a:chOff x="1090017" y="1853261"/>
            <a:chExt cx="4032000" cy="252000"/>
          </a:xfrm>
          <a:solidFill>
            <a:srgbClr val="FF9999"/>
          </a:solidFill>
        </p:grpSpPr>
        <p:sp>
          <p:nvSpPr>
            <p:cNvPr id="96" name="正方形/長方形 95">
              <a:extLst>
                <a:ext uri="{FF2B5EF4-FFF2-40B4-BE49-F238E27FC236}">
                  <a16:creationId xmlns:a16="http://schemas.microsoft.com/office/drawing/2014/main" id="{E0B4DBD6-34B0-47D8-BAA3-12723F0F036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b="1" dirty="0">
                  <a:solidFill>
                    <a:schemeClr val="bg1"/>
                  </a:solidFill>
                  <a:latin typeface="Meiryo UI" panose="020B0604030504040204" pitchFamily="50" charset="-128"/>
                  <a:ea typeface="Meiryo UI" panose="020B0604030504040204" pitchFamily="50" charset="-128"/>
                </a:rPr>
                <a:t>8</a:t>
              </a:r>
              <a:r>
                <a:rPr kumimoji="1" lang="ja-JP" altLang="en-US" sz="1200" b="1" dirty="0">
                  <a:solidFill>
                    <a:schemeClr val="bg1"/>
                  </a:solidFill>
                  <a:latin typeface="Meiryo UI" panose="020B0604030504040204" pitchFamily="50" charset="-128"/>
                  <a:ea typeface="Meiryo UI" panose="020B0604030504040204" pitchFamily="50" charset="-128"/>
                </a:rPr>
                <a:t>大生活習慣病入院特約</a:t>
              </a:r>
              <a:r>
                <a:rPr kumimoji="1" lang="en-US" altLang="ja-JP" sz="1200" b="1" dirty="0">
                  <a:solidFill>
                    <a:schemeClr val="bg1"/>
                  </a:solidFill>
                  <a:latin typeface="Meiryo UI" panose="020B0604030504040204" pitchFamily="50" charset="-128"/>
                  <a:ea typeface="Meiryo UI" panose="020B0604030504040204" pitchFamily="50" charset="-128"/>
                </a:rPr>
                <a:t>D</a:t>
              </a:r>
            </a:p>
          </p:txBody>
        </p:sp>
        <p:sp>
          <p:nvSpPr>
            <p:cNvPr id="97" name="正方形/長方形 96">
              <a:extLst>
                <a:ext uri="{FF2B5EF4-FFF2-40B4-BE49-F238E27FC236}">
                  <a16:creationId xmlns:a16="http://schemas.microsoft.com/office/drawing/2014/main" id="{BFF264F8-F9EF-4FFB-BD48-4CA2C705367F}"/>
                </a:ext>
              </a:extLst>
            </p:cNvPr>
            <p:cNvSpPr/>
            <p:nvPr/>
          </p:nvSpPr>
          <p:spPr>
            <a:xfrm>
              <a:off x="2944577" y="1853261"/>
              <a:ext cx="2175782"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日額</a:t>
              </a:r>
              <a:r>
                <a:rPr kumimoji="1" lang="en-US" altLang="ja-JP" sz="1200" b="1" dirty="0">
                  <a:solidFill>
                    <a:schemeClr val="tx1"/>
                  </a:solidFill>
                  <a:latin typeface="Meiryo UI" panose="020B0604030504040204" pitchFamily="50" charset="-128"/>
                  <a:ea typeface="Meiryo UI" panose="020B0604030504040204" pitchFamily="50" charset="-128"/>
                </a:rPr>
                <a:t>1</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98" name="グループ化 97">
            <a:extLst>
              <a:ext uri="{FF2B5EF4-FFF2-40B4-BE49-F238E27FC236}">
                <a16:creationId xmlns:a16="http://schemas.microsoft.com/office/drawing/2014/main" id="{F87A8FB7-8865-414C-928D-916EF8F79FE7}"/>
              </a:ext>
            </a:extLst>
          </p:cNvPr>
          <p:cNvGrpSpPr/>
          <p:nvPr/>
        </p:nvGrpSpPr>
        <p:grpSpPr>
          <a:xfrm>
            <a:off x="843051" y="2784520"/>
            <a:ext cx="4385474" cy="252000"/>
            <a:chOff x="1087241" y="2128034"/>
            <a:chExt cx="3189364" cy="252000"/>
          </a:xfrm>
          <a:solidFill>
            <a:srgbClr val="FF9999"/>
          </a:solidFill>
        </p:grpSpPr>
        <p:sp>
          <p:nvSpPr>
            <p:cNvPr id="99" name="正方形/長方形 98">
              <a:extLst>
                <a:ext uri="{FF2B5EF4-FFF2-40B4-BE49-F238E27FC236}">
                  <a16:creationId xmlns:a16="http://schemas.microsoft.com/office/drawing/2014/main" id="{6BA84D04-019C-42E0-B02F-39DF85FF9639}"/>
                </a:ext>
              </a:extLst>
            </p:cNvPr>
            <p:cNvSpPr/>
            <p:nvPr/>
          </p:nvSpPr>
          <p:spPr>
            <a:xfrm>
              <a:off x="1087241" y="2128034"/>
              <a:ext cx="318102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先進医療保険</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0" name="正方形/長方形 99">
              <a:extLst>
                <a:ext uri="{FF2B5EF4-FFF2-40B4-BE49-F238E27FC236}">
                  <a16:creationId xmlns:a16="http://schemas.microsoft.com/office/drawing/2014/main" id="{99C782F0-C632-49B7-AD02-42335F3B8424}"/>
                </a:ext>
              </a:extLst>
            </p:cNvPr>
            <p:cNvSpPr/>
            <p:nvPr/>
          </p:nvSpPr>
          <p:spPr>
            <a:xfrm>
              <a:off x="1850016" y="2128034"/>
              <a:ext cx="242658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付加</a:t>
              </a:r>
            </a:p>
          </p:txBody>
        </p:sp>
      </p:grpSp>
      <p:grpSp>
        <p:nvGrpSpPr>
          <p:cNvPr id="101" name="グループ化 100">
            <a:extLst>
              <a:ext uri="{FF2B5EF4-FFF2-40B4-BE49-F238E27FC236}">
                <a16:creationId xmlns:a16="http://schemas.microsoft.com/office/drawing/2014/main" id="{E0497305-BD0C-4CE1-BBB2-6FD60286C94D}"/>
              </a:ext>
            </a:extLst>
          </p:cNvPr>
          <p:cNvGrpSpPr/>
          <p:nvPr/>
        </p:nvGrpSpPr>
        <p:grpSpPr>
          <a:xfrm>
            <a:off x="843050" y="1230214"/>
            <a:ext cx="6109557" cy="252000"/>
            <a:chOff x="843050" y="1230214"/>
            <a:chExt cx="6109557" cy="252000"/>
          </a:xfrm>
        </p:grpSpPr>
        <p:sp>
          <p:nvSpPr>
            <p:cNvPr id="102" name="矢印: 五方向 101">
              <a:extLst>
                <a:ext uri="{FF2B5EF4-FFF2-40B4-BE49-F238E27FC236}">
                  <a16:creationId xmlns:a16="http://schemas.microsoft.com/office/drawing/2014/main" id="{BFF22E09-B134-4494-9935-8E8FF15814CC}"/>
                </a:ext>
              </a:extLst>
            </p:cNvPr>
            <p:cNvSpPr/>
            <p:nvPr/>
          </p:nvSpPr>
          <p:spPr>
            <a:xfrm>
              <a:off x="843050" y="1230214"/>
              <a:ext cx="6109557" cy="252000"/>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終身保険（主契約）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3" name="正方形/長方形 102">
              <a:extLst>
                <a:ext uri="{FF2B5EF4-FFF2-40B4-BE49-F238E27FC236}">
                  <a16:creationId xmlns:a16="http://schemas.microsoft.com/office/drawing/2014/main" id="{17F5069A-76E9-49EF-A6C6-829AE92DEC40}"/>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3</a:t>
              </a:r>
              <a:r>
                <a:rPr kumimoji="1" lang="en-US" altLang="zh-TW" sz="1200" b="1" dirty="0">
                  <a:solidFill>
                    <a:schemeClr val="tx1"/>
                  </a:solidFill>
                  <a:latin typeface="Meiryo UI" panose="020B0604030504040204" pitchFamily="50" charset="-128"/>
                  <a:ea typeface="Meiryo UI" panose="020B0604030504040204" pitchFamily="50" charset="-128"/>
                </a:rPr>
                <a:t>0</a:t>
              </a:r>
              <a:r>
                <a:rPr kumimoji="1" lang="zh-TW" altLang="en-US" sz="1200" b="1" dirty="0">
                  <a:solidFill>
                    <a:schemeClr val="tx1"/>
                  </a:solidFill>
                  <a:latin typeface="Meiryo UI" panose="020B0604030504040204" pitchFamily="50" charset="-128"/>
                  <a:ea typeface="Meiryo UI" panose="020B0604030504040204" pitchFamily="50" charset="-128"/>
                </a:rPr>
                <a:t>万円</a:t>
              </a: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grpSp>
      <p:sp>
        <p:nvSpPr>
          <p:cNvPr id="107" name="正方形/長方形 106">
            <a:extLst>
              <a:ext uri="{FF2B5EF4-FFF2-40B4-BE49-F238E27FC236}">
                <a16:creationId xmlns:a16="http://schemas.microsoft.com/office/drawing/2014/main" id="{156BA173-51F3-43CE-BF22-54845BD0DB65}"/>
              </a:ext>
            </a:extLst>
          </p:cNvPr>
          <p:cNvSpPr/>
          <p:nvPr/>
        </p:nvSpPr>
        <p:spPr>
          <a:xfrm>
            <a:off x="134672" y="1230214"/>
            <a:ext cx="648000"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万一</a:t>
            </a:r>
          </a:p>
        </p:txBody>
      </p:sp>
      <p:sp>
        <p:nvSpPr>
          <p:cNvPr id="78" name="正方形/長方形 77">
            <a:extLst>
              <a:ext uri="{FF2B5EF4-FFF2-40B4-BE49-F238E27FC236}">
                <a16:creationId xmlns:a16="http://schemas.microsoft.com/office/drawing/2014/main" id="{6AA76092-A97A-4E72-A2DB-06A8BB2B6090}"/>
              </a:ext>
            </a:extLst>
          </p:cNvPr>
          <p:cNvSpPr/>
          <p:nvPr/>
        </p:nvSpPr>
        <p:spPr>
          <a:xfrm>
            <a:off x="7299972" y="3021493"/>
            <a:ext cx="2556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払込保険料</a:t>
            </a:r>
            <a:endParaRPr lang="en-US" altLang="ja-JP" sz="1200" b="1" dirty="0">
              <a:latin typeface="Meiryo UI" panose="020B0604030504040204" pitchFamily="50" charset="-128"/>
              <a:ea typeface="Meiryo UI" panose="020B0604030504040204" pitchFamily="50" charset="-128"/>
            </a:endParaRPr>
          </a:p>
          <a:p>
            <a:pPr algn="r"/>
            <a:r>
              <a:rPr lang="en-US" altLang="ja-JP" sz="1200" b="1" dirty="0">
                <a:latin typeface="Meiryo UI" panose="020B0604030504040204" pitchFamily="50" charset="-128"/>
                <a:ea typeface="Meiryo UI" panose="020B0604030504040204" pitchFamily="50" charset="-128"/>
              </a:rPr>
              <a:t>15,851</a:t>
            </a:r>
            <a:r>
              <a:rPr lang="ja-JP" altLang="en-US" sz="1200" b="1" dirty="0">
                <a:latin typeface="Meiryo UI" panose="020B0604030504040204" pitchFamily="50" charset="-128"/>
                <a:ea typeface="Meiryo UI" panose="020B0604030504040204" pitchFamily="50" charset="-128"/>
              </a:rPr>
              <a:t>円</a:t>
            </a:r>
            <a:endParaRPr lang="en-US" altLang="ja-JP" sz="1200" b="1" dirty="0">
              <a:solidFill>
                <a:srgbClr val="EA5550"/>
              </a:solidFill>
              <a:latin typeface="Meiryo UI" panose="020B0604030504040204" pitchFamily="50" charset="-128"/>
              <a:ea typeface="Meiryo UI" panose="020B0604030504040204" pitchFamily="50" charset="-128"/>
            </a:endParaRPr>
          </a:p>
        </p:txBody>
      </p:sp>
      <p:sp>
        <p:nvSpPr>
          <p:cNvPr id="79" name="矢印: 五方向 78">
            <a:extLst>
              <a:ext uri="{FF2B5EF4-FFF2-40B4-BE49-F238E27FC236}">
                <a16:creationId xmlns:a16="http://schemas.microsoft.com/office/drawing/2014/main" id="{BB5AED86-2EB8-48C0-A154-3AD1CFC8E666}"/>
              </a:ext>
            </a:extLst>
          </p:cNvPr>
          <p:cNvSpPr/>
          <p:nvPr/>
        </p:nvSpPr>
        <p:spPr>
          <a:xfrm>
            <a:off x="5267145" y="1537074"/>
            <a:ext cx="1339396" cy="1482187"/>
          </a:xfrm>
          <a:prstGeom prst="homePlate">
            <a:avLst>
              <a:gd name="adj" fmla="val 22188"/>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80</a:t>
            </a:r>
            <a:r>
              <a:rPr kumimoji="1" lang="ja-JP" altLang="en-US" sz="1200" dirty="0">
                <a:solidFill>
                  <a:schemeClr val="tx1"/>
                </a:solidFill>
                <a:latin typeface="Meiryo UI" panose="020B0604030504040204" pitchFamily="50" charset="-128"/>
                <a:ea typeface="Meiryo UI" panose="020B0604030504040204" pitchFamily="50" charset="-128"/>
              </a:rPr>
              <a:t>歳まで</a:t>
            </a:r>
          </a:p>
        </p:txBody>
      </p:sp>
      <p:sp>
        <p:nvSpPr>
          <p:cNvPr id="87" name="テキスト ボックス 86">
            <a:extLst>
              <a:ext uri="{FF2B5EF4-FFF2-40B4-BE49-F238E27FC236}">
                <a16:creationId xmlns:a16="http://schemas.microsoft.com/office/drawing/2014/main" id="{A3EDB42A-9C84-40FF-AD4B-A007E47BA436}"/>
              </a:ext>
            </a:extLst>
          </p:cNvPr>
          <p:cNvSpPr txBox="1"/>
          <p:nvPr/>
        </p:nvSpPr>
        <p:spPr>
          <a:xfrm>
            <a:off x="114298" y="3131962"/>
            <a:ext cx="7612379" cy="738664"/>
          </a:xfrm>
          <a:prstGeom prst="rect">
            <a:avLst/>
          </a:prstGeom>
          <a:noFill/>
        </p:spPr>
        <p:txBody>
          <a:bodyPr wrap="square">
            <a:spAutoFit/>
          </a:bodyPr>
          <a:lstStyle/>
          <a:p>
            <a:pPr marR="0" lvl="0" defTabSz="914400" rtl="0" eaLnBrk="1" fontAlgn="base" latinLnBrk="0" hangingPunct="1">
              <a:lnSpc>
                <a:spcPct val="100000"/>
              </a:lnSpc>
              <a:spcBef>
                <a:spcPct val="0"/>
              </a:spcBef>
              <a:spcAft>
                <a:spcPct val="0"/>
              </a:spcAft>
              <a:buClrTx/>
              <a:buSzTx/>
              <a:tabLst/>
              <a:defRPr/>
            </a:pPr>
            <a:r>
              <a:rPr kumimoji="1" lang="en-US" altLang="ja-JP" sz="1050" dirty="0">
                <a:solidFill>
                  <a:srgbClr val="000000"/>
                </a:solidFill>
                <a:latin typeface="メイリオ" panose="020B0604030504040204" pitchFamily="50" charset="-128"/>
                <a:ea typeface="メイリオ" panose="020B0604030504040204" pitchFamily="50" charset="-128"/>
              </a:rPr>
              <a:t>※</a:t>
            </a:r>
            <a:r>
              <a:rPr kumimoji="1" lang="ja-JP" altLang="en-US" sz="1050" dirty="0">
                <a:solidFill>
                  <a:srgbClr val="000000"/>
                </a:solidFill>
                <a:latin typeface="メイリオ" panose="020B0604030504040204" pitchFamily="50" charset="-128"/>
                <a:ea typeface="メイリオ" panose="020B0604030504040204" pitchFamily="50" charset="-128"/>
              </a:rPr>
              <a:t>　医のいちばん</a:t>
            </a:r>
            <a:r>
              <a:rPr kumimoji="1" lang="en-US" altLang="ja-JP" sz="1050" dirty="0">
                <a:solidFill>
                  <a:srgbClr val="000000"/>
                </a:solidFill>
                <a:latin typeface="メイリオ" panose="020B0604030504040204" pitchFamily="50" charset="-128"/>
                <a:ea typeface="メイリオ" panose="020B0604030504040204" pitchFamily="50" charset="-128"/>
              </a:rPr>
              <a:t>NEO</a:t>
            </a:r>
            <a:r>
              <a:rPr kumimoji="1" lang="ja-JP" altLang="en-US" sz="1050" dirty="0">
                <a:solidFill>
                  <a:srgbClr val="000000"/>
                </a:solidFill>
                <a:latin typeface="メイリオ" panose="020B0604030504040204" pitchFamily="50" charset="-128"/>
                <a:ea typeface="メイリオ" panose="020B0604030504040204" pitchFamily="50" charset="-128"/>
              </a:rPr>
              <a:t>（手術）</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358775" lvl="1" indent="-92075" defTabSz="914400" fontAlgn="base">
              <a:spcBef>
                <a:spcPct val="0"/>
              </a:spcBef>
              <a:spcAft>
                <a:spcPct val="0"/>
              </a:spcAft>
              <a:buFont typeface="Arial" panose="020B0604020202020204" pitchFamily="34" charset="0"/>
              <a:buChar char="•"/>
              <a:defRPr/>
            </a:pPr>
            <a:r>
              <a:rPr kumimoji="1" lang="ja-JP" altLang="en-US" sz="1050" dirty="0">
                <a:solidFill>
                  <a:srgbClr val="000000"/>
                </a:solidFill>
                <a:latin typeface="メイリオ" panose="020B0604030504040204" pitchFamily="50" charset="-128"/>
                <a:ea typeface="メイリオ" panose="020B0604030504040204" pitchFamily="50" charset="-128"/>
              </a:rPr>
              <a:t>災害入院給付金または疾病入院給付金が支払われる入院中に受けられたとき　　　入院給付金日額の</a:t>
            </a:r>
            <a:r>
              <a:rPr kumimoji="1" lang="en-US" altLang="ja-JP" sz="1050" dirty="0">
                <a:solidFill>
                  <a:srgbClr val="000000"/>
                </a:solidFill>
                <a:latin typeface="メイリオ" panose="020B0604030504040204" pitchFamily="50" charset="-128"/>
                <a:ea typeface="メイリオ" panose="020B0604030504040204" pitchFamily="50" charset="-128"/>
              </a:rPr>
              <a:t>20</a:t>
            </a:r>
            <a:r>
              <a:rPr kumimoji="1" lang="ja-JP" altLang="en-US" sz="1050" dirty="0">
                <a:solidFill>
                  <a:srgbClr val="000000"/>
                </a:solidFill>
                <a:latin typeface="メイリオ" panose="020B0604030504040204" pitchFamily="50" charset="-128"/>
                <a:ea typeface="メイリオ" panose="020B0604030504040204" pitchFamily="50" charset="-128"/>
              </a:rPr>
              <a:t>倍</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358775" lvl="1" indent="-92075" defTabSz="914400" fontAlgn="base">
              <a:spcBef>
                <a:spcPct val="0"/>
              </a:spcBef>
              <a:spcAft>
                <a:spcPct val="0"/>
              </a:spcAft>
              <a:buFont typeface="Arial" panose="020B0604020202020204" pitchFamily="34" charset="0"/>
              <a:buChar char="•"/>
              <a:defRPr/>
            </a:pPr>
            <a:r>
              <a:rPr kumimoji="1" lang="ja-JP" altLang="en-US" sz="1050" dirty="0">
                <a:solidFill>
                  <a:srgbClr val="000000"/>
                </a:solidFill>
                <a:latin typeface="メイリオ" panose="020B0604030504040204" pitchFamily="50" charset="-128"/>
                <a:ea typeface="メイリオ" panose="020B0604030504040204" pitchFamily="50" charset="-128"/>
              </a:rPr>
              <a:t>災害入院給付金または疾病入院給付金が支払われる入院中以外に受けられたとき　入院給付金日額の</a:t>
            </a:r>
            <a:r>
              <a:rPr kumimoji="1" lang="en-US" altLang="ja-JP" sz="1050" dirty="0">
                <a:solidFill>
                  <a:srgbClr val="000000"/>
                </a:solidFill>
                <a:latin typeface="メイリオ" panose="020B0604030504040204" pitchFamily="50" charset="-128"/>
                <a:ea typeface="メイリオ" panose="020B0604030504040204" pitchFamily="50" charset="-128"/>
              </a:rPr>
              <a:t>5</a:t>
            </a:r>
            <a:r>
              <a:rPr kumimoji="1" lang="ja-JP" altLang="en-US" sz="1050" dirty="0">
                <a:solidFill>
                  <a:srgbClr val="000000"/>
                </a:solidFill>
                <a:latin typeface="メイリオ" panose="020B0604030504040204" pitchFamily="50" charset="-128"/>
                <a:ea typeface="メイリオ" panose="020B0604030504040204" pitchFamily="50" charset="-128"/>
              </a:rPr>
              <a:t>倍</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628650" lvl="1" indent="-171450" defTabSz="914400" fontAlgn="base">
              <a:spcBef>
                <a:spcPct val="0"/>
              </a:spcBef>
              <a:spcAft>
                <a:spcPct val="0"/>
              </a:spcAft>
              <a:buFont typeface="Arial" panose="020B0604020202020204" pitchFamily="34" charset="0"/>
              <a:buChar char="•"/>
              <a:defRPr/>
            </a:pPr>
            <a:endParaRPr kumimoji="1" lang="en-US" altLang="ja-JP" sz="1050" dirty="0">
              <a:solidFill>
                <a:srgbClr val="000000"/>
              </a:solidFill>
              <a:latin typeface="メイリオ" panose="020B0604030504040204" pitchFamily="50" charset="-128"/>
              <a:ea typeface="メイリオ" panose="020B0604030504040204" pitchFamily="50" charset="-128"/>
            </a:endParaRPr>
          </a:p>
        </p:txBody>
      </p:sp>
      <p:pic>
        <p:nvPicPr>
          <p:cNvPr id="3" name="図 2" descr="QR コード&#10;&#10;自動的に生成された説明">
            <a:extLst>
              <a:ext uri="{FF2B5EF4-FFF2-40B4-BE49-F238E27FC236}">
                <a16:creationId xmlns:a16="http://schemas.microsoft.com/office/drawing/2014/main" id="{3D3DF289-2B25-4486-A7F5-FE0F40CF4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05" y="5407700"/>
            <a:ext cx="1080000" cy="1080000"/>
          </a:xfrm>
          <a:prstGeom prst="rect">
            <a:avLst/>
          </a:prstGeom>
        </p:spPr>
      </p:pic>
      <p:grpSp>
        <p:nvGrpSpPr>
          <p:cNvPr id="6" name="グループ化 5">
            <a:extLst>
              <a:ext uri="{FF2B5EF4-FFF2-40B4-BE49-F238E27FC236}">
                <a16:creationId xmlns:a16="http://schemas.microsoft.com/office/drawing/2014/main" id="{A57ECC4B-CF3F-6771-F862-A831D63E6699}"/>
              </a:ext>
            </a:extLst>
          </p:cNvPr>
          <p:cNvGrpSpPr/>
          <p:nvPr/>
        </p:nvGrpSpPr>
        <p:grpSpPr>
          <a:xfrm>
            <a:off x="839284" y="1847446"/>
            <a:ext cx="4372261" cy="252000"/>
            <a:chOff x="1087241" y="2128034"/>
            <a:chExt cx="4032000" cy="252000"/>
          </a:xfrm>
          <a:solidFill>
            <a:schemeClr val="accent2">
              <a:lumMod val="60000"/>
              <a:lumOff val="40000"/>
            </a:schemeClr>
          </a:solidFill>
        </p:grpSpPr>
        <p:sp>
          <p:nvSpPr>
            <p:cNvPr id="7" name="正方形/長方形 6">
              <a:extLst>
                <a:ext uri="{FF2B5EF4-FFF2-40B4-BE49-F238E27FC236}">
                  <a16:creationId xmlns:a16="http://schemas.microsoft.com/office/drawing/2014/main" id="{77C797B0-0BD9-88EC-F0DB-F038B0DEEA8D}"/>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アシストセブンプラス</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67EAE77-A75A-4215-E0C9-C6BF1A80C283}"/>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100</a:t>
              </a:r>
              <a:r>
                <a:rPr kumimoji="1" lang="zh-TW" altLang="en-US" sz="1200" b="1" dirty="0">
                  <a:solidFill>
                    <a:schemeClr val="tx1"/>
                  </a:solidFill>
                  <a:latin typeface="Meiryo UI" panose="020B0604030504040204" pitchFamily="50" charset="-128"/>
                  <a:ea typeface="Meiryo UI" panose="020B0604030504040204" pitchFamily="50" charset="-128"/>
                </a:rPr>
                <a:t>万</a:t>
              </a:r>
              <a:r>
                <a:rPr kumimoji="1" lang="ja-JP" altLang="en-US" sz="1200" b="1" dirty="0">
                  <a:solidFill>
                    <a:schemeClr val="tx1"/>
                  </a:solidFill>
                  <a:latin typeface="Meiryo UI" panose="020B0604030504040204" pitchFamily="50" charset="-128"/>
                  <a:ea typeface="Meiryo UI" panose="020B0604030504040204" pitchFamily="50" charset="-128"/>
                </a:rPr>
                <a:t>円</a:t>
              </a:r>
            </a:p>
          </p:txBody>
        </p:sp>
      </p:grpSp>
      <p:grpSp>
        <p:nvGrpSpPr>
          <p:cNvPr id="9" name="グループ化 8">
            <a:extLst>
              <a:ext uri="{FF2B5EF4-FFF2-40B4-BE49-F238E27FC236}">
                <a16:creationId xmlns:a16="http://schemas.microsoft.com/office/drawing/2014/main" id="{AAF78CC9-6065-8952-3A80-C090A7B98477}"/>
              </a:ext>
            </a:extLst>
          </p:cNvPr>
          <p:cNvGrpSpPr/>
          <p:nvPr/>
        </p:nvGrpSpPr>
        <p:grpSpPr>
          <a:xfrm>
            <a:off x="850623" y="2154306"/>
            <a:ext cx="4372261" cy="252000"/>
            <a:chOff x="1090017" y="1853261"/>
            <a:chExt cx="4032000" cy="252000"/>
          </a:xfrm>
          <a:solidFill>
            <a:srgbClr val="FF9999"/>
          </a:solidFill>
        </p:grpSpPr>
        <p:sp>
          <p:nvSpPr>
            <p:cNvPr id="11" name="正方形/長方形 10">
              <a:extLst>
                <a:ext uri="{FF2B5EF4-FFF2-40B4-BE49-F238E27FC236}">
                  <a16:creationId xmlns:a16="http://schemas.microsoft.com/office/drawing/2014/main" id="{65E96EC8-ACFC-BB42-E365-1E1875628E12}"/>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医のいちばん</a:t>
              </a:r>
              <a:r>
                <a:rPr kumimoji="1" lang="en-US" altLang="ja-JP" sz="1200" b="1" dirty="0">
                  <a:solidFill>
                    <a:schemeClr val="bg1"/>
                  </a:solidFill>
                  <a:latin typeface="Meiryo UI" panose="020B0604030504040204" pitchFamily="50" charset="-128"/>
                  <a:ea typeface="Meiryo UI" panose="020B0604030504040204" pitchFamily="50" charset="-128"/>
                </a:rPr>
                <a:t>NEO</a:t>
              </a:r>
            </a:p>
          </p:txBody>
        </p:sp>
        <p:sp>
          <p:nvSpPr>
            <p:cNvPr id="12" name="正方形/長方形 11">
              <a:extLst>
                <a:ext uri="{FF2B5EF4-FFF2-40B4-BE49-F238E27FC236}">
                  <a16:creationId xmlns:a16="http://schemas.microsoft.com/office/drawing/2014/main" id="{5695A59E-F21D-2116-1F45-330467BD456B}"/>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日額</a:t>
              </a:r>
              <a:r>
                <a:rPr kumimoji="1" lang="en-US" altLang="ja-JP" sz="1200" b="1" dirty="0">
                  <a:solidFill>
                    <a:schemeClr val="tx1"/>
                  </a:solidFill>
                  <a:latin typeface="Meiryo UI" panose="020B0604030504040204" pitchFamily="50" charset="-128"/>
                  <a:ea typeface="Meiryo UI" panose="020B0604030504040204" pitchFamily="50" charset="-128"/>
                </a:rPr>
                <a:t>1</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2" name="テキスト プレースホルダー 1">
            <a:extLst>
              <a:ext uri="{FF2B5EF4-FFF2-40B4-BE49-F238E27FC236}">
                <a16:creationId xmlns:a16="http://schemas.microsoft.com/office/drawing/2014/main" id="{F83C28D6-714F-3EE4-13F6-7053E2D4299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4" name="スライド番号プレースホルダー 5">
            <a:extLst>
              <a:ext uri="{FF2B5EF4-FFF2-40B4-BE49-F238E27FC236}">
                <a16:creationId xmlns:a16="http://schemas.microsoft.com/office/drawing/2014/main" id="{DB8251DE-8021-578F-C970-BB454079D88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10</a:t>
            </a:fld>
            <a:endParaRPr kumimoji="1" lang="ja-JP" altLang="en-US" sz="1200" b="1" dirty="0">
              <a:solidFill>
                <a:schemeClr val="tx1"/>
              </a:solidFill>
            </a:endParaRPr>
          </a:p>
        </p:txBody>
      </p:sp>
      <p:sp>
        <p:nvSpPr>
          <p:cNvPr id="5" name="吹き出し: 四角形 4">
            <a:extLst>
              <a:ext uri="{FF2B5EF4-FFF2-40B4-BE49-F238E27FC236}">
                <a16:creationId xmlns:a16="http://schemas.microsoft.com/office/drawing/2014/main" id="{7FE8D93C-6178-B36E-56FE-85871B9CD92B}"/>
              </a:ext>
            </a:extLst>
          </p:cNvPr>
          <p:cNvSpPr/>
          <p:nvPr/>
        </p:nvSpPr>
        <p:spPr bwMode="auto">
          <a:xfrm>
            <a:off x="114300" y="5984908"/>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大量の契約が</a:t>
            </a:r>
            <a:r>
              <a:rPr kumimoji="1" lang="ja-JP" altLang="en-US" sz="4000" b="1" dirty="0">
                <a:solidFill>
                  <a:srgbClr val="EA5550"/>
                </a:solidFill>
                <a:latin typeface="Meiryo UI" panose="020B0604030504040204" pitchFamily="50" charset="-128"/>
                <a:ea typeface="Meiryo UI" panose="020B0604030504040204" pitchFamily="50" charset="-128"/>
              </a:rPr>
              <a:t>更新の時期</a:t>
            </a:r>
            <a:r>
              <a:rPr kumimoji="1" lang="ja-JP" altLang="en-US" sz="4000" b="1" dirty="0">
                <a:latin typeface="Meiryo UI" panose="020B0604030504040204" pitchFamily="50" charset="-128"/>
                <a:ea typeface="Meiryo UI" panose="020B0604030504040204" pitchFamily="50" charset="-128"/>
              </a:rPr>
              <a:t>を迎えており問題に</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826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グループ化 88">
            <a:extLst>
              <a:ext uri="{FF2B5EF4-FFF2-40B4-BE49-F238E27FC236}">
                <a16:creationId xmlns:a16="http://schemas.microsoft.com/office/drawing/2014/main" id="{021A06F7-83DB-4EA1-A8D3-DCADE4045987}"/>
              </a:ext>
            </a:extLst>
          </p:cNvPr>
          <p:cNvGrpSpPr/>
          <p:nvPr/>
        </p:nvGrpSpPr>
        <p:grpSpPr>
          <a:xfrm>
            <a:off x="837598" y="2317046"/>
            <a:ext cx="4372261" cy="252000"/>
            <a:chOff x="1087241" y="2128034"/>
            <a:chExt cx="4032000" cy="252000"/>
          </a:xfrm>
          <a:solidFill>
            <a:schemeClr val="accent2">
              <a:lumMod val="60000"/>
              <a:lumOff val="40000"/>
            </a:schemeClr>
          </a:solidFill>
        </p:grpSpPr>
        <p:sp>
          <p:nvSpPr>
            <p:cNvPr id="90" name="正方形/長方形 89">
              <a:extLst>
                <a:ext uri="{FF2B5EF4-FFF2-40B4-BE49-F238E27FC236}">
                  <a16:creationId xmlns:a16="http://schemas.microsoft.com/office/drawing/2014/main" id="{C940BCC5-4780-44B7-9AB5-BED426396FBF}"/>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がん保障特約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91" name="正方形/長方形 90">
              <a:extLst>
                <a:ext uri="{FF2B5EF4-FFF2-40B4-BE49-F238E27FC236}">
                  <a16:creationId xmlns:a16="http://schemas.microsoft.com/office/drawing/2014/main" id="{EC577DE1-D8B3-4447-BB0A-86F2ED367E84}"/>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200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100" name="正方形/長方形 99">
            <a:extLst>
              <a:ext uri="{FF2B5EF4-FFF2-40B4-BE49-F238E27FC236}">
                <a16:creationId xmlns:a16="http://schemas.microsoft.com/office/drawing/2014/main" id="{F2617007-24C8-4218-ADAF-B301050ADC3B}"/>
              </a:ext>
            </a:extLst>
          </p:cNvPr>
          <p:cNvSpPr/>
          <p:nvPr/>
        </p:nvSpPr>
        <p:spPr>
          <a:xfrm>
            <a:off x="138254" y="2314854"/>
            <a:ext cx="648000" cy="188443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重い病気</a:t>
            </a:r>
          </a:p>
        </p:txBody>
      </p:sp>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明治安田生命</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：ベストスタイル</a:t>
            </a: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148031"/>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死亡の場合の総受け取り額</a:t>
            </a:r>
            <a:endParaRPr lang="en-US" altLang="ja-JP" sz="1200" b="1"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pPr algn="r"/>
            <a:r>
              <a:rPr lang="ja-JP" altLang="en-US" sz="1050" dirty="0">
                <a:latin typeface="Meiryo UI" panose="020B0604030504040204" pitchFamily="50" charset="-128"/>
                <a:ea typeface="Meiryo UI" panose="020B0604030504040204" pitchFamily="50" charset="-128"/>
              </a:rPr>
              <a:t>契約時</a:t>
            </a:r>
            <a:r>
              <a:rPr lang="en-US" altLang="ja-JP" sz="1050" dirty="0">
                <a:latin typeface="Meiryo UI" panose="020B0604030504040204" pitchFamily="50" charset="-128"/>
                <a:ea typeface="Meiryo UI" panose="020B0604030504040204" pitchFamily="50" charset="-128"/>
              </a:rPr>
              <a:t> </a:t>
            </a:r>
            <a:r>
              <a:rPr lang="en-US" altLang="ja-JP" sz="1600" b="1" dirty="0">
                <a:latin typeface="Meiryo UI" panose="020B0604030504040204" pitchFamily="50" charset="-128"/>
                <a:ea typeface="Meiryo UI" panose="020B0604030504040204" pitchFamily="50" charset="-128"/>
              </a:rPr>
              <a:t>4,000</a:t>
            </a:r>
            <a:r>
              <a:rPr lang="ja-JP" altLang="en-US" sz="1200" b="1"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ctr"/>
            <a:endParaRPr lang="en-US"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（内訳）</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定期保険特約</a:t>
            </a:r>
            <a:endParaRPr lang="en-US" altLang="ja-JP" sz="1200" dirty="0">
              <a:latin typeface="Meiryo UI" panose="020B0604030504040204" pitchFamily="50" charset="-128"/>
              <a:ea typeface="Meiryo UI" panose="020B0604030504040204" pitchFamily="50" charset="-128"/>
            </a:endParaRPr>
          </a:p>
          <a:p>
            <a:pPr marL="171450" indent="-79375">
              <a:buFont typeface="Arial" panose="020B0604020202020204" pitchFamily="34" charset="0"/>
              <a:buChar char="•"/>
            </a:pPr>
            <a:r>
              <a:rPr lang="ja-JP" altLang="en-US" sz="1200" dirty="0">
                <a:latin typeface="Meiryo UI" panose="020B0604030504040204" pitchFamily="50" charset="-128"/>
                <a:ea typeface="Meiryo UI" panose="020B0604030504040204" pitchFamily="50" charset="-128"/>
              </a:rPr>
              <a:t>家計補償年金特約</a:t>
            </a:r>
            <a:endParaRPr lang="en-US" altLang="ja-JP" sz="1200" dirty="0">
              <a:latin typeface="Meiryo UI" panose="020B0604030504040204" pitchFamily="50" charset="-128"/>
              <a:ea typeface="Meiryo UI" panose="020B0604030504040204" pitchFamily="50" charset="-128"/>
            </a:endParaRPr>
          </a:p>
          <a:p>
            <a:pPr marL="92075"/>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120</a:t>
            </a:r>
            <a:r>
              <a:rPr lang="ja-JP" altLang="en-US" sz="1200" dirty="0">
                <a:latin typeface="Meiryo UI" panose="020B0604030504040204" pitchFamily="50" charset="-128"/>
                <a:ea typeface="Meiryo UI" panose="020B0604030504040204" pitchFamily="50" charset="-128"/>
              </a:rPr>
              <a:t>万円</a:t>
            </a:r>
            <a:r>
              <a:rPr lang="en-US" altLang="ja-JP" sz="1200" dirty="0">
                <a:latin typeface="Meiryo UI" panose="020B0604030504040204" pitchFamily="50" charset="-128"/>
                <a:ea typeface="Meiryo UI" panose="020B0604030504040204" pitchFamily="50" charset="-128"/>
              </a:rPr>
              <a:t>×25</a:t>
            </a:r>
            <a:r>
              <a:rPr lang="ja-JP" altLang="en-US" sz="1200" dirty="0">
                <a:latin typeface="Meiryo UI" panose="020B0604030504040204" pitchFamily="50" charset="-128"/>
                <a:ea typeface="Meiryo UI" panose="020B0604030504040204" pitchFamily="50" charset="-128"/>
              </a:rPr>
              <a:t>年）</a:t>
            </a:r>
            <a:endParaRPr lang="en-US" altLang="ja-JP" sz="1200"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dirty="0">
                <a:solidFill>
                  <a:srgbClr val="000000"/>
                </a:solidFill>
                <a:latin typeface="メイリオ" panose="020B0604030504040204" pitchFamily="50" charset="-128"/>
                <a:ea typeface="メイリオ" panose="020B0604030504040204" pitchFamily="50" charset="-128"/>
              </a:rPr>
              <a:t>30</a:t>
            </a:r>
            <a:r>
              <a:rPr kumimoji="1" lang="ja-JP" altLang="en-US" sz="1050" dirty="0">
                <a:solidFill>
                  <a:srgbClr val="000000"/>
                </a:solidFill>
                <a:latin typeface="メイリオ" panose="020B0604030504040204" pitchFamily="50" charset="-128"/>
                <a:ea typeface="メイリオ" panose="020B0604030504040204" pitchFamily="50" charset="-128"/>
              </a:rPr>
              <a:t>歳男性、</a:t>
            </a:r>
            <a:r>
              <a:rPr kumimoji="1" lang="en-US" altLang="ja-JP" sz="1050" dirty="0">
                <a:solidFill>
                  <a:srgbClr val="000000"/>
                </a:solidFill>
                <a:latin typeface="メイリオ" panose="020B0604030504040204" pitchFamily="50" charset="-128"/>
                <a:ea typeface="メイリオ" panose="020B0604030504040204" pitchFamily="50" charset="-128"/>
              </a:rPr>
              <a:t>10</a:t>
            </a:r>
            <a:r>
              <a:rPr kumimoji="1" lang="ja-JP" altLang="en-US" sz="1050" dirty="0">
                <a:solidFill>
                  <a:srgbClr val="000000"/>
                </a:solidFill>
                <a:latin typeface="メイリオ" panose="020B0604030504040204" pitchFamily="50" charset="-128"/>
                <a:ea typeface="メイリオ" panose="020B0604030504040204" pitchFamily="50" charset="-128"/>
              </a:rPr>
              <a:t>年更新、月払口座振替扱、健康サポート・キャッシュバック特約付加、がん保険料払込免除特約付加</a:t>
            </a:r>
            <a:endParaRPr lang="ja-JP" altLang="en-US" sz="1050" dirty="0"/>
          </a:p>
        </p:txBody>
      </p:sp>
      <p:sp>
        <p:nvSpPr>
          <p:cNvPr id="22" name="正方形/長方形 21">
            <a:extLst>
              <a:ext uri="{FF2B5EF4-FFF2-40B4-BE49-F238E27FC236}">
                <a16:creationId xmlns:a16="http://schemas.microsoft.com/office/drawing/2014/main" id="{B9ACD001-C549-4824-8526-888DE747214A}"/>
              </a:ext>
            </a:extLst>
          </p:cNvPr>
          <p:cNvSpPr/>
          <p:nvPr/>
        </p:nvSpPr>
        <p:spPr>
          <a:xfrm>
            <a:off x="134672" y="4224009"/>
            <a:ext cx="648000" cy="160552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病気</a:t>
            </a:r>
            <a:endParaRPr kumimoji="1" lang="en-US" altLang="ja-JP" sz="1200" b="1" dirty="0">
              <a:solidFill>
                <a:schemeClr val="bg1"/>
              </a:solidFill>
              <a:latin typeface="Meiryo UI" panose="020B0604030504040204" pitchFamily="50" charset="-128"/>
              <a:ea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rPr>
              <a:t>・ケガ</a:t>
            </a:r>
          </a:p>
        </p:txBody>
      </p:sp>
      <p:grpSp>
        <p:nvGrpSpPr>
          <p:cNvPr id="2" name="グループ化 1">
            <a:extLst>
              <a:ext uri="{FF2B5EF4-FFF2-40B4-BE49-F238E27FC236}">
                <a16:creationId xmlns:a16="http://schemas.microsoft.com/office/drawing/2014/main" id="{1CB775A4-0D5C-47BD-8502-C34F129CE8A5}"/>
              </a:ext>
            </a:extLst>
          </p:cNvPr>
          <p:cNvGrpSpPr/>
          <p:nvPr/>
        </p:nvGrpSpPr>
        <p:grpSpPr>
          <a:xfrm>
            <a:off x="837598" y="4219002"/>
            <a:ext cx="4372261" cy="252000"/>
            <a:chOff x="1092793" y="1299522"/>
            <a:chExt cx="4032000" cy="252000"/>
          </a:xfrm>
          <a:solidFill>
            <a:srgbClr val="FF9999"/>
          </a:solidFill>
        </p:grpSpPr>
        <p:sp>
          <p:nvSpPr>
            <p:cNvPr id="30" name="正方形/長方形 29">
              <a:extLst>
                <a:ext uri="{FF2B5EF4-FFF2-40B4-BE49-F238E27FC236}">
                  <a16:creationId xmlns:a16="http://schemas.microsoft.com/office/drawing/2014/main" id="{E67EE900-0C60-4F69-8982-55E89D7E8144}"/>
                </a:ext>
              </a:extLst>
            </p:cNvPr>
            <p:cNvSpPr/>
            <p:nvPr/>
          </p:nvSpPr>
          <p:spPr>
            <a:xfrm>
              <a:off x="1092793" y="1299522"/>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入院治療保障特約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4AF16D11-6349-424F-B499-B96D53054586}"/>
                </a:ext>
              </a:extLst>
            </p:cNvPr>
            <p:cNvSpPr/>
            <p:nvPr/>
          </p:nvSpPr>
          <p:spPr>
            <a:xfrm>
              <a:off x="2696547" y="1299522"/>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Ⅲ</a:t>
              </a:r>
              <a:r>
                <a:rPr kumimoji="1" lang="ja-JP" altLang="en-US" sz="1200" b="1" dirty="0">
                  <a:solidFill>
                    <a:schemeClr val="tx1"/>
                  </a:solidFill>
                  <a:latin typeface="Meiryo UI" panose="020B0604030504040204" pitchFamily="50" charset="-128"/>
                  <a:ea typeface="Meiryo UI" panose="020B0604030504040204" pitchFamily="50" charset="-128"/>
                </a:rPr>
                <a:t>型</a:t>
              </a:r>
            </a:p>
          </p:txBody>
        </p:sp>
      </p:gr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89790" y="6042084"/>
            <a:ext cx="8918432"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30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40</a:t>
            </a:r>
            <a:r>
              <a:rPr kumimoji="1" lang="ja-JP" altLang="en-US" sz="1200" b="1" dirty="0">
                <a:solidFill>
                  <a:schemeClr val="tx1"/>
                </a:solidFill>
                <a:latin typeface="Meiryo UI" panose="020B0604030504040204" pitchFamily="50" charset="-128"/>
                <a:ea typeface="Meiryo UI" panose="020B0604030504040204" pitchFamily="50" charset="-128"/>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9232135" y="6017367"/>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90</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9408222" y="597164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01832"/>
            <a:ext cx="1720215" cy="646331"/>
          </a:xfrm>
          <a:prstGeom prst="rect">
            <a:avLst/>
          </a:prstGeom>
          <a:noFill/>
        </p:spPr>
        <p:txBody>
          <a:bodyPr wrap="square">
            <a:spAutoFit/>
          </a:bodyPr>
          <a:lstStyle/>
          <a:p>
            <a:pPr algn="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1,000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a:p>
            <a:pPr algn="r"/>
            <a:r>
              <a:rPr lang="en-US" altLang="ja-JP" sz="1200" dirty="0">
                <a:latin typeface="Meiryo UI" panose="020B0604030504040204" pitchFamily="50" charset="-128"/>
                <a:ea typeface="Meiryo UI" panose="020B0604030504040204" pitchFamily="50" charset="-128"/>
              </a:rPr>
              <a:t>3,000</a:t>
            </a:r>
            <a:r>
              <a:rPr lang="ja-JP" altLang="en-US" sz="1200" dirty="0">
                <a:latin typeface="Meiryo UI" panose="020B0604030504040204" pitchFamily="50" charset="-128"/>
                <a:ea typeface="Meiryo UI" panose="020B0604030504040204" pitchFamily="50" charset="-128"/>
              </a:rPr>
              <a:t>万円</a:t>
            </a:r>
            <a:endParaRPr lang="en-US" altLang="ja-JP" sz="1200" dirty="0">
              <a:latin typeface="Meiryo UI" panose="020B0604030504040204" pitchFamily="50" charset="-128"/>
              <a:ea typeface="Meiryo UI" panose="020B0604030504040204" pitchFamily="50" charset="-128"/>
            </a:endParaRPr>
          </a:p>
        </p:txBody>
      </p:sp>
      <p:sp>
        <p:nvSpPr>
          <p:cNvPr id="59" name="正方形/長方形 58">
            <a:extLst>
              <a:ext uri="{FF2B5EF4-FFF2-40B4-BE49-F238E27FC236}">
                <a16:creationId xmlns:a16="http://schemas.microsoft.com/office/drawing/2014/main" id="{C7A9753C-A0EA-497F-B4C6-D3B1A42A9343}"/>
              </a:ext>
            </a:extLst>
          </p:cNvPr>
          <p:cNvSpPr/>
          <p:nvPr/>
        </p:nvSpPr>
        <p:spPr>
          <a:xfrm>
            <a:off x="7299972" y="2936331"/>
            <a:ext cx="2556000" cy="936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indent="-171450">
              <a:buFont typeface="Wingdings" panose="05000000000000000000" pitchFamily="2" charset="2"/>
              <a:buChar char="u"/>
            </a:pPr>
            <a:r>
              <a:rPr lang="ja-JP" altLang="en-US" sz="1200" b="1" dirty="0">
                <a:latin typeface="Meiryo UI" panose="020B0604030504040204" pitchFamily="50" charset="-128"/>
                <a:ea typeface="Meiryo UI" panose="020B0604030504040204" pitchFamily="50" charset="-128"/>
              </a:rPr>
              <a:t>払込保険料</a:t>
            </a:r>
            <a:endParaRPr lang="en-US" altLang="ja-JP" sz="1200" b="1" dirty="0">
              <a:latin typeface="Meiryo UI" panose="020B0604030504040204" pitchFamily="50" charset="-128"/>
              <a:ea typeface="Meiryo UI" panose="020B0604030504040204" pitchFamily="50" charset="-128"/>
            </a:endParaRPr>
          </a:p>
          <a:p>
            <a:pPr algn="r"/>
            <a:r>
              <a:rPr lang="en-US" altLang="ja-JP" sz="1200" b="1" dirty="0">
                <a:latin typeface="Meiryo UI" panose="020B0604030504040204" pitchFamily="50" charset="-128"/>
                <a:ea typeface="Meiryo UI" panose="020B0604030504040204" pitchFamily="50" charset="-128"/>
              </a:rPr>
              <a:t>16,903</a:t>
            </a:r>
            <a:r>
              <a:rPr lang="ja-JP" altLang="en-US" sz="1200" b="1" dirty="0">
                <a:latin typeface="Meiryo UI" panose="020B0604030504040204" pitchFamily="50" charset="-128"/>
                <a:ea typeface="Meiryo UI" panose="020B0604030504040204" pitchFamily="50" charset="-128"/>
              </a:rPr>
              <a:t>円</a:t>
            </a:r>
            <a:endParaRPr lang="en-US" altLang="ja-JP" sz="1200" b="1" dirty="0">
              <a:latin typeface="Meiryo UI" panose="020B0604030504040204" pitchFamily="50" charset="-128"/>
              <a:ea typeface="Meiryo UI" panose="020B0604030504040204" pitchFamily="50" charset="-128"/>
            </a:endParaRPr>
          </a:p>
          <a:p>
            <a:pPr algn="r"/>
            <a:endParaRPr lang="en-US" altLang="ja-JP" sz="500" b="1" dirty="0">
              <a:latin typeface="Meiryo UI" panose="020B0604030504040204" pitchFamily="50" charset="-128"/>
              <a:ea typeface="Meiryo UI" panose="020B0604030504040204" pitchFamily="50" charset="-128"/>
            </a:endParaRPr>
          </a:p>
          <a:p>
            <a:r>
              <a:rPr lang="ja-JP" altLang="en-US" sz="1200" b="1" dirty="0">
                <a:solidFill>
                  <a:srgbClr val="EA5550"/>
                </a:solidFill>
                <a:latin typeface="Meiryo UI" panose="020B0604030504040204" pitchFamily="50" charset="-128"/>
                <a:ea typeface="Meiryo UI" panose="020B0604030504040204" pitchFamily="50" charset="-128"/>
              </a:rPr>
              <a:t>★キャッシュバックをふまえた実質負担額</a:t>
            </a:r>
            <a:endParaRPr lang="en-US" altLang="ja-JP" sz="1200" b="1" dirty="0">
              <a:solidFill>
                <a:srgbClr val="EA5550"/>
              </a:solidFill>
              <a:latin typeface="Meiryo UI" panose="020B0604030504040204" pitchFamily="50" charset="-128"/>
              <a:ea typeface="Meiryo UI" panose="020B0604030504040204" pitchFamily="50" charset="-128"/>
            </a:endParaRPr>
          </a:p>
          <a:p>
            <a:pPr algn="r"/>
            <a:r>
              <a:rPr lang="ja-JP" altLang="en-US" sz="1200" b="1" dirty="0">
                <a:solidFill>
                  <a:srgbClr val="EA5550"/>
                </a:solidFill>
                <a:latin typeface="Meiryo UI" panose="020B0604030504040204" pitchFamily="50" charset="-128"/>
                <a:ea typeface="Meiryo UI" panose="020B0604030504040204" pitchFamily="50" charset="-128"/>
              </a:rPr>
              <a:t>*****円</a:t>
            </a:r>
            <a:endParaRPr lang="en-US" altLang="ja-JP" sz="1200" b="1" dirty="0">
              <a:solidFill>
                <a:srgbClr val="EA5550"/>
              </a:solidFill>
              <a:latin typeface="Meiryo UI" panose="020B0604030504040204" pitchFamily="50" charset="-128"/>
              <a:ea typeface="Meiryo UI" panose="020B0604030504040204" pitchFamily="50" charset="-128"/>
            </a:endParaRPr>
          </a:p>
          <a:p>
            <a:pPr algn="r"/>
            <a:endParaRPr lang="en-US" altLang="ja-JP" sz="500" b="1" dirty="0">
              <a:solidFill>
                <a:srgbClr val="EA5550"/>
              </a:solidFill>
              <a:latin typeface="Meiryo UI" panose="020B0604030504040204" pitchFamily="50" charset="-128"/>
              <a:ea typeface="Meiryo UI" panose="020B0604030504040204" pitchFamily="50" charset="-128"/>
            </a:endParaRPr>
          </a:p>
        </p:txBody>
      </p:sp>
      <p:grpSp>
        <p:nvGrpSpPr>
          <p:cNvPr id="4" name="グループ化 3">
            <a:extLst>
              <a:ext uri="{FF2B5EF4-FFF2-40B4-BE49-F238E27FC236}">
                <a16:creationId xmlns:a16="http://schemas.microsoft.com/office/drawing/2014/main" id="{D6C03BC1-EF78-4BC9-92DD-FAC2C534C9F1}"/>
              </a:ext>
            </a:extLst>
          </p:cNvPr>
          <p:cNvGrpSpPr/>
          <p:nvPr/>
        </p:nvGrpSpPr>
        <p:grpSpPr>
          <a:xfrm>
            <a:off x="837598" y="4490710"/>
            <a:ext cx="4372261" cy="252000"/>
            <a:chOff x="1090017" y="1574295"/>
            <a:chExt cx="4032000" cy="252000"/>
          </a:xfrm>
          <a:solidFill>
            <a:srgbClr val="FF9999"/>
          </a:solidFill>
        </p:grpSpPr>
        <p:sp>
          <p:nvSpPr>
            <p:cNvPr id="53" name="正方形/長方形 52">
              <a:extLst>
                <a:ext uri="{FF2B5EF4-FFF2-40B4-BE49-F238E27FC236}">
                  <a16:creationId xmlns:a16="http://schemas.microsoft.com/office/drawing/2014/main" id="{0A35416B-F76B-430C-8C1E-5799B633A153}"/>
                </a:ext>
              </a:extLst>
            </p:cNvPr>
            <p:cNvSpPr/>
            <p:nvPr/>
          </p:nvSpPr>
          <p:spPr>
            <a:xfrm>
              <a:off x="1090017" y="1574295"/>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入院初期一時金給付特約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67" name="正方形/長方形 66">
              <a:extLst>
                <a:ext uri="{FF2B5EF4-FFF2-40B4-BE49-F238E27FC236}">
                  <a16:creationId xmlns:a16="http://schemas.microsoft.com/office/drawing/2014/main" id="{7107FCA8-4AC8-4BA1-ABE2-50648D1A6587}"/>
                </a:ext>
              </a:extLst>
            </p:cNvPr>
            <p:cNvSpPr/>
            <p:nvPr/>
          </p:nvSpPr>
          <p:spPr>
            <a:xfrm>
              <a:off x="2803335" y="1574295"/>
              <a:ext cx="2317025"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10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5" name="グループ化 4">
            <a:extLst>
              <a:ext uri="{FF2B5EF4-FFF2-40B4-BE49-F238E27FC236}">
                <a16:creationId xmlns:a16="http://schemas.microsoft.com/office/drawing/2014/main" id="{4C41C344-3EBD-4373-9035-7E5695384A37}"/>
              </a:ext>
            </a:extLst>
          </p:cNvPr>
          <p:cNvGrpSpPr/>
          <p:nvPr/>
        </p:nvGrpSpPr>
        <p:grpSpPr>
          <a:xfrm>
            <a:off x="837598" y="4762418"/>
            <a:ext cx="4372261" cy="252000"/>
            <a:chOff x="1090017" y="1853261"/>
            <a:chExt cx="4032000" cy="252000"/>
          </a:xfrm>
          <a:solidFill>
            <a:srgbClr val="FF9999"/>
          </a:solidFill>
        </p:grpSpPr>
        <p:sp>
          <p:nvSpPr>
            <p:cNvPr id="68" name="正方形/長方形 67">
              <a:extLst>
                <a:ext uri="{FF2B5EF4-FFF2-40B4-BE49-F238E27FC236}">
                  <a16:creationId xmlns:a16="http://schemas.microsoft.com/office/drawing/2014/main" id="{2F3037BF-9FDB-45BA-9EE1-E6E6CEB449D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新・入院特約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71" name="正方形/長方形 70">
              <a:extLst>
                <a:ext uri="{FF2B5EF4-FFF2-40B4-BE49-F238E27FC236}">
                  <a16:creationId xmlns:a16="http://schemas.microsoft.com/office/drawing/2014/main" id="{7FE0F95D-8D66-45B8-8A7E-91BDB6D4AA58}"/>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日額　　　</a:t>
              </a:r>
              <a:r>
                <a:rPr kumimoji="1" lang="en-US" altLang="ja-JP" sz="1200" b="1" dirty="0">
                  <a:solidFill>
                    <a:schemeClr val="tx1"/>
                  </a:solidFill>
                  <a:latin typeface="Meiryo UI" panose="020B0604030504040204" pitchFamily="50" charset="-128"/>
                  <a:ea typeface="Meiryo UI" panose="020B0604030504040204" pitchFamily="50" charset="-128"/>
                </a:rPr>
                <a:t>5,000</a:t>
              </a:r>
              <a:r>
                <a:rPr kumimoji="1" lang="ja-JP" altLang="en-US" sz="1200" b="1" dirty="0">
                  <a:solidFill>
                    <a:schemeClr val="tx1"/>
                  </a:solidFill>
                  <a:latin typeface="Meiryo UI" panose="020B0604030504040204" pitchFamily="50" charset="-128"/>
                  <a:ea typeface="Meiryo UI" panose="020B0604030504040204" pitchFamily="50" charset="-128"/>
                </a:rPr>
                <a:t>円</a:t>
              </a:r>
            </a:p>
          </p:txBody>
        </p:sp>
      </p:grpSp>
      <p:grpSp>
        <p:nvGrpSpPr>
          <p:cNvPr id="6" name="グループ化 5">
            <a:extLst>
              <a:ext uri="{FF2B5EF4-FFF2-40B4-BE49-F238E27FC236}">
                <a16:creationId xmlns:a16="http://schemas.microsoft.com/office/drawing/2014/main" id="{CE23BD70-5D8B-44F8-A19A-033500DD68DC}"/>
              </a:ext>
            </a:extLst>
          </p:cNvPr>
          <p:cNvGrpSpPr/>
          <p:nvPr/>
        </p:nvGrpSpPr>
        <p:grpSpPr>
          <a:xfrm>
            <a:off x="837598" y="5034126"/>
            <a:ext cx="4372261" cy="252000"/>
            <a:chOff x="1087241" y="2128034"/>
            <a:chExt cx="4032000" cy="252000"/>
          </a:xfrm>
          <a:solidFill>
            <a:srgbClr val="FF9999"/>
          </a:solidFill>
        </p:grpSpPr>
        <p:sp>
          <p:nvSpPr>
            <p:cNvPr id="72" name="正方形/長方形 71">
              <a:extLst>
                <a:ext uri="{FF2B5EF4-FFF2-40B4-BE49-F238E27FC236}">
                  <a16:creationId xmlns:a16="http://schemas.microsoft.com/office/drawing/2014/main" id="{34AEC71A-A630-4EEE-81C2-1802E30EA3DC}"/>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退院後通院治療保障特約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73" name="正方形/長方形 72">
              <a:extLst>
                <a:ext uri="{FF2B5EF4-FFF2-40B4-BE49-F238E27FC236}">
                  <a16:creationId xmlns:a16="http://schemas.microsoft.com/office/drawing/2014/main" id="{0CB27875-7F9B-49D2-A1DA-B8E2F254B845}"/>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Ⅲ</a:t>
              </a:r>
              <a:r>
                <a:rPr kumimoji="1" lang="ja-JP" altLang="en-US" sz="1200" b="1" dirty="0">
                  <a:solidFill>
                    <a:schemeClr val="tx1"/>
                  </a:solidFill>
                  <a:latin typeface="Meiryo UI" panose="020B0604030504040204" pitchFamily="50" charset="-128"/>
                  <a:ea typeface="Meiryo UI" panose="020B0604030504040204" pitchFamily="50" charset="-128"/>
                </a:rPr>
                <a:t>型</a:t>
              </a:r>
            </a:p>
          </p:txBody>
        </p:sp>
      </p:grpSp>
      <p:grpSp>
        <p:nvGrpSpPr>
          <p:cNvPr id="74" name="グループ化 73">
            <a:extLst>
              <a:ext uri="{FF2B5EF4-FFF2-40B4-BE49-F238E27FC236}">
                <a16:creationId xmlns:a16="http://schemas.microsoft.com/office/drawing/2014/main" id="{3907FF6B-A140-4DC7-8A65-49ABDDCB2DE4}"/>
              </a:ext>
            </a:extLst>
          </p:cNvPr>
          <p:cNvGrpSpPr/>
          <p:nvPr/>
        </p:nvGrpSpPr>
        <p:grpSpPr>
          <a:xfrm>
            <a:off x="837598" y="5305834"/>
            <a:ext cx="4372261" cy="252000"/>
            <a:chOff x="1090017" y="1853261"/>
            <a:chExt cx="4032000" cy="252000"/>
          </a:xfrm>
          <a:solidFill>
            <a:srgbClr val="FF9999"/>
          </a:solidFill>
        </p:grpSpPr>
        <p:sp>
          <p:nvSpPr>
            <p:cNvPr id="75" name="正方形/長方形 74">
              <a:extLst>
                <a:ext uri="{FF2B5EF4-FFF2-40B4-BE49-F238E27FC236}">
                  <a16:creationId xmlns:a16="http://schemas.microsoft.com/office/drawing/2014/main" id="{6A922590-CB43-4B4D-A7D8-6098B97A53BD}"/>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外来時手術保障特約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76" name="正方形/長方形 75">
              <a:extLst>
                <a:ext uri="{FF2B5EF4-FFF2-40B4-BE49-F238E27FC236}">
                  <a16:creationId xmlns:a16="http://schemas.microsoft.com/office/drawing/2014/main" id="{208F6684-936E-41F3-97A5-9AAC263D07CA}"/>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5</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80" name="グループ化 79">
            <a:extLst>
              <a:ext uri="{FF2B5EF4-FFF2-40B4-BE49-F238E27FC236}">
                <a16:creationId xmlns:a16="http://schemas.microsoft.com/office/drawing/2014/main" id="{D4EEAFB5-8802-4295-9B6F-318848F87DC8}"/>
              </a:ext>
            </a:extLst>
          </p:cNvPr>
          <p:cNvGrpSpPr/>
          <p:nvPr/>
        </p:nvGrpSpPr>
        <p:grpSpPr>
          <a:xfrm>
            <a:off x="837598" y="5577537"/>
            <a:ext cx="4372261" cy="252000"/>
            <a:chOff x="1087241" y="2128034"/>
            <a:chExt cx="4032000" cy="252000"/>
          </a:xfrm>
          <a:solidFill>
            <a:srgbClr val="FF9999"/>
          </a:solidFill>
        </p:grpSpPr>
        <p:sp>
          <p:nvSpPr>
            <p:cNvPr id="81" name="正方形/長方形 80">
              <a:extLst>
                <a:ext uri="{FF2B5EF4-FFF2-40B4-BE49-F238E27FC236}">
                  <a16:creationId xmlns:a16="http://schemas.microsoft.com/office/drawing/2014/main" id="{04C229ED-6786-4FEB-A35E-5C513B85B35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先進医療特約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82" name="正方形/長方形 81">
              <a:extLst>
                <a:ext uri="{FF2B5EF4-FFF2-40B4-BE49-F238E27FC236}">
                  <a16:creationId xmlns:a16="http://schemas.microsoft.com/office/drawing/2014/main" id="{DD9536A7-B881-4E20-9DBD-6348A75A66A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（通算　</a:t>
              </a:r>
              <a:r>
                <a:rPr kumimoji="1" lang="en-US" altLang="ja-JP" sz="1200" b="1" dirty="0">
                  <a:solidFill>
                    <a:schemeClr val="tx1"/>
                  </a:solidFill>
                  <a:latin typeface="Meiryo UI" panose="020B0604030504040204" pitchFamily="50" charset="-128"/>
                  <a:ea typeface="Meiryo UI" panose="020B0604030504040204" pitchFamily="50" charset="-128"/>
                </a:rPr>
                <a:t>2,000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3" name="グループ化 2">
            <a:extLst>
              <a:ext uri="{FF2B5EF4-FFF2-40B4-BE49-F238E27FC236}">
                <a16:creationId xmlns:a16="http://schemas.microsoft.com/office/drawing/2014/main" id="{3DBA4F72-B353-4BAA-8F68-B3E5C422DBEC}"/>
              </a:ext>
            </a:extLst>
          </p:cNvPr>
          <p:cNvGrpSpPr/>
          <p:nvPr/>
        </p:nvGrpSpPr>
        <p:grpSpPr>
          <a:xfrm>
            <a:off x="837598" y="1230214"/>
            <a:ext cx="4372261" cy="252000"/>
            <a:chOff x="843052" y="1230214"/>
            <a:chExt cx="4372261" cy="252000"/>
          </a:xfrm>
        </p:grpSpPr>
        <p:sp>
          <p:nvSpPr>
            <p:cNvPr id="93" name="正方形/長方形 92">
              <a:extLst>
                <a:ext uri="{FF2B5EF4-FFF2-40B4-BE49-F238E27FC236}">
                  <a16:creationId xmlns:a16="http://schemas.microsoft.com/office/drawing/2014/main" id="{54D4CD30-F16B-4C76-A9C6-749EDA37DA9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定期保険特約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94" name="正方形/長方形 93">
              <a:extLst>
                <a:ext uri="{FF2B5EF4-FFF2-40B4-BE49-F238E27FC236}">
                  <a16:creationId xmlns:a16="http://schemas.microsoft.com/office/drawing/2014/main" id="{07C5A1FA-A446-4F67-81F2-69D4B315D2C6}"/>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1,000</a:t>
              </a:r>
              <a:r>
                <a:rPr kumimoji="1" lang="zh-TW" altLang="en-US" sz="1200" b="1" dirty="0">
                  <a:solidFill>
                    <a:schemeClr val="tx1"/>
                  </a:solidFill>
                  <a:latin typeface="Meiryo UI" panose="020B0604030504040204" pitchFamily="50" charset="-128"/>
                  <a:ea typeface="Meiryo UI" panose="020B0604030504040204" pitchFamily="50" charset="-128"/>
                </a:rPr>
                <a:t>万円</a:t>
              </a: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grpSp>
      <p:grpSp>
        <p:nvGrpSpPr>
          <p:cNvPr id="7" name="グループ化 6">
            <a:extLst>
              <a:ext uri="{FF2B5EF4-FFF2-40B4-BE49-F238E27FC236}">
                <a16:creationId xmlns:a16="http://schemas.microsoft.com/office/drawing/2014/main" id="{9CD05E58-70DA-460A-8949-46E5BC5E77B1}"/>
              </a:ext>
            </a:extLst>
          </p:cNvPr>
          <p:cNvGrpSpPr/>
          <p:nvPr/>
        </p:nvGrpSpPr>
        <p:grpSpPr>
          <a:xfrm>
            <a:off x="837598" y="1773630"/>
            <a:ext cx="4372261" cy="252000"/>
            <a:chOff x="843052" y="1498244"/>
            <a:chExt cx="4372261" cy="252000"/>
          </a:xfrm>
        </p:grpSpPr>
        <p:sp>
          <p:nvSpPr>
            <p:cNvPr id="96" name="正方形/長方形 95">
              <a:extLst>
                <a:ext uri="{FF2B5EF4-FFF2-40B4-BE49-F238E27FC236}">
                  <a16:creationId xmlns:a16="http://schemas.microsoft.com/office/drawing/2014/main" id="{FFEB7F8E-CC4A-40AF-82A4-DE77EA997439}"/>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生活サポート終身年金特約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97" name="正方形/長方形 96">
              <a:extLst>
                <a:ext uri="{FF2B5EF4-FFF2-40B4-BE49-F238E27FC236}">
                  <a16:creationId xmlns:a16="http://schemas.microsoft.com/office/drawing/2014/main" id="{77635ECF-32FD-4343-BA80-421D03269940}"/>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zh-TW" altLang="en-US" sz="1200" b="1" dirty="0">
                  <a:solidFill>
                    <a:schemeClr val="tx1"/>
                  </a:solidFill>
                  <a:latin typeface="Meiryo UI" panose="020B0604030504040204" pitchFamily="50" charset="-128"/>
                  <a:ea typeface="Meiryo UI" panose="020B0604030504040204" pitchFamily="50" charset="-128"/>
                </a:rPr>
                <a:t>年金年額 </a:t>
              </a:r>
              <a:r>
                <a:rPr kumimoji="1" lang="en-US" altLang="zh-TW" sz="1200" b="1" dirty="0">
                  <a:solidFill>
                    <a:schemeClr val="tx1"/>
                  </a:solidFill>
                  <a:latin typeface="Meiryo UI" panose="020B0604030504040204" pitchFamily="50" charset="-128"/>
                  <a:ea typeface="Meiryo UI" panose="020B0604030504040204" pitchFamily="50" charset="-128"/>
                </a:rPr>
                <a:t>1</a:t>
              </a:r>
              <a:r>
                <a:rPr kumimoji="1" lang="en-US" altLang="ja-JP" sz="1200" b="1" dirty="0">
                  <a:solidFill>
                    <a:schemeClr val="tx1"/>
                  </a:solidFill>
                  <a:latin typeface="Meiryo UI" panose="020B0604030504040204" pitchFamily="50" charset="-128"/>
                  <a:ea typeface="Meiryo UI" panose="020B0604030504040204" pitchFamily="50" charset="-128"/>
                </a:rPr>
                <a:t>2</a:t>
              </a:r>
              <a:r>
                <a:rPr kumimoji="1" lang="en-US" altLang="zh-TW" sz="1200" b="1" dirty="0">
                  <a:solidFill>
                    <a:schemeClr val="tx1"/>
                  </a:solidFill>
                  <a:latin typeface="Meiryo UI" panose="020B0604030504040204" pitchFamily="50" charset="-128"/>
                  <a:ea typeface="Meiryo UI" panose="020B0604030504040204" pitchFamily="50" charset="-128"/>
                </a:rPr>
                <a:t>0</a:t>
              </a:r>
              <a:r>
                <a:rPr kumimoji="1" lang="zh-TW" altLang="en-US" sz="1200" b="1" dirty="0">
                  <a:solidFill>
                    <a:schemeClr val="tx1"/>
                  </a:solidFill>
                  <a:latin typeface="Meiryo UI" panose="020B0604030504040204" pitchFamily="50" charset="-128"/>
                  <a:ea typeface="Meiryo UI" panose="020B0604030504040204" pitchFamily="50" charset="-128"/>
                </a:rPr>
                <a:t>万円</a:t>
              </a:r>
              <a:endParaRPr kumimoji="1" lang="ja-JP" altLang="en-US" sz="1200" b="1" dirty="0">
                <a:solidFill>
                  <a:schemeClr val="tx1"/>
                </a:solidFill>
                <a:latin typeface="Meiryo UI" panose="020B0604030504040204" pitchFamily="50" charset="-128"/>
                <a:ea typeface="Meiryo UI" panose="020B0604030504040204" pitchFamily="50" charset="-128"/>
              </a:endParaRPr>
            </a:p>
          </p:txBody>
        </p:sp>
      </p:grpSp>
      <p:sp>
        <p:nvSpPr>
          <p:cNvPr id="98" name="正方形/長方形 97">
            <a:extLst>
              <a:ext uri="{FF2B5EF4-FFF2-40B4-BE49-F238E27FC236}">
                <a16:creationId xmlns:a16="http://schemas.microsoft.com/office/drawing/2014/main" id="{7D72CAA2-07F9-42C4-9B69-2BAC6DA8E45B}"/>
              </a:ext>
            </a:extLst>
          </p:cNvPr>
          <p:cNvSpPr/>
          <p:nvPr/>
        </p:nvSpPr>
        <p:spPr>
          <a:xfrm>
            <a:off x="134672" y="1230213"/>
            <a:ext cx="648000" cy="52370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万一</a:t>
            </a:r>
          </a:p>
        </p:txBody>
      </p:sp>
      <p:sp>
        <p:nvSpPr>
          <p:cNvPr id="101" name="正方形/長方形 100">
            <a:extLst>
              <a:ext uri="{FF2B5EF4-FFF2-40B4-BE49-F238E27FC236}">
                <a16:creationId xmlns:a16="http://schemas.microsoft.com/office/drawing/2014/main" id="{53353586-9F62-4B4A-BEE8-1ADD15F46E42}"/>
              </a:ext>
            </a:extLst>
          </p:cNvPr>
          <p:cNvSpPr/>
          <p:nvPr/>
        </p:nvSpPr>
        <p:spPr>
          <a:xfrm>
            <a:off x="138254" y="1778639"/>
            <a:ext cx="648000" cy="51869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就業不能</a:t>
            </a:r>
          </a:p>
        </p:txBody>
      </p:sp>
      <p:cxnSp>
        <p:nvCxnSpPr>
          <p:cNvPr id="99" name="直線コネクタ 98">
            <a:extLst>
              <a:ext uri="{FF2B5EF4-FFF2-40B4-BE49-F238E27FC236}">
                <a16:creationId xmlns:a16="http://schemas.microsoft.com/office/drawing/2014/main" id="{4232062A-1589-4830-A72F-55F315F7171F}"/>
              </a:ext>
            </a:extLst>
          </p:cNvPr>
          <p:cNvCxnSpPr>
            <a:cxnSpLocks/>
          </p:cNvCxnSpPr>
          <p:nvPr/>
        </p:nvCxnSpPr>
        <p:spPr>
          <a:xfrm flipV="1">
            <a:off x="5202961" y="5965884"/>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102" name="矢印: 五方向 101">
            <a:extLst>
              <a:ext uri="{FF2B5EF4-FFF2-40B4-BE49-F238E27FC236}">
                <a16:creationId xmlns:a16="http://schemas.microsoft.com/office/drawing/2014/main" id="{10A46824-4A03-4DBD-A3C1-D0C0FB27DF24}"/>
              </a:ext>
            </a:extLst>
          </p:cNvPr>
          <p:cNvSpPr/>
          <p:nvPr/>
        </p:nvSpPr>
        <p:spPr>
          <a:xfrm>
            <a:off x="5257356" y="2341189"/>
            <a:ext cx="1867341" cy="3488348"/>
          </a:xfrm>
          <a:prstGeom prst="homePlate">
            <a:avLst>
              <a:gd name="adj" fmla="val 18081"/>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※90</a:t>
            </a:r>
            <a:r>
              <a:rPr kumimoji="1" lang="ja-JP" altLang="en-US" sz="1200" dirty="0">
                <a:solidFill>
                  <a:schemeClr val="tx1"/>
                </a:solidFill>
                <a:latin typeface="Meiryo UI" panose="020B0604030504040204" pitchFamily="50" charset="-128"/>
                <a:ea typeface="Meiryo UI" panose="020B0604030504040204" pitchFamily="50" charset="-128"/>
              </a:rPr>
              <a:t>歳まで可</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grpSp>
        <p:nvGrpSpPr>
          <p:cNvPr id="92" name="グループ化 91">
            <a:extLst>
              <a:ext uri="{FF2B5EF4-FFF2-40B4-BE49-F238E27FC236}">
                <a16:creationId xmlns:a16="http://schemas.microsoft.com/office/drawing/2014/main" id="{D13CAE8B-C262-40B9-944E-F106C4DA990B}"/>
              </a:ext>
            </a:extLst>
          </p:cNvPr>
          <p:cNvGrpSpPr/>
          <p:nvPr/>
        </p:nvGrpSpPr>
        <p:grpSpPr>
          <a:xfrm>
            <a:off x="837598" y="2045338"/>
            <a:ext cx="4372261" cy="252000"/>
            <a:chOff x="843052" y="1498244"/>
            <a:chExt cx="4372261" cy="252000"/>
          </a:xfrm>
        </p:grpSpPr>
        <p:sp>
          <p:nvSpPr>
            <p:cNvPr id="95" name="正方形/長方形 94">
              <a:extLst>
                <a:ext uri="{FF2B5EF4-FFF2-40B4-BE49-F238E27FC236}">
                  <a16:creationId xmlns:a16="http://schemas.microsoft.com/office/drawing/2014/main" id="{6EB4D04F-658D-403A-8852-9D697DBEFBBD}"/>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給与・家計サポート特約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3" name="正方形/長方形 102">
              <a:extLst>
                <a:ext uri="{FF2B5EF4-FFF2-40B4-BE49-F238E27FC236}">
                  <a16:creationId xmlns:a16="http://schemas.microsoft.com/office/drawing/2014/main" id="{B095EA3F-E35B-433C-87B0-7DEA75A8724E}"/>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zh-TW" sz="1200" b="1" dirty="0">
                  <a:solidFill>
                    <a:schemeClr val="tx1"/>
                  </a:solidFill>
                  <a:latin typeface="Meiryo UI" panose="020B0604030504040204" pitchFamily="50" charset="-128"/>
                  <a:ea typeface="Meiryo UI" panose="020B0604030504040204" pitchFamily="50" charset="-128"/>
                </a:rPr>
                <a:t>10</a:t>
              </a:r>
              <a:r>
                <a:rPr kumimoji="1" lang="zh-TW" altLang="en-US" sz="1200" b="1" dirty="0">
                  <a:solidFill>
                    <a:schemeClr val="tx1"/>
                  </a:solidFill>
                  <a:latin typeface="Meiryo UI" panose="020B0604030504040204" pitchFamily="50" charset="-128"/>
                  <a:ea typeface="Meiryo UI" panose="020B0604030504040204" pitchFamily="50" charset="-128"/>
                </a:rPr>
                <a:t>万円</a:t>
              </a:r>
              <a:r>
                <a:rPr kumimoji="1" lang="en-US" altLang="ja-JP" sz="1200" b="1" dirty="0">
                  <a:solidFill>
                    <a:schemeClr val="tx1"/>
                  </a:solidFill>
                  <a:latin typeface="Meiryo UI" panose="020B0604030504040204" pitchFamily="50" charset="-128"/>
                  <a:ea typeface="Meiryo UI" panose="020B0604030504040204" pitchFamily="50" charset="-128"/>
                </a:rPr>
                <a:t>×12</a:t>
              </a:r>
              <a:r>
                <a:rPr kumimoji="1" lang="ja-JP" altLang="en-US" sz="1200" b="1" dirty="0">
                  <a:solidFill>
                    <a:schemeClr val="tx1"/>
                  </a:solidFill>
                  <a:latin typeface="Meiryo UI" panose="020B0604030504040204" pitchFamily="50" charset="-128"/>
                  <a:ea typeface="Meiryo UI" panose="020B0604030504040204" pitchFamily="50" charset="-128"/>
                </a:rPr>
                <a:t>ヵ月</a:t>
              </a:r>
            </a:p>
          </p:txBody>
        </p:sp>
      </p:grpSp>
      <p:grpSp>
        <p:nvGrpSpPr>
          <p:cNvPr id="104" name="グループ化 103">
            <a:extLst>
              <a:ext uri="{FF2B5EF4-FFF2-40B4-BE49-F238E27FC236}">
                <a16:creationId xmlns:a16="http://schemas.microsoft.com/office/drawing/2014/main" id="{7EC79987-07AB-4883-875C-E61A05E1E15C}"/>
              </a:ext>
            </a:extLst>
          </p:cNvPr>
          <p:cNvGrpSpPr/>
          <p:nvPr/>
        </p:nvGrpSpPr>
        <p:grpSpPr>
          <a:xfrm>
            <a:off x="837598" y="2588754"/>
            <a:ext cx="4372261" cy="252000"/>
            <a:chOff x="1087241" y="2128034"/>
            <a:chExt cx="4032000" cy="252000"/>
          </a:xfrm>
          <a:solidFill>
            <a:schemeClr val="accent2">
              <a:lumMod val="60000"/>
              <a:lumOff val="40000"/>
            </a:schemeClr>
          </a:solidFill>
        </p:grpSpPr>
        <p:sp>
          <p:nvSpPr>
            <p:cNvPr id="105" name="正方形/長方形 104">
              <a:extLst>
                <a:ext uri="{FF2B5EF4-FFF2-40B4-BE49-F238E27FC236}">
                  <a16:creationId xmlns:a16="http://schemas.microsoft.com/office/drawing/2014/main" id="{C6765022-69DA-40DD-8A38-8B8DBE21DF89}"/>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がん・上皮内新生物保障特約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6" name="正方形/長方形 105">
              <a:extLst>
                <a:ext uri="{FF2B5EF4-FFF2-40B4-BE49-F238E27FC236}">
                  <a16:creationId xmlns:a16="http://schemas.microsoft.com/office/drawing/2014/main" id="{EB44D965-9B37-42C9-9FB2-0DCADA6509FF}"/>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40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107" name="グループ化 106">
            <a:extLst>
              <a:ext uri="{FF2B5EF4-FFF2-40B4-BE49-F238E27FC236}">
                <a16:creationId xmlns:a16="http://schemas.microsoft.com/office/drawing/2014/main" id="{A9110CD7-2D04-45A3-82DF-0B33D07487BD}"/>
              </a:ext>
            </a:extLst>
          </p:cNvPr>
          <p:cNvGrpSpPr/>
          <p:nvPr/>
        </p:nvGrpSpPr>
        <p:grpSpPr>
          <a:xfrm>
            <a:off x="837598" y="2860462"/>
            <a:ext cx="4372261" cy="252000"/>
            <a:chOff x="1087241" y="2128034"/>
            <a:chExt cx="4032000" cy="252000"/>
          </a:xfrm>
          <a:solidFill>
            <a:schemeClr val="accent2">
              <a:lumMod val="60000"/>
              <a:lumOff val="40000"/>
            </a:schemeClr>
          </a:solidFill>
        </p:grpSpPr>
        <p:sp>
          <p:nvSpPr>
            <p:cNvPr id="108" name="正方形/長方形 107">
              <a:extLst>
                <a:ext uri="{FF2B5EF4-FFF2-40B4-BE49-F238E27FC236}">
                  <a16:creationId xmlns:a16="http://schemas.microsoft.com/office/drawing/2014/main" id="{682DEFE7-F318-438F-8345-01C5F2A90204}"/>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特定自費診療がん薬物治療保障特約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09" name="正方形/長方形 108">
              <a:extLst>
                <a:ext uri="{FF2B5EF4-FFF2-40B4-BE49-F238E27FC236}">
                  <a16:creationId xmlns:a16="http://schemas.microsoft.com/office/drawing/2014/main" id="{583428C7-F76A-4AB4-A331-1D9B71D13BC0}"/>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付加</a:t>
              </a:r>
            </a:p>
          </p:txBody>
        </p:sp>
      </p:grpSp>
      <p:grpSp>
        <p:nvGrpSpPr>
          <p:cNvPr id="110" name="グループ化 109">
            <a:extLst>
              <a:ext uri="{FF2B5EF4-FFF2-40B4-BE49-F238E27FC236}">
                <a16:creationId xmlns:a16="http://schemas.microsoft.com/office/drawing/2014/main" id="{626134AD-1866-485C-9F95-8EF3C81F5DD5}"/>
              </a:ext>
            </a:extLst>
          </p:cNvPr>
          <p:cNvGrpSpPr/>
          <p:nvPr/>
        </p:nvGrpSpPr>
        <p:grpSpPr>
          <a:xfrm>
            <a:off x="837598" y="3675586"/>
            <a:ext cx="4372261" cy="252000"/>
            <a:chOff x="1087241" y="2128034"/>
            <a:chExt cx="4032000" cy="252000"/>
          </a:xfrm>
          <a:solidFill>
            <a:schemeClr val="accent2">
              <a:lumMod val="60000"/>
              <a:lumOff val="40000"/>
            </a:schemeClr>
          </a:solidFill>
        </p:grpSpPr>
        <p:sp>
          <p:nvSpPr>
            <p:cNvPr id="111" name="正方形/長方形 110">
              <a:extLst>
                <a:ext uri="{FF2B5EF4-FFF2-40B4-BE49-F238E27FC236}">
                  <a16:creationId xmlns:a16="http://schemas.microsoft.com/office/drawing/2014/main" id="{57093BA1-F71C-47A7-813D-2037A350AFB1}"/>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特定重度疾病継続保障特約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12" name="正方形/長方形 111">
              <a:extLst>
                <a:ext uri="{FF2B5EF4-FFF2-40B4-BE49-F238E27FC236}">
                  <a16:creationId xmlns:a16="http://schemas.microsoft.com/office/drawing/2014/main" id="{D64D10BA-3614-46A0-B620-A1361EB7B6A2}"/>
                </a:ext>
              </a:extLst>
            </p:cNvPr>
            <p:cNvSpPr/>
            <p:nvPr/>
          </p:nvSpPr>
          <p:spPr>
            <a:xfrm>
              <a:off x="3238055" y="2128034"/>
              <a:ext cx="1879528"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b="1" dirty="0">
                  <a:solidFill>
                    <a:schemeClr val="tx1"/>
                  </a:solidFill>
                  <a:latin typeface="Meiryo UI" panose="020B0604030504040204" pitchFamily="50" charset="-128"/>
                  <a:ea typeface="Meiryo UI" panose="020B0604030504040204" pitchFamily="50" charset="-128"/>
                </a:rPr>
                <a:t>200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113" name="グループ化 112">
            <a:extLst>
              <a:ext uri="{FF2B5EF4-FFF2-40B4-BE49-F238E27FC236}">
                <a16:creationId xmlns:a16="http://schemas.microsoft.com/office/drawing/2014/main" id="{FE4BAC1E-660D-4F4F-8B6F-854EC58B264B}"/>
              </a:ext>
            </a:extLst>
          </p:cNvPr>
          <p:cNvGrpSpPr/>
          <p:nvPr/>
        </p:nvGrpSpPr>
        <p:grpSpPr>
          <a:xfrm>
            <a:off x="837598" y="3947294"/>
            <a:ext cx="4372261" cy="252000"/>
            <a:chOff x="1087241" y="2128034"/>
            <a:chExt cx="4032000" cy="252000"/>
          </a:xfrm>
          <a:solidFill>
            <a:schemeClr val="accent2">
              <a:lumMod val="60000"/>
              <a:lumOff val="40000"/>
            </a:schemeClr>
          </a:solidFill>
        </p:grpSpPr>
        <p:sp>
          <p:nvSpPr>
            <p:cNvPr id="114" name="正方形/長方形 113">
              <a:extLst>
                <a:ext uri="{FF2B5EF4-FFF2-40B4-BE49-F238E27FC236}">
                  <a16:creationId xmlns:a16="http://schemas.microsoft.com/office/drawing/2014/main" id="{F1CAF4C8-3A7D-4133-B10D-1362D53843A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特定重度疾病重症化予防支援特約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15" name="正方形/長方形 114">
              <a:extLst>
                <a:ext uri="{FF2B5EF4-FFF2-40B4-BE49-F238E27FC236}">
                  <a16:creationId xmlns:a16="http://schemas.microsoft.com/office/drawing/2014/main" id="{5A24025A-1C5F-4920-B422-B57545FB9E68}"/>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100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63" name="矢印: 五方向 62">
            <a:extLst>
              <a:ext uri="{FF2B5EF4-FFF2-40B4-BE49-F238E27FC236}">
                <a16:creationId xmlns:a16="http://schemas.microsoft.com/office/drawing/2014/main" id="{A5988EF2-EFB4-4199-9C26-7AC2C2E46126}"/>
              </a:ext>
            </a:extLst>
          </p:cNvPr>
          <p:cNvSpPr/>
          <p:nvPr/>
        </p:nvSpPr>
        <p:spPr>
          <a:xfrm>
            <a:off x="5257357" y="2068961"/>
            <a:ext cx="1339396"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※65</a:t>
            </a:r>
            <a:r>
              <a:rPr kumimoji="1" lang="ja-JP" altLang="en-US" sz="1200" dirty="0">
                <a:solidFill>
                  <a:schemeClr val="tx1"/>
                </a:solidFill>
                <a:latin typeface="Meiryo UI" panose="020B0604030504040204" pitchFamily="50" charset="-128"/>
                <a:ea typeface="Meiryo UI" panose="020B0604030504040204" pitchFamily="50" charset="-128"/>
              </a:rPr>
              <a:t>歳まで</a:t>
            </a:r>
          </a:p>
        </p:txBody>
      </p:sp>
      <p:sp>
        <p:nvSpPr>
          <p:cNvPr id="64" name="矢印: 五方向 63">
            <a:extLst>
              <a:ext uri="{FF2B5EF4-FFF2-40B4-BE49-F238E27FC236}">
                <a16:creationId xmlns:a16="http://schemas.microsoft.com/office/drawing/2014/main" id="{DCEAC9D3-A4D0-465F-A293-9DBC13B1A264}"/>
              </a:ext>
            </a:extLst>
          </p:cNvPr>
          <p:cNvSpPr/>
          <p:nvPr/>
        </p:nvSpPr>
        <p:spPr>
          <a:xfrm>
            <a:off x="5257357" y="1518993"/>
            <a:ext cx="900000"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69" name="正方形/長方形 68">
            <a:extLst>
              <a:ext uri="{FF2B5EF4-FFF2-40B4-BE49-F238E27FC236}">
                <a16:creationId xmlns:a16="http://schemas.microsoft.com/office/drawing/2014/main" id="{FE1847DE-0DD4-4795-818C-AD47D56BBD9E}"/>
              </a:ext>
            </a:extLst>
          </p:cNvPr>
          <p:cNvSpPr/>
          <p:nvPr/>
        </p:nvSpPr>
        <p:spPr>
          <a:xfrm>
            <a:off x="6424481" y="6024568"/>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65</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cxnSp>
        <p:nvCxnSpPr>
          <p:cNvPr id="70" name="直線コネクタ 69">
            <a:extLst>
              <a:ext uri="{FF2B5EF4-FFF2-40B4-BE49-F238E27FC236}">
                <a16:creationId xmlns:a16="http://schemas.microsoft.com/office/drawing/2014/main" id="{D737A6DA-1802-4AE7-9FA2-5AAC7B593DEA}"/>
              </a:ext>
            </a:extLst>
          </p:cNvPr>
          <p:cNvCxnSpPr>
            <a:cxnSpLocks/>
          </p:cNvCxnSpPr>
          <p:nvPr/>
        </p:nvCxnSpPr>
        <p:spPr>
          <a:xfrm flipV="1">
            <a:off x="6598242" y="5948368"/>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77" name="矢印: 五方向 76">
            <a:extLst>
              <a:ext uri="{FF2B5EF4-FFF2-40B4-BE49-F238E27FC236}">
                <a16:creationId xmlns:a16="http://schemas.microsoft.com/office/drawing/2014/main" id="{FA503509-44A3-4266-8D8B-CBA1D6285F51}"/>
              </a:ext>
            </a:extLst>
          </p:cNvPr>
          <p:cNvSpPr/>
          <p:nvPr/>
        </p:nvSpPr>
        <p:spPr>
          <a:xfrm>
            <a:off x="5257357" y="1252417"/>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※90</a:t>
            </a:r>
            <a:r>
              <a:rPr kumimoji="1" lang="ja-JP" altLang="en-US" sz="1200" dirty="0">
                <a:solidFill>
                  <a:schemeClr val="tx1"/>
                </a:solidFill>
                <a:latin typeface="Meiryo UI" panose="020B0604030504040204" pitchFamily="50" charset="-128"/>
                <a:ea typeface="Meiryo UI" panose="020B0604030504040204" pitchFamily="50" charset="-128"/>
              </a:rPr>
              <a:t>歳まで可</a:t>
            </a:r>
          </a:p>
        </p:txBody>
      </p:sp>
      <p:grpSp>
        <p:nvGrpSpPr>
          <p:cNvPr id="78" name="グループ化 77">
            <a:extLst>
              <a:ext uri="{FF2B5EF4-FFF2-40B4-BE49-F238E27FC236}">
                <a16:creationId xmlns:a16="http://schemas.microsoft.com/office/drawing/2014/main" id="{FE134091-7EFF-4737-8C0C-DC288155A557}"/>
              </a:ext>
            </a:extLst>
          </p:cNvPr>
          <p:cNvGrpSpPr/>
          <p:nvPr/>
        </p:nvGrpSpPr>
        <p:grpSpPr>
          <a:xfrm>
            <a:off x="837598" y="1501922"/>
            <a:ext cx="4372261" cy="252000"/>
            <a:chOff x="843052" y="1230214"/>
            <a:chExt cx="4372261" cy="252000"/>
          </a:xfrm>
        </p:grpSpPr>
        <p:sp>
          <p:nvSpPr>
            <p:cNvPr id="79" name="正方形/長方形 78">
              <a:extLst>
                <a:ext uri="{FF2B5EF4-FFF2-40B4-BE49-F238E27FC236}">
                  <a16:creationId xmlns:a16="http://schemas.microsoft.com/office/drawing/2014/main" id="{96F14D3E-668C-4842-8629-230E3CDB227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家計保障年金特約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83" name="正方形/長方形 82">
              <a:extLst>
                <a:ext uri="{FF2B5EF4-FFF2-40B4-BE49-F238E27FC236}">
                  <a16:creationId xmlns:a16="http://schemas.microsoft.com/office/drawing/2014/main" id="{9590D62B-12D3-4E59-A1C2-349D60F18C5B}"/>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zh-TW" altLang="en-US" sz="1200" b="1" dirty="0">
                  <a:solidFill>
                    <a:schemeClr val="tx1"/>
                  </a:solidFill>
                  <a:latin typeface="Meiryo UI" panose="020B0604030504040204" pitchFamily="50" charset="-128"/>
                  <a:ea typeface="Meiryo UI" panose="020B0604030504040204" pitchFamily="50" charset="-128"/>
                </a:rPr>
                <a:t>年金年額 </a:t>
              </a:r>
              <a:r>
                <a:rPr kumimoji="1" lang="en-US" altLang="zh-TW" sz="1200" b="1" dirty="0">
                  <a:solidFill>
                    <a:schemeClr val="tx1"/>
                  </a:solidFill>
                  <a:latin typeface="Meiryo UI" panose="020B0604030504040204" pitchFamily="50" charset="-128"/>
                  <a:ea typeface="Meiryo UI" panose="020B0604030504040204" pitchFamily="50" charset="-128"/>
                </a:rPr>
                <a:t>1</a:t>
              </a:r>
              <a:r>
                <a:rPr kumimoji="1" lang="en-US" altLang="ja-JP" sz="1200" b="1" dirty="0">
                  <a:solidFill>
                    <a:schemeClr val="tx1"/>
                  </a:solidFill>
                  <a:latin typeface="Meiryo UI" panose="020B0604030504040204" pitchFamily="50" charset="-128"/>
                  <a:ea typeface="Meiryo UI" panose="020B0604030504040204" pitchFamily="50" charset="-128"/>
                </a:rPr>
                <a:t>2</a:t>
              </a:r>
              <a:r>
                <a:rPr kumimoji="1" lang="en-US" altLang="zh-TW" sz="1200" b="1" dirty="0">
                  <a:solidFill>
                    <a:schemeClr val="tx1"/>
                  </a:solidFill>
                  <a:latin typeface="Meiryo UI" panose="020B0604030504040204" pitchFamily="50" charset="-128"/>
                  <a:ea typeface="Meiryo UI" panose="020B0604030504040204" pitchFamily="50" charset="-128"/>
                </a:rPr>
                <a:t>0</a:t>
              </a:r>
              <a:r>
                <a:rPr kumimoji="1" lang="zh-TW" altLang="en-US" sz="1200" b="1" dirty="0">
                  <a:solidFill>
                    <a:schemeClr val="tx1"/>
                  </a:solidFill>
                  <a:latin typeface="Meiryo UI" panose="020B0604030504040204" pitchFamily="50" charset="-128"/>
                  <a:ea typeface="Meiryo UI" panose="020B0604030504040204" pitchFamily="50" charset="-128"/>
                </a:rPr>
                <a:t>万円</a:t>
              </a:r>
              <a:r>
                <a:rPr kumimoji="1" lang="ja-JP" altLang="en-US" sz="1200" b="1" dirty="0">
                  <a:solidFill>
                    <a:schemeClr val="tx1"/>
                  </a:solidFill>
                  <a:latin typeface="Meiryo UI" panose="020B0604030504040204" pitchFamily="50" charset="-128"/>
                  <a:ea typeface="Meiryo UI" panose="020B0604030504040204" pitchFamily="50" charset="-128"/>
                </a:rPr>
                <a:t>（</a:t>
              </a:r>
              <a:r>
                <a:rPr kumimoji="1" lang="en-US" altLang="ja-JP" sz="1200" b="1" dirty="0">
                  <a:solidFill>
                    <a:schemeClr val="tx1"/>
                  </a:solidFill>
                  <a:latin typeface="Meiryo UI" panose="020B0604030504040204" pitchFamily="50" charset="-128"/>
                  <a:ea typeface="Meiryo UI" panose="020B0604030504040204" pitchFamily="50" charset="-128"/>
                </a:rPr>
                <a:t>55</a:t>
              </a:r>
              <a:r>
                <a:rPr kumimoji="1" lang="ja-JP" altLang="en-US" sz="1200" b="1" dirty="0">
                  <a:solidFill>
                    <a:schemeClr val="tx1"/>
                  </a:solidFill>
                  <a:latin typeface="Meiryo UI" panose="020B0604030504040204" pitchFamily="50" charset="-128"/>
                  <a:ea typeface="Meiryo UI" panose="020B0604030504040204" pitchFamily="50" charset="-128"/>
                </a:rPr>
                <a:t>歳）</a:t>
              </a:r>
            </a:p>
          </p:txBody>
        </p:sp>
      </p:grpSp>
      <p:sp>
        <p:nvSpPr>
          <p:cNvPr id="85" name="テキスト ボックス 84">
            <a:extLst>
              <a:ext uri="{FF2B5EF4-FFF2-40B4-BE49-F238E27FC236}">
                <a16:creationId xmlns:a16="http://schemas.microsoft.com/office/drawing/2014/main" id="{4D16A1A5-3A4B-4B02-A8CA-07B41FACBC08}"/>
              </a:ext>
            </a:extLst>
          </p:cNvPr>
          <p:cNvSpPr txBox="1"/>
          <p:nvPr/>
        </p:nvSpPr>
        <p:spPr>
          <a:xfrm>
            <a:off x="5255914" y="1493841"/>
            <a:ext cx="5387340" cy="276999"/>
          </a:xfrm>
          <a:prstGeom prst="rect">
            <a:avLst/>
          </a:prstGeom>
          <a:noFill/>
        </p:spPr>
        <p:txBody>
          <a:bodyPr wrap="square">
            <a:spAutoFit/>
          </a:bodyP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年金支払満了期間まで</a:t>
            </a:r>
          </a:p>
        </p:txBody>
      </p:sp>
      <p:sp>
        <p:nvSpPr>
          <p:cNvPr id="86" name="矢印: 五方向 85">
            <a:extLst>
              <a:ext uri="{FF2B5EF4-FFF2-40B4-BE49-F238E27FC236}">
                <a16:creationId xmlns:a16="http://schemas.microsoft.com/office/drawing/2014/main" id="{3EF7B686-33E3-4F3C-B5FB-68EA9FC2EFBE}"/>
              </a:ext>
            </a:extLst>
          </p:cNvPr>
          <p:cNvSpPr/>
          <p:nvPr/>
        </p:nvSpPr>
        <p:spPr>
          <a:xfrm>
            <a:off x="5257357" y="1801094"/>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更新</a:t>
            </a:r>
            <a:r>
              <a:rPr kumimoji="1" lang="en-US" altLang="ja-JP" sz="1200" dirty="0">
                <a:solidFill>
                  <a:schemeClr val="tx1"/>
                </a:solidFill>
                <a:latin typeface="Meiryo UI" panose="020B0604030504040204" pitchFamily="50" charset="-128"/>
                <a:ea typeface="Meiryo UI" panose="020B0604030504040204" pitchFamily="50" charset="-128"/>
              </a:rPr>
              <a:t>※90</a:t>
            </a:r>
            <a:r>
              <a:rPr kumimoji="1" lang="ja-JP" altLang="en-US" sz="1200" dirty="0">
                <a:solidFill>
                  <a:schemeClr val="tx1"/>
                </a:solidFill>
                <a:latin typeface="Meiryo UI" panose="020B0604030504040204" pitchFamily="50" charset="-128"/>
                <a:ea typeface="Meiryo UI" panose="020B0604030504040204" pitchFamily="50" charset="-128"/>
              </a:rPr>
              <a:t>歳まで可</a:t>
            </a:r>
          </a:p>
        </p:txBody>
      </p:sp>
      <p:grpSp>
        <p:nvGrpSpPr>
          <p:cNvPr id="8" name="グループ化 7">
            <a:extLst>
              <a:ext uri="{FF2B5EF4-FFF2-40B4-BE49-F238E27FC236}">
                <a16:creationId xmlns:a16="http://schemas.microsoft.com/office/drawing/2014/main" id="{2742DBA3-A00D-455E-730B-C6D12CAED759}"/>
              </a:ext>
            </a:extLst>
          </p:cNvPr>
          <p:cNvGrpSpPr/>
          <p:nvPr/>
        </p:nvGrpSpPr>
        <p:grpSpPr>
          <a:xfrm>
            <a:off x="837598" y="3132170"/>
            <a:ext cx="4372261" cy="252000"/>
            <a:chOff x="1087241" y="2128034"/>
            <a:chExt cx="4032000" cy="252000"/>
          </a:xfrm>
          <a:solidFill>
            <a:schemeClr val="accent2">
              <a:lumMod val="60000"/>
              <a:lumOff val="40000"/>
            </a:schemeClr>
          </a:solidFill>
        </p:grpSpPr>
        <p:sp>
          <p:nvSpPr>
            <p:cNvPr id="9" name="正方形/長方形 8">
              <a:extLst>
                <a:ext uri="{FF2B5EF4-FFF2-40B4-BE49-F238E27FC236}">
                  <a16:creationId xmlns:a16="http://schemas.microsoft.com/office/drawing/2014/main" id="{113A3E0A-7BF1-70EE-73EC-814B614A7978}"/>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循環器病継続保障特約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2F99814A-0179-0C99-5BC5-852B38655C7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200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grpSp>
        <p:nvGrpSpPr>
          <p:cNvPr id="12" name="グループ化 11">
            <a:extLst>
              <a:ext uri="{FF2B5EF4-FFF2-40B4-BE49-F238E27FC236}">
                <a16:creationId xmlns:a16="http://schemas.microsoft.com/office/drawing/2014/main" id="{1822A88C-74CE-2F68-656A-871AB5217802}"/>
              </a:ext>
            </a:extLst>
          </p:cNvPr>
          <p:cNvGrpSpPr/>
          <p:nvPr/>
        </p:nvGrpSpPr>
        <p:grpSpPr>
          <a:xfrm>
            <a:off x="837598" y="3403878"/>
            <a:ext cx="4372261" cy="252000"/>
            <a:chOff x="1087241" y="2128034"/>
            <a:chExt cx="4032000" cy="252000"/>
          </a:xfrm>
          <a:solidFill>
            <a:schemeClr val="accent2">
              <a:lumMod val="60000"/>
              <a:lumOff val="40000"/>
            </a:schemeClr>
          </a:solidFill>
        </p:grpSpPr>
        <p:sp>
          <p:nvSpPr>
            <p:cNvPr id="13" name="正方形/長方形 12">
              <a:extLst>
                <a:ext uri="{FF2B5EF4-FFF2-40B4-BE49-F238E27FC236}">
                  <a16:creationId xmlns:a16="http://schemas.microsoft.com/office/drawing/2014/main" id="{9CADD2A4-9419-0329-246F-804BF1BC6872}"/>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TW" altLang="en-US" sz="1200" b="1" dirty="0">
                  <a:solidFill>
                    <a:schemeClr val="bg1"/>
                  </a:solidFill>
                  <a:latin typeface="Meiryo UI" panose="020B0604030504040204" pitchFamily="50" charset="-128"/>
                  <a:ea typeface="Meiryo UI" panose="020B0604030504040204" pitchFamily="50" charset="-128"/>
                </a:rPr>
                <a:t>循環器病重症化予防支援特約</a:t>
              </a:r>
              <a:endParaRPr kumimoji="1" lang="en-US" altLang="ja-JP" sz="1200" b="1" dirty="0">
                <a:solidFill>
                  <a:schemeClr val="bg1"/>
                </a:solidFill>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70B428FE-9C53-33AC-1304-2C0FF5BFD86F}"/>
                </a:ext>
              </a:extLst>
            </p:cNvPr>
            <p:cNvSpPr/>
            <p:nvPr/>
          </p:nvSpPr>
          <p:spPr>
            <a:xfrm>
              <a:off x="3146705" y="2128034"/>
              <a:ext cx="197087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100</a:t>
              </a:r>
              <a:r>
                <a:rPr kumimoji="1" lang="ja-JP" altLang="en-US" sz="1200" b="1" dirty="0">
                  <a:solidFill>
                    <a:schemeClr val="tx1"/>
                  </a:solidFill>
                  <a:latin typeface="Meiryo UI" panose="020B0604030504040204" pitchFamily="50" charset="-128"/>
                  <a:ea typeface="Meiryo UI" panose="020B0604030504040204" pitchFamily="50" charset="-128"/>
                </a:rPr>
                <a:t>万円</a:t>
              </a:r>
            </a:p>
          </p:txBody>
        </p:sp>
      </p:grpSp>
      <p:sp>
        <p:nvSpPr>
          <p:cNvPr id="15" name="テキスト プレースホルダー 1">
            <a:extLst>
              <a:ext uri="{FF2B5EF4-FFF2-40B4-BE49-F238E27FC236}">
                <a16:creationId xmlns:a16="http://schemas.microsoft.com/office/drawing/2014/main" id="{A214F376-0F4E-0635-4233-1BB3C77F2D5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17" name="スライド番号プレースホルダー 5">
            <a:extLst>
              <a:ext uri="{FF2B5EF4-FFF2-40B4-BE49-F238E27FC236}">
                <a16:creationId xmlns:a16="http://schemas.microsoft.com/office/drawing/2014/main" id="{E05CC6AA-099B-D7BB-0375-5FC0C4B05E58}"/>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11</a:t>
            </a:fld>
            <a:endParaRPr kumimoji="1" lang="ja-JP" altLang="en-US" sz="1200" b="1" dirty="0">
              <a:solidFill>
                <a:schemeClr val="tx1"/>
              </a:solidFill>
            </a:endParaRPr>
          </a:p>
        </p:txBody>
      </p:sp>
    </p:spTree>
    <p:extLst>
      <p:ext uri="{BB962C8B-B14F-4D97-AF65-F5344CB8AC3E}">
        <p14:creationId xmlns:p14="http://schemas.microsoft.com/office/powerpoint/2010/main" val="1860299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utoShape 3">
            <a:extLst>
              <a:ext uri="{FF2B5EF4-FFF2-40B4-BE49-F238E27FC236}">
                <a16:creationId xmlns:a16="http://schemas.microsoft.com/office/drawing/2014/main" id="{5ADA6339-3AAE-42CE-9588-BEDF6D494CD6}"/>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（７）実際にかかる費用から、「必要な保障額」を知ろう！＜心筋こうそく編＞</a:t>
            </a:r>
          </a:p>
        </p:txBody>
      </p:sp>
      <p:graphicFrame>
        <p:nvGraphicFramePr>
          <p:cNvPr id="36" name="表 35">
            <a:extLst>
              <a:ext uri="{FF2B5EF4-FFF2-40B4-BE49-F238E27FC236}">
                <a16:creationId xmlns:a16="http://schemas.microsoft.com/office/drawing/2014/main" id="{E92417D2-F469-4002-B88E-2FE9920F7CBE}"/>
              </a:ext>
            </a:extLst>
          </p:cNvPr>
          <p:cNvGraphicFramePr>
            <a:graphicFrameLocks noGrp="1"/>
          </p:cNvGraphicFramePr>
          <p:nvPr>
            <p:extLst>
              <p:ext uri="{D42A27DB-BD31-4B8C-83A1-F6EECF244321}">
                <p14:modId xmlns:p14="http://schemas.microsoft.com/office/powerpoint/2010/main" val="3395202643"/>
              </p:ext>
            </p:extLst>
          </p:nvPr>
        </p:nvGraphicFramePr>
        <p:xfrm>
          <a:off x="468700" y="1320306"/>
          <a:ext cx="7596000" cy="2628000"/>
        </p:xfrm>
        <a:graphic>
          <a:graphicData uri="http://schemas.openxmlformats.org/drawingml/2006/table">
            <a:tbl>
              <a:tblPr/>
              <a:tblGrid>
                <a:gridCol w="792000">
                  <a:extLst>
                    <a:ext uri="{9D8B030D-6E8A-4147-A177-3AD203B41FA5}">
                      <a16:colId xmlns:a16="http://schemas.microsoft.com/office/drawing/2014/main" val="770342068"/>
                    </a:ext>
                  </a:extLst>
                </a:gridCol>
                <a:gridCol w="972000">
                  <a:extLst>
                    <a:ext uri="{9D8B030D-6E8A-4147-A177-3AD203B41FA5}">
                      <a16:colId xmlns:a16="http://schemas.microsoft.com/office/drawing/2014/main" val="989779804"/>
                    </a:ext>
                  </a:extLst>
                </a:gridCol>
                <a:gridCol w="972000">
                  <a:extLst>
                    <a:ext uri="{9D8B030D-6E8A-4147-A177-3AD203B41FA5}">
                      <a16:colId xmlns:a16="http://schemas.microsoft.com/office/drawing/2014/main" val="2585753755"/>
                    </a:ext>
                  </a:extLst>
                </a:gridCol>
                <a:gridCol w="972000">
                  <a:extLst>
                    <a:ext uri="{9D8B030D-6E8A-4147-A177-3AD203B41FA5}">
                      <a16:colId xmlns:a16="http://schemas.microsoft.com/office/drawing/2014/main" val="2656808362"/>
                    </a:ext>
                  </a:extLst>
                </a:gridCol>
                <a:gridCol w="972000">
                  <a:extLst>
                    <a:ext uri="{9D8B030D-6E8A-4147-A177-3AD203B41FA5}">
                      <a16:colId xmlns:a16="http://schemas.microsoft.com/office/drawing/2014/main" val="1373938987"/>
                    </a:ext>
                  </a:extLst>
                </a:gridCol>
                <a:gridCol w="972000">
                  <a:extLst>
                    <a:ext uri="{9D8B030D-6E8A-4147-A177-3AD203B41FA5}">
                      <a16:colId xmlns:a16="http://schemas.microsoft.com/office/drawing/2014/main" val="422739616"/>
                    </a:ext>
                  </a:extLst>
                </a:gridCol>
                <a:gridCol w="972000">
                  <a:extLst>
                    <a:ext uri="{9D8B030D-6E8A-4147-A177-3AD203B41FA5}">
                      <a16:colId xmlns:a16="http://schemas.microsoft.com/office/drawing/2014/main" val="1779002127"/>
                    </a:ext>
                  </a:extLst>
                </a:gridCol>
                <a:gridCol w="972000">
                  <a:extLst>
                    <a:ext uri="{9D8B030D-6E8A-4147-A177-3AD203B41FA5}">
                      <a16:colId xmlns:a16="http://schemas.microsoft.com/office/drawing/2014/main" val="2788561977"/>
                    </a:ext>
                  </a:extLst>
                </a:gridCol>
              </a:tblGrid>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患者番号</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gridSpan="2">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氏名</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請求期間（入院の場合）</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25426270"/>
                  </a:ext>
                </a:extLst>
              </a:tr>
              <a:tr h="180000">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1231234</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grid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ケイズ　らぼ　さま</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53898815"/>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478426074"/>
                  </a:ext>
                </a:extLst>
              </a:tr>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受診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入院・外来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領収書</a:t>
                      </a:r>
                      <a:r>
                        <a:rPr lang="en-US" sz="900" b="1"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発行日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費用区分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負担割合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本人・家族</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5396033"/>
                  </a:ext>
                </a:extLst>
              </a:tr>
              <a:tr h="180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外科</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入院</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12345</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9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a:solidFill>
                            <a:srgbClr val="000000"/>
                          </a:solidFill>
                          <a:effectLst/>
                          <a:latin typeface="Meiryo UI" panose="020B0604030504040204" pitchFamily="50" charset="-128"/>
                          <a:ea typeface="Meiryo UI" panose="020B0604030504040204" pitchFamily="50" charset="-128"/>
                        </a:rPr>
                        <a:t>8</a:t>
                      </a:r>
                      <a:r>
                        <a:rPr lang="ja-JP" altLang="en-US" sz="900" b="0" i="0" u="none" strike="noStrike">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a:solidFill>
                            <a:srgbClr val="000000"/>
                          </a:solidFill>
                          <a:effectLst/>
                          <a:latin typeface="Meiryo UI" panose="020B0604030504040204" pitchFamily="50" charset="-128"/>
                          <a:ea typeface="Meiryo UI" panose="020B0604030504040204" pitchFamily="50" charset="-128"/>
                        </a:rPr>
                        <a:t>20</a:t>
                      </a:r>
                      <a:r>
                        <a:rPr lang="ja-JP" altLang="en-US" sz="900" b="0" i="0" u="none" strike="noStrike">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協会けんぽ</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a:solidFill>
                            <a:srgbClr val="000000"/>
                          </a:solidFill>
                          <a:effectLst/>
                          <a:latin typeface="Meiryo UI" panose="020B0604030504040204" pitchFamily="50" charset="-128"/>
                          <a:ea typeface="Meiryo UI" panose="020B0604030504040204" pitchFamily="50" charset="-128"/>
                        </a:rPr>
                        <a:t>割</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本人・家族</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一般</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172550380"/>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83738752"/>
                  </a:ext>
                </a:extLst>
              </a:tr>
              <a:tr h="180000">
                <a:tc rowSpan="6">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初・再受診料</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入院料等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医学管理等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在宅医療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検査</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画像診断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投薬</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1351995373"/>
                  </a:ext>
                </a:extLst>
              </a:tr>
              <a:tr h="180000">
                <a:tc vMerge="1">
                  <a:txBody>
                    <a:bodyPr/>
                    <a:lstStyle/>
                    <a:p>
                      <a:endParaRPr kumimoji="1" lang="ja-JP" altLang="en-US"/>
                    </a:p>
                  </a:txBody>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270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40,093</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1,169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646266263"/>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注射</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ﾘﾊﾋﾞﾘﾃｰｼｮﾝ</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精神科専門療法</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処置</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手術</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麻酔</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放射線治療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2725346936"/>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220,287</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614227201"/>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病理診断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診断群分類</a:t>
                      </a:r>
                      <a:r>
                        <a:rPr lang="en-US" altLang="zh-TW" sz="900" b="1" i="0" u="none" strike="noStrike" dirty="0">
                          <a:solidFill>
                            <a:srgbClr val="000000"/>
                          </a:solidFill>
                          <a:effectLst/>
                          <a:latin typeface="Meiryo UI" panose="020B0604030504040204" pitchFamily="50" charset="-128"/>
                          <a:ea typeface="Meiryo UI" panose="020B0604030504040204" pitchFamily="50" charset="-128"/>
                        </a:rPr>
                        <a:t>(DPC)</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生活療養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511203088"/>
                  </a:ext>
                </a:extLst>
              </a:tr>
              <a:tr h="180000">
                <a:tc vMerge="1">
                  <a:txBody>
                    <a:bodyPr/>
                    <a:lstStyle/>
                    <a:p>
                      <a:endParaRPr kumimoji="1" lang="ja-JP" altLang="en-US"/>
                    </a:p>
                  </a:txBody>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extLst>
                  <a:ext uri="{0D108BD9-81ED-4DB2-BD59-A6C34878D82A}">
                    <a16:rowId xmlns:a16="http://schemas.microsoft.com/office/drawing/2014/main" val="2119986584"/>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1762234590"/>
                  </a:ext>
                </a:extLst>
              </a:tr>
              <a:tr h="180000">
                <a:tc row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a:t>
                      </a:r>
                      <a:br>
                        <a:rPr lang="ja-JP" altLang="en-US" sz="9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選定医療等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その他</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保険外負担</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57015783"/>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2,628,190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12,800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598380072"/>
                  </a:ext>
                </a:extLst>
              </a:tr>
              <a:tr h="180000">
                <a:tc vMerge="1">
                  <a:txBody>
                    <a:bodyPr/>
                    <a:lstStyle/>
                    <a:p>
                      <a:endParaRPr kumimoji="1" lang="ja-JP" altLang="en-US"/>
                    </a:p>
                  </a:txBody>
                  <a:tcPr/>
                </a:tc>
                <a:tc rowSpan="2">
                  <a:txBody>
                    <a:bodyPr/>
                    <a:lstStyle/>
                    <a:p>
                      <a:pPr algn="l" fontAlgn="t"/>
                      <a:r>
                        <a:rPr lang="ja-JP" altLang="en-US" sz="900" b="0" i="0" u="none" strike="noStrike">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rowSpan="2">
                  <a:txBody>
                    <a:bodyPr/>
                    <a:lstStyle/>
                    <a:p>
                      <a:pPr algn="l" fontAlgn="t" latinLnBrk="1"/>
                      <a:r>
                        <a:rPr lang="zh-CN" altLang="en-US" sz="900" b="0" i="0" u="none" strike="noStrike" dirty="0">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負担額</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788,500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9,200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441466467"/>
                  </a:ext>
                </a:extLst>
              </a:tr>
              <a:tr h="180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領収額合計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gridSpan="3">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797,700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6766213"/>
                  </a:ext>
                </a:extLst>
              </a:tr>
            </a:tbl>
          </a:graphicData>
        </a:graphic>
      </p:graphicFrame>
      <p:sp>
        <p:nvSpPr>
          <p:cNvPr id="38" name="正方形/長方形 37">
            <a:extLst>
              <a:ext uri="{FF2B5EF4-FFF2-40B4-BE49-F238E27FC236}">
                <a16:creationId xmlns:a16="http://schemas.microsoft.com/office/drawing/2014/main" id="{8E5E098D-F7B8-4ECC-BAAC-C145B5385293}"/>
              </a:ext>
            </a:extLst>
          </p:cNvPr>
          <p:cNvSpPr/>
          <p:nvPr/>
        </p:nvSpPr>
        <p:spPr>
          <a:xfrm>
            <a:off x="114297" y="896220"/>
            <a:ext cx="821205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❶＜領収書（例）＞</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55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歳男性、心筋こうそくで</a:t>
            </a:r>
            <a:r>
              <a:rPr kumimoji="1" lang="en-US" altLang="ja-JP" sz="1200" b="1" dirty="0">
                <a:solidFill>
                  <a:srgbClr val="3E3A39"/>
                </a:solidFill>
                <a:latin typeface="メイリオ"/>
                <a:ea typeface="メイリオ"/>
              </a:rPr>
              <a:t>1</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月</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3</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日から</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1</a:t>
            </a:r>
            <a:r>
              <a:rPr kumimoji="1" lang="en-US" altLang="ja-JP" sz="1200" b="1" dirty="0">
                <a:solidFill>
                  <a:srgbClr val="3E3A39"/>
                </a:solidFill>
                <a:latin typeface="メイリオ"/>
                <a:ea typeface="メイリオ"/>
              </a:rPr>
              <a:t>2</a:t>
            </a:r>
            <a:r>
              <a:rPr kumimoji="1" lang="ja-JP" altLang="en-US" sz="1200" b="1" dirty="0">
                <a:solidFill>
                  <a:srgbClr val="3E3A39"/>
                </a:solidFill>
                <a:latin typeface="メイリオ"/>
                <a:ea typeface="メイリオ"/>
              </a:rPr>
              <a:t>月</a:t>
            </a:r>
            <a:r>
              <a:rPr kumimoji="1" lang="en-US" altLang="ja-JP" sz="1200" b="1" dirty="0">
                <a:solidFill>
                  <a:srgbClr val="3E3A39"/>
                </a:solidFill>
                <a:latin typeface="メイリオ"/>
                <a:ea typeface="メイリオ"/>
              </a:rPr>
              <a:t>12</a:t>
            </a:r>
            <a:r>
              <a:rPr kumimoji="1" lang="ja-JP" altLang="en-US" sz="1200" b="1" dirty="0">
                <a:solidFill>
                  <a:srgbClr val="3E3A39"/>
                </a:solidFill>
                <a:latin typeface="メイリオ"/>
                <a:ea typeface="メイリオ"/>
              </a:rPr>
              <a:t>日</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まで入院された方の領収書（例）</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39" name="正方形/長方形 38">
            <a:extLst>
              <a:ext uri="{FF2B5EF4-FFF2-40B4-BE49-F238E27FC236}">
                <a16:creationId xmlns:a16="http://schemas.microsoft.com/office/drawing/2014/main" id="{8ADBD248-4D65-4D09-B9D4-1B13F0B6E309}"/>
              </a:ext>
            </a:extLst>
          </p:cNvPr>
          <p:cNvSpPr/>
          <p:nvPr/>
        </p:nvSpPr>
        <p:spPr>
          <a:xfrm>
            <a:off x="464533" y="4387732"/>
            <a:ext cx="3708000" cy="28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rPr>
              <a:t>加入されている保険</a:t>
            </a:r>
            <a:endParaRPr kumimoji="0" lang="ja-JP" altLang="en-US" sz="1200" b="0"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6D5F091F-29B8-4948-A120-362BE56A175E}"/>
              </a:ext>
            </a:extLst>
          </p:cNvPr>
          <p:cNvSpPr/>
          <p:nvPr/>
        </p:nvSpPr>
        <p:spPr>
          <a:xfrm>
            <a:off x="4354392" y="4387732"/>
            <a:ext cx="3708000" cy="288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おすすめの保険</a:t>
            </a:r>
            <a:endParaRPr kumimoji="0" lang="ja-JP" altLang="en-US" sz="120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64554751-1AE7-473C-BDA5-09DC4534CE3E}"/>
              </a:ext>
            </a:extLst>
          </p:cNvPr>
          <p:cNvSpPr/>
          <p:nvPr/>
        </p:nvSpPr>
        <p:spPr>
          <a:xfrm>
            <a:off x="115951" y="4014658"/>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❷「加入されている保険」と、「おすすめの保険」で、給付金額の違いを計算してみよう</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4" name="テキスト ボックス 13">
            <a:extLst>
              <a:ext uri="{FF2B5EF4-FFF2-40B4-BE49-F238E27FC236}">
                <a16:creationId xmlns:a16="http://schemas.microsoft.com/office/drawing/2014/main" id="{A2483F60-F765-4CAF-A642-5D150FCCB759}"/>
              </a:ext>
            </a:extLst>
          </p:cNvPr>
          <p:cNvSpPr txBox="1"/>
          <p:nvPr/>
        </p:nvSpPr>
        <p:spPr>
          <a:xfrm>
            <a:off x="0" y="6362558"/>
            <a:ext cx="9860201" cy="200055"/>
          </a:xfrm>
          <a:prstGeom prst="rect">
            <a:avLst/>
          </a:prstGeom>
          <a:noFill/>
        </p:spPr>
        <p:txBody>
          <a:bodyPr wrap="square"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700" b="0" i="0" u="none" strike="noStrike" kern="1200" cap="none" spc="0" normalizeH="0" baseline="0" noProof="0" dirty="0">
                <a:ln>
                  <a:noFill/>
                </a:ln>
                <a:solidFill>
                  <a:srgbClr val="3E3A39"/>
                </a:solidFill>
                <a:effectLst/>
                <a:uLnTx/>
                <a:uFillTx/>
                <a:latin typeface="メイリオ"/>
                <a:ea typeface="メイリオ"/>
                <a:cs typeface="+mn-cs"/>
              </a:rPr>
              <a:t>上記領収書（例）は、実際の領収書（時期含め）をもとに、当社が個人情報等を加工した内容となっております。また領収書は、発行される病院等によっても形式等異なる場合がございます。あわせてご了承ください。</a:t>
            </a:r>
            <a:endParaRPr kumimoji="0" lang="ja-JP" altLang="en-US" sz="7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テキスト プレースホルダー 1">
            <a:extLst>
              <a:ext uri="{FF2B5EF4-FFF2-40B4-BE49-F238E27FC236}">
                <a16:creationId xmlns:a16="http://schemas.microsoft.com/office/drawing/2014/main" id="{A12F04FA-153E-6377-A851-81FA1356B9ED}"/>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3" name="スライド番号プレースホルダー 5">
            <a:extLst>
              <a:ext uri="{FF2B5EF4-FFF2-40B4-BE49-F238E27FC236}">
                <a16:creationId xmlns:a16="http://schemas.microsoft.com/office/drawing/2014/main" id="{43F5AF4A-D077-BF89-F927-A6C2AD0A3AFF}"/>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12</a:t>
            </a:fld>
            <a:endParaRPr kumimoji="1" lang="ja-JP" altLang="en-US" sz="1200" b="1" dirty="0">
              <a:solidFill>
                <a:schemeClr val="tx1"/>
              </a:solidFill>
            </a:endParaRPr>
          </a:p>
        </p:txBody>
      </p:sp>
      <p:sp>
        <p:nvSpPr>
          <p:cNvPr id="4" name="吹き出し: 四角形 3">
            <a:extLst>
              <a:ext uri="{FF2B5EF4-FFF2-40B4-BE49-F238E27FC236}">
                <a16:creationId xmlns:a16="http://schemas.microsoft.com/office/drawing/2014/main" id="{59D3D3CF-588E-18D5-4F24-1776C9E9CC5E}"/>
              </a:ext>
            </a:extLst>
          </p:cNvPr>
          <p:cNvSpPr/>
          <p:nvPr/>
        </p:nvSpPr>
        <p:spPr bwMode="auto">
          <a:xfrm>
            <a:off x="114300" y="3276600"/>
            <a:ext cx="9739790" cy="3500308"/>
          </a:xfrm>
          <a:prstGeom prst="wedgeRectCallout">
            <a:avLst>
              <a:gd name="adj1" fmla="val -1409"/>
              <a:gd name="adj2" fmla="val -65500"/>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心筋こうそく</a:t>
            </a:r>
            <a:r>
              <a:rPr kumimoji="1" lang="ja-JP" altLang="en-US" sz="4000" b="1" dirty="0">
                <a:latin typeface="Meiryo UI" panose="020B0604030504040204" pitchFamily="50" charset="-128"/>
                <a:ea typeface="Meiryo UI" panose="020B0604030504040204" pitchFamily="50" charset="-128"/>
              </a:rPr>
              <a:t>の症例をもとに、</a:t>
            </a:r>
            <a:endParaRPr kumimoji="1" lang="en-US" altLang="ja-JP" sz="4000" b="1" dirty="0">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第一生命</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の「ブライト</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Way</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」と</a:t>
            </a:r>
            <a:endPar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明治安田生命</a:t>
            </a:r>
            <a:r>
              <a:rPr kumimoji="1" lang="ja-JP" altLang="en-US" sz="4000" b="1" dirty="0">
                <a:latin typeface="Meiryo UI" panose="020B0604030504040204" pitchFamily="50" charset="-128"/>
                <a:ea typeface="Meiryo UI" panose="020B0604030504040204" pitchFamily="50" charset="-128"/>
              </a:rPr>
              <a:t>の「ベストスタイル」とで、</a:t>
            </a:r>
            <a:endParaRPr kumimoji="1" lang="en-US" altLang="ja-JP" sz="4000" b="1" dirty="0">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どのくらいの給付金が支払われるか</a:t>
            </a:r>
            <a:endParaRPr kumimoji="1" lang="en-US" altLang="ja-JP" sz="4000" b="1" dirty="0">
              <a:solidFill>
                <a:srgbClr val="EA5550"/>
              </a:solidFill>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計算してみましょう！</a:t>
            </a: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348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1FE26-6F5C-F77A-852A-092F8553D80A}"/>
            </a:ext>
          </a:extLst>
        </p:cNvPr>
        <p:cNvGrpSpPr/>
        <p:nvPr/>
      </p:nvGrpSpPr>
      <p:grpSpPr>
        <a:xfrm>
          <a:off x="0" y="0"/>
          <a:ext cx="0" cy="0"/>
          <a:chOff x="0" y="0"/>
          <a:chExt cx="0" cy="0"/>
        </a:xfrm>
      </p:grpSpPr>
      <p:sp>
        <p:nvSpPr>
          <p:cNvPr id="10" name="AutoShape 3">
            <a:extLst>
              <a:ext uri="{FF2B5EF4-FFF2-40B4-BE49-F238E27FC236}">
                <a16:creationId xmlns:a16="http://schemas.microsoft.com/office/drawing/2014/main" id="{D38A6B35-0844-B8BF-0C47-A1F12F0003DF}"/>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①．</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実際にかかる費用から、「必要な保障額」を知ろう！＜</a:t>
            </a:r>
            <a:r>
              <a:rPr kumimoji="1" lang="ja-JP" altLang="en-US" sz="1600" b="1" dirty="0">
                <a:solidFill>
                  <a:srgbClr val="3E3A39"/>
                </a:solidFill>
                <a:latin typeface="Arial"/>
                <a:ea typeface="メイリオ" pitchFamily="50" charset="-128"/>
                <a:cs typeface="メイリオ" pitchFamily="50" charset="-128"/>
              </a:rPr>
              <a:t>心筋こうそく</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編＞</a:t>
            </a:r>
          </a:p>
        </p:txBody>
      </p:sp>
      <p:sp>
        <p:nvSpPr>
          <p:cNvPr id="14" name="正方形/長方形 13">
            <a:extLst>
              <a:ext uri="{FF2B5EF4-FFF2-40B4-BE49-F238E27FC236}">
                <a16:creationId xmlns:a16="http://schemas.microsoft.com/office/drawing/2014/main" id="{A00B6FC0-7BF4-AA5A-9E9A-F4C4C7C66DC6}"/>
              </a:ext>
            </a:extLst>
          </p:cNvPr>
          <p:cNvSpPr/>
          <p:nvPr/>
        </p:nvSpPr>
        <p:spPr>
          <a:xfrm>
            <a:off x="114299" y="926997"/>
            <a:ext cx="4680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algn="ctr"/>
            <a:r>
              <a:rPr lang="ja-JP" altLang="en-US" b="1" dirty="0">
                <a:solidFill>
                  <a:schemeClr val="bg1">
                    <a:lumMod val="50000"/>
                  </a:schemeClr>
                </a:solidFill>
                <a:latin typeface="Meiryo UI" panose="020B0604030504040204" pitchFamily="50" charset="-128"/>
                <a:ea typeface="Meiryo UI" panose="020B0604030504040204" pitchFamily="50" charset="-128"/>
              </a:rPr>
              <a:t>加入されている保険</a:t>
            </a:r>
            <a:endParaRPr lang="ja-JP" altLang="en-US" dirty="0">
              <a:solidFill>
                <a:schemeClr val="bg1">
                  <a:lumMod val="50000"/>
                </a:schemeClr>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D3E30F2E-AEC5-875D-300E-A77730698D9F}"/>
              </a:ext>
            </a:extLst>
          </p:cNvPr>
          <p:cNvSpPr/>
          <p:nvPr/>
        </p:nvSpPr>
        <p:spPr>
          <a:xfrm>
            <a:off x="5002614" y="926997"/>
            <a:ext cx="4680000" cy="432000"/>
          </a:xfrm>
          <a:prstGeom prst="rect">
            <a:avLst/>
          </a:prstGeom>
          <a:solidFill>
            <a:schemeClr val="bg1"/>
          </a:solidFill>
          <a:ln w="19050">
            <a:solidFill>
              <a:srgbClr val="FBDDDC"/>
            </a:solidFill>
          </a:ln>
        </p:spPr>
        <p:txBody>
          <a:bodyPr wrap="square" lIns="36000" tIns="36000" rIns="36000" bIns="36000" anchor="ctr">
            <a:noAutofit/>
          </a:bodyPr>
          <a:lstStyle/>
          <a:p>
            <a:pPr algn="ctr"/>
            <a:r>
              <a:rPr lang="ja-JP" altLang="en-US" b="1" dirty="0">
                <a:solidFill>
                  <a:srgbClr val="EA5550"/>
                </a:solidFill>
                <a:latin typeface="Meiryo UI" panose="020B0604030504040204" pitchFamily="50" charset="-128"/>
                <a:ea typeface="Meiryo UI" panose="020B0604030504040204" pitchFamily="50" charset="-128"/>
              </a:rPr>
              <a:t>おすすめの保険</a:t>
            </a:r>
            <a:endParaRPr lang="ja-JP" altLang="en-US" dirty="0">
              <a:solidFill>
                <a:srgbClr val="EA5550"/>
              </a:solidFill>
              <a:latin typeface="Meiryo UI" panose="020B0604030504040204" pitchFamily="50" charset="-128"/>
              <a:ea typeface="Meiryo UI" panose="020B0604030504040204" pitchFamily="50" charset="-128"/>
            </a:endParaRPr>
          </a:p>
        </p:txBody>
      </p:sp>
      <p:cxnSp>
        <p:nvCxnSpPr>
          <p:cNvPr id="12" name="直線コネクタ 11">
            <a:extLst>
              <a:ext uri="{FF2B5EF4-FFF2-40B4-BE49-F238E27FC236}">
                <a16:creationId xmlns:a16="http://schemas.microsoft.com/office/drawing/2014/main" id="{6F959DE8-0BCE-E8C5-72F0-AB353E735634}"/>
              </a:ext>
            </a:extLst>
          </p:cNvPr>
          <p:cNvCxnSpPr>
            <a:cxnSpLocks/>
          </p:cNvCxnSpPr>
          <p:nvPr/>
        </p:nvCxnSpPr>
        <p:spPr>
          <a:xfrm>
            <a:off x="4911882" y="893904"/>
            <a:ext cx="13695" cy="552202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9DDFE174-C3B9-71A1-51EB-B1346E0B06ED}"/>
              </a:ext>
            </a:extLst>
          </p:cNvPr>
          <p:cNvCxnSpPr>
            <a:cxnSpLocks/>
          </p:cNvCxnSpPr>
          <p:nvPr/>
        </p:nvCxnSpPr>
        <p:spPr>
          <a:xfrm flipH="1">
            <a:off x="464532" y="4897160"/>
            <a:ext cx="8894082" cy="3309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AutoShape 3">
            <a:extLst>
              <a:ext uri="{FF2B5EF4-FFF2-40B4-BE49-F238E27FC236}">
                <a16:creationId xmlns:a16="http://schemas.microsoft.com/office/drawing/2014/main" id="{5D9E98C6-19CF-873F-1113-D2BD08B9F07E}"/>
              </a:ext>
            </a:extLst>
          </p:cNvPr>
          <p:cNvSpPr>
            <a:spLocks noChangeArrowheads="1"/>
          </p:cNvSpPr>
          <p:nvPr/>
        </p:nvSpPr>
        <p:spPr bwMode="auto">
          <a:xfrm>
            <a:off x="114298" y="5536940"/>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②．くわえて、残る一時金の保障は！？</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6" name="スライド番号プレースホルダー 5">
            <a:extLst>
              <a:ext uri="{FF2B5EF4-FFF2-40B4-BE49-F238E27FC236}">
                <a16:creationId xmlns:a16="http://schemas.microsoft.com/office/drawing/2014/main" id="{13EA34EA-C394-8D60-9BB4-10AD73D02899}"/>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13</a:t>
            </a:fld>
            <a:endParaRPr kumimoji="1" lang="ja-JP" altLang="en-US" sz="1200" b="1" dirty="0">
              <a:solidFill>
                <a:schemeClr val="tx1"/>
              </a:solidFill>
            </a:endParaRPr>
          </a:p>
        </p:txBody>
      </p:sp>
      <p:sp>
        <p:nvSpPr>
          <p:cNvPr id="2" name="AutoShape 3">
            <a:extLst>
              <a:ext uri="{FF2B5EF4-FFF2-40B4-BE49-F238E27FC236}">
                <a16:creationId xmlns:a16="http://schemas.microsoft.com/office/drawing/2014/main" id="{4DD3F322-FAEE-53B7-C39A-047D8910A210}"/>
              </a:ext>
            </a:extLst>
          </p:cNvPr>
          <p:cNvSpPr>
            <a:spLocks noChangeArrowheads="1"/>
          </p:cNvSpPr>
          <p:nvPr/>
        </p:nvSpPr>
        <p:spPr bwMode="auto">
          <a:xfrm>
            <a:off x="3235356" y="4967563"/>
            <a:ext cx="1609334" cy="307777"/>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2000" b="1" dirty="0">
                <a:solidFill>
                  <a:srgbClr val="002060"/>
                </a:solidFill>
                <a:latin typeface="Arial"/>
                <a:ea typeface="メイリオ" pitchFamily="50" charset="-128"/>
                <a:cs typeface="メイリオ" pitchFamily="50" charset="-128"/>
              </a:rPr>
              <a:t>1,40</a:t>
            </a:r>
            <a:r>
              <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0,000</a:t>
            </a:r>
            <a:r>
              <a:rPr kumimoji="1" lang="ja-JP" altLang="en-US"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endPar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4" name="AutoShape 3">
            <a:extLst>
              <a:ext uri="{FF2B5EF4-FFF2-40B4-BE49-F238E27FC236}">
                <a16:creationId xmlns:a16="http://schemas.microsoft.com/office/drawing/2014/main" id="{C28EC8B5-5336-428E-BBC8-A66344AB338C}"/>
              </a:ext>
            </a:extLst>
          </p:cNvPr>
          <p:cNvSpPr>
            <a:spLocks noChangeArrowheads="1"/>
          </p:cNvSpPr>
          <p:nvPr/>
        </p:nvSpPr>
        <p:spPr bwMode="auto">
          <a:xfrm>
            <a:off x="5026089" y="1504102"/>
            <a:ext cx="3260161"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．新・入院保障特約</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a:t>
            </a:r>
            <a:r>
              <a:rPr kumimoji="1" lang="en-US" altLang="ja-JP" sz="1600" b="1" dirty="0">
                <a:solidFill>
                  <a:srgbClr val="002060"/>
                </a:solidFill>
                <a:latin typeface="Arial"/>
                <a:ea typeface="メイリオ" pitchFamily="50" charset="-128"/>
                <a:cs typeface="メイリオ" pitchFamily="50" charset="-128"/>
              </a:rPr>
              <a:t>5,000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×10</a:t>
            </a:r>
            <a:r>
              <a:rPr kumimoji="1" lang="ja-JP" altLang="en-US" sz="1600" b="1" dirty="0">
                <a:solidFill>
                  <a:srgbClr val="002060"/>
                </a:solidFill>
                <a:latin typeface="Arial"/>
                <a:ea typeface="メイリオ" pitchFamily="50" charset="-128"/>
                <a:cs typeface="メイリオ" pitchFamily="50" charset="-128"/>
              </a:rPr>
              <a:t>日</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7" name="AutoShape 3">
            <a:extLst>
              <a:ext uri="{FF2B5EF4-FFF2-40B4-BE49-F238E27FC236}">
                <a16:creationId xmlns:a16="http://schemas.microsoft.com/office/drawing/2014/main" id="{DB4F1190-E78B-F638-F8BA-BB49CDDAD94C}"/>
              </a:ext>
            </a:extLst>
          </p:cNvPr>
          <p:cNvSpPr>
            <a:spLocks noChangeArrowheads="1"/>
          </p:cNvSpPr>
          <p:nvPr/>
        </p:nvSpPr>
        <p:spPr bwMode="auto">
          <a:xfrm>
            <a:off x="8073280" y="1504102"/>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50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8" name="AutoShape 3">
            <a:extLst>
              <a:ext uri="{FF2B5EF4-FFF2-40B4-BE49-F238E27FC236}">
                <a16:creationId xmlns:a16="http://schemas.microsoft.com/office/drawing/2014/main" id="{F46C39FE-B5E7-9295-4A0A-9D90FEF97A80}"/>
              </a:ext>
            </a:extLst>
          </p:cNvPr>
          <p:cNvSpPr>
            <a:spLocks noChangeArrowheads="1"/>
          </p:cNvSpPr>
          <p:nvPr/>
        </p:nvSpPr>
        <p:spPr bwMode="auto">
          <a:xfrm>
            <a:off x="5026090" y="2014533"/>
            <a:ext cx="3218970"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3E3A39"/>
                </a:solidFill>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ja-JP" altLang="en-US" sz="1600" b="1" dirty="0">
                <a:solidFill>
                  <a:srgbClr val="3E3A39"/>
                </a:solidFill>
                <a:latin typeface="Arial"/>
                <a:ea typeface="メイリオ" pitchFamily="50" charset="-128"/>
                <a:cs typeface="メイリオ" pitchFamily="50" charset="-128"/>
              </a:rPr>
              <a:t>入院治療保障特約</a:t>
            </a:r>
            <a:r>
              <a:rPr kumimoji="1" lang="en-US" altLang="ja-JP" sz="1600" b="1" dirty="0">
                <a:solidFill>
                  <a:srgbClr val="3E3A39"/>
                </a:solidFill>
                <a:latin typeface="Arial"/>
                <a:ea typeface="メイリオ" pitchFamily="50" charset="-128"/>
                <a:cs typeface="メイリオ" pitchFamily="50" charset="-128"/>
              </a:rPr>
              <a:t>Ⅲ</a:t>
            </a:r>
            <a:r>
              <a:rPr kumimoji="1" lang="ja-JP" altLang="en-US" sz="1600" b="1" dirty="0">
                <a:solidFill>
                  <a:srgbClr val="3E3A39"/>
                </a:solidFill>
                <a:latin typeface="Arial"/>
                <a:ea typeface="メイリオ" pitchFamily="50" charset="-128"/>
                <a:cs typeface="メイリオ" pitchFamily="50" charset="-128"/>
              </a:rPr>
              <a:t>型</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lvl="0" defTabSz="914400" eaLnBrk="0" fontAlgn="base" hangingPunct="0">
              <a:spcBef>
                <a:spcPct val="0"/>
              </a:spcBef>
              <a:defRPr/>
            </a:pPr>
            <a:r>
              <a:rPr kumimoji="1" lang="ja-JP" altLang="en-US" sz="1600" b="1" dirty="0">
                <a:solidFill>
                  <a:srgbClr val="3E3A39"/>
                </a:solidFill>
                <a:latin typeface="Arial"/>
                <a:ea typeface="メイリオ" pitchFamily="50" charset="-128"/>
                <a:cs typeface="メイリオ" pitchFamily="50" charset="-128"/>
              </a:rPr>
              <a:t>　　　　　　　　</a:t>
            </a:r>
            <a:r>
              <a:rPr kumimoji="1" lang="en-US" altLang="ja-JP" sz="1600" b="1" dirty="0">
                <a:solidFill>
                  <a:srgbClr val="002060"/>
                </a:solidFill>
                <a:latin typeface="Arial"/>
                <a:cs typeface="メイリオ" pitchFamily="50" charset="-128"/>
              </a:rPr>
              <a:t> 262,819</a:t>
            </a:r>
            <a:r>
              <a:rPr kumimoji="1" lang="ja-JP" altLang="en-US" sz="1600" b="1" dirty="0">
                <a:solidFill>
                  <a:srgbClr val="002060"/>
                </a:solidFill>
                <a:latin typeface="Arial"/>
                <a:cs typeface="メイリオ" pitchFamily="50" charset="-128"/>
              </a:rPr>
              <a:t>点</a:t>
            </a:r>
            <a:r>
              <a:rPr kumimoji="1" lang="en-US" altLang="ja-JP" sz="1600" b="1" dirty="0">
                <a:solidFill>
                  <a:srgbClr val="002060"/>
                </a:solidFill>
                <a:latin typeface="Arial"/>
                <a:cs typeface="メイリオ" pitchFamily="50" charset="-128"/>
              </a:rPr>
              <a:t>×3</a:t>
            </a:r>
            <a:r>
              <a:rPr kumimoji="1" lang="ja-JP" altLang="en-US" sz="1600" b="1" dirty="0">
                <a:solidFill>
                  <a:srgbClr val="002060"/>
                </a:solidFill>
                <a:latin typeface="Arial"/>
                <a:cs typeface="メイリオ" pitchFamily="50" charset="-128"/>
              </a:rPr>
              <a:t>円</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9" name="AutoShape 3">
            <a:extLst>
              <a:ext uri="{FF2B5EF4-FFF2-40B4-BE49-F238E27FC236}">
                <a16:creationId xmlns:a16="http://schemas.microsoft.com/office/drawing/2014/main" id="{50B9B94E-89F3-0851-15E0-FFC23E289984}"/>
              </a:ext>
            </a:extLst>
          </p:cNvPr>
          <p:cNvSpPr>
            <a:spLocks noChangeArrowheads="1"/>
          </p:cNvSpPr>
          <p:nvPr/>
        </p:nvSpPr>
        <p:spPr bwMode="auto">
          <a:xfrm>
            <a:off x="8073280" y="201453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lvl="0" algn="r" defTabSz="914400" eaLnBrk="0" fontAlgn="base" hangingPunct="0">
              <a:spcBef>
                <a:spcPct val="0"/>
              </a:spcBef>
              <a:defRPr/>
            </a:pPr>
            <a:r>
              <a:rPr kumimoji="1" lang="en-US" altLang="ja-JP" sz="1600" b="1" dirty="0">
                <a:solidFill>
                  <a:srgbClr val="002060"/>
                </a:solidFill>
                <a:latin typeface="Arial"/>
                <a:cs typeface="メイリオ" pitchFamily="50" charset="-128"/>
              </a:rPr>
              <a:t>788,457</a:t>
            </a:r>
            <a:r>
              <a:rPr kumimoji="1" lang="ja-JP" altLang="en-US" sz="1600" b="1" dirty="0">
                <a:solidFill>
                  <a:srgbClr val="002060"/>
                </a:solidFill>
                <a:latin typeface="Arial"/>
                <a:cs typeface="メイリオ" pitchFamily="50" charset="-128"/>
              </a:rPr>
              <a:t>円</a:t>
            </a:r>
          </a:p>
        </p:txBody>
      </p:sp>
      <p:sp>
        <p:nvSpPr>
          <p:cNvPr id="11" name="AutoShape 3">
            <a:extLst>
              <a:ext uri="{FF2B5EF4-FFF2-40B4-BE49-F238E27FC236}">
                <a16:creationId xmlns:a16="http://schemas.microsoft.com/office/drawing/2014/main" id="{5EDD2FB4-EE9C-2160-0633-7345BD3D2B69}"/>
              </a:ext>
            </a:extLst>
          </p:cNvPr>
          <p:cNvSpPr>
            <a:spLocks noChangeArrowheads="1"/>
          </p:cNvSpPr>
          <p:nvPr/>
        </p:nvSpPr>
        <p:spPr bwMode="auto">
          <a:xfrm>
            <a:off x="5026090" y="2524963"/>
            <a:ext cx="3104762"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ja-JP" altLang="en-US" sz="1600" b="1" dirty="0">
                <a:solidFill>
                  <a:srgbClr val="3E3A39"/>
                </a:solidFill>
                <a:latin typeface="Arial"/>
                <a:ea typeface="メイリオ" pitchFamily="50" charset="-128"/>
                <a:cs typeface="メイリオ" pitchFamily="50" charset="-128"/>
              </a:rPr>
              <a:t>入院初期一時金給付特約</a:t>
            </a:r>
            <a:endParaRPr kumimoji="1" lang="en-US" altLang="ja-JP" sz="1600" b="1" dirty="0">
              <a:solidFill>
                <a:srgbClr val="3E3A39"/>
              </a:solidFill>
              <a:latin typeface="Arial"/>
              <a:ea typeface="メイリオ" pitchFamily="50" charset="-128"/>
              <a:cs typeface="メイリオ" pitchFamily="50" charset="-128"/>
            </a:endParaRPr>
          </a:p>
          <a:p>
            <a:pPr lvl="0" defTabSz="914400" eaLnBrk="0" fontAlgn="base" hangingPunct="0">
              <a:spcBef>
                <a:spcPct val="0"/>
              </a:spcBef>
              <a:defRPr/>
            </a:pPr>
            <a:r>
              <a:rPr kumimoji="1" lang="ja-JP" altLang="en-US" sz="1600" b="1" dirty="0">
                <a:solidFill>
                  <a:srgbClr val="002060"/>
                </a:solidFill>
                <a:latin typeface="Arial"/>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AutoShape 3">
            <a:extLst>
              <a:ext uri="{FF2B5EF4-FFF2-40B4-BE49-F238E27FC236}">
                <a16:creationId xmlns:a16="http://schemas.microsoft.com/office/drawing/2014/main" id="{FB14C737-E947-6E14-A12E-616D8FA24880}"/>
              </a:ext>
            </a:extLst>
          </p:cNvPr>
          <p:cNvSpPr>
            <a:spLocks noChangeArrowheads="1"/>
          </p:cNvSpPr>
          <p:nvPr/>
        </p:nvSpPr>
        <p:spPr bwMode="auto">
          <a:xfrm>
            <a:off x="8073280" y="252496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100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16" name="AutoShape 3">
            <a:extLst>
              <a:ext uri="{FF2B5EF4-FFF2-40B4-BE49-F238E27FC236}">
                <a16:creationId xmlns:a16="http://schemas.microsoft.com/office/drawing/2014/main" id="{5C19300C-9D1C-4718-7CA3-2977C3A4E292}"/>
              </a:ext>
            </a:extLst>
          </p:cNvPr>
          <p:cNvSpPr>
            <a:spLocks noChangeArrowheads="1"/>
          </p:cNvSpPr>
          <p:nvPr/>
        </p:nvSpPr>
        <p:spPr bwMode="auto">
          <a:xfrm>
            <a:off x="7870071" y="4967563"/>
            <a:ext cx="1862934" cy="307777"/>
          </a:xfrm>
          <a:prstGeom prst="roundRect">
            <a:avLst>
              <a:gd name="adj" fmla="val 0"/>
            </a:avLst>
          </a:prstGeom>
          <a:noFill/>
          <a:ln>
            <a:noFill/>
          </a:ln>
          <a:effectLst/>
        </p:spPr>
        <p:txBody>
          <a:bodyPr wrap="square" lIns="0" tIns="0" rIns="0" bIns="0">
            <a:spAutoFit/>
          </a:bodyPr>
          <a:lstStyle/>
          <a:p>
            <a:pPr lvl="0" algn="r" defTabSz="914400" eaLnBrk="0" fontAlgn="base" hangingPunct="0">
              <a:spcBef>
                <a:spcPct val="0"/>
              </a:spcBef>
              <a:defRPr/>
            </a:pPr>
            <a:r>
              <a:rPr kumimoji="1" lang="en-US" altLang="ja-JP" sz="2000" b="1" dirty="0">
                <a:solidFill>
                  <a:srgbClr val="002060"/>
                </a:solidFill>
                <a:latin typeface="Arial"/>
                <a:cs typeface="メイリオ" pitchFamily="50" charset="-128"/>
              </a:rPr>
              <a:t>3,938,457</a:t>
            </a:r>
            <a:r>
              <a:rPr kumimoji="1" lang="ja-JP" altLang="en-US" sz="2000" b="1" dirty="0">
                <a:solidFill>
                  <a:srgbClr val="002060"/>
                </a:solidFill>
                <a:latin typeface="Arial"/>
                <a:cs typeface="メイリオ" pitchFamily="50" charset="-128"/>
              </a:rPr>
              <a:t>円＋</a:t>
            </a:r>
            <a:endParaRPr kumimoji="1" lang="en-US" altLang="ja-JP" sz="2000" b="1" dirty="0">
              <a:solidFill>
                <a:srgbClr val="002060"/>
              </a:solidFill>
              <a:latin typeface="Arial"/>
              <a:cs typeface="メイリオ" pitchFamily="50" charset="-128"/>
            </a:endParaRPr>
          </a:p>
        </p:txBody>
      </p:sp>
      <p:sp>
        <p:nvSpPr>
          <p:cNvPr id="17" name="AutoShape 3">
            <a:extLst>
              <a:ext uri="{FF2B5EF4-FFF2-40B4-BE49-F238E27FC236}">
                <a16:creationId xmlns:a16="http://schemas.microsoft.com/office/drawing/2014/main" id="{21137E6D-B142-4DD4-5900-5E24B45BD282}"/>
              </a:ext>
            </a:extLst>
          </p:cNvPr>
          <p:cNvSpPr>
            <a:spLocks noChangeArrowheads="1"/>
          </p:cNvSpPr>
          <p:nvPr/>
        </p:nvSpPr>
        <p:spPr bwMode="auto">
          <a:xfrm>
            <a:off x="5026090" y="4101162"/>
            <a:ext cx="3104762" cy="73866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noProof="0" dirty="0">
                <a:solidFill>
                  <a:srgbClr val="3E3A39"/>
                </a:solidFill>
                <a:latin typeface="Arial"/>
                <a:ea typeface="メイリオ" pitchFamily="50" charset="-128"/>
                <a:cs typeface="メイリオ" pitchFamily="50" charset="-128"/>
              </a:rPr>
              <a:t>＋</a:t>
            </a:r>
            <a:endParaRPr kumimoji="1" lang="en-US" altLang="ja-JP" sz="160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（退院後通院治療保障</a:t>
            </a:r>
            <a:endParaRPr kumimoji="1" lang="en-US" altLang="ja-JP" sz="1600" dirty="0">
              <a:solidFill>
                <a:srgbClr val="3E3A39"/>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（通院治療一時金</a:t>
            </a:r>
          </a:p>
        </p:txBody>
      </p:sp>
      <p:sp>
        <p:nvSpPr>
          <p:cNvPr id="19" name="AutoShape 3">
            <a:extLst>
              <a:ext uri="{FF2B5EF4-FFF2-40B4-BE49-F238E27FC236}">
                <a16:creationId xmlns:a16="http://schemas.microsoft.com/office/drawing/2014/main" id="{14183CB4-9DC0-7AEA-4327-1A779250B391}"/>
              </a:ext>
            </a:extLst>
          </p:cNvPr>
          <p:cNvSpPr>
            <a:spLocks noChangeArrowheads="1"/>
          </p:cNvSpPr>
          <p:nvPr/>
        </p:nvSpPr>
        <p:spPr bwMode="auto">
          <a:xfrm>
            <a:off x="8073280" y="4309790"/>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ja-JP" altLang="en-US" sz="1600" dirty="0">
                <a:solidFill>
                  <a:srgbClr val="002060"/>
                </a:solidFill>
                <a:latin typeface="Arial"/>
                <a:ea typeface="メイリオ" pitchFamily="50" charset="-128"/>
                <a:cs typeface="メイリオ" pitchFamily="50" charset="-128"/>
              </a:rPr>
              <a:t>＊＊＊＊円）</a:t>
            </a:r>
            <a:endParaRPr kumimoji="1" lang="en-US" altLang="ja-JP" sz="1600"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dirty="0">
                <a:solidFill>
                  <a:srgbClr val="002060"/>
                </a:solidFill>
                <a:latin typeface="Arial"/>
                <a:ea typeface="メイリオ" pitchFamily="50" charset="-128"/>
                <a:cs typeface="メイリオ" pitchFamily="50" charset="-128"/>
              </a:rPr>
              <a:t>10</a:t>
            </a:r>
            <a:r>
              <a:rPr kumimoji="1" lang="en-US" altLang="ja-JP" sz="160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0" name="AutoShape 3">
            <a:extLst>
              <a:ext uri="{FF2B5EF4-FFF2-40B4-BE49-F238E27FC236}">
                <a16:creationId xmlns:a16="http://schemas.microsoft.com/office/drawing/2014/main" id="{B3C92B3C-990D-CCF2-E4EE-AB086F1AD1ED}"/>
              </a:ext>
            </a:extLst>
          </p:cNvPr>
          <p:cNvSpPr>
            <a:spLocks noChangeArrowheads="1"/>
          </p:cNvSpPr>
          <p:nvPr/>
        </p:nvSpPr>
        <p:spPr bwMode="auto">
          <a:xfrm>
            <a:off x="188165" y="1511559"/>
            <a:ext cx="3260161" cy="784830"/>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．医のいちばん</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NEO</a:t>
            </a: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dirty="0">
                <a:solidFill>
                  <a:srgbClr val="3E3A39"/>
                </a:solidFill>
                <a:latin typeface="Arial"/>
                <a:ea typeface="メイリオ" pitchFamily="50" charset="-128"/>
                <a:cs typeface="メイリオ" pitchFamily="50" charset="-128"/>
              </a:rPr>
              <a:t>　　</a:t>
            </a:r>
            <a:endParaRPr kumimoji="1" lang="en-US" altLang="ja-JP" sz="300" b="1" dirty="0">
              <a:solidFill>
                <a:srgbClr val="3E3A39"/>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入院：</a:t>
            </a:r>
            <a:r>
              <a:rPr kumimoji="1" lang="en-US" altLang="ja-JP" sz="1600" b="1" dirty="0">
                <a:solidFill>
                  <a:srgbClr val="002060"/>
                </a:solidFill>
                <a:latin typeface="Arial"/>
                <a:ea typeface="メイリオ" pitchFamily="50" charset="-128"/>
                <a:cs typeface="メイリオ" pitchFamily="50" charset="-128"/>
              </a:rPr>
              <a:t>10,000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×10</a:t>
            </a:r>
            <a:r>
              <a:rPr kumimoji="1" lang="ja-JP" altLang="en-US" sz="1600" b="1" dirty="0">
                <a:solidFill>
                  <a:srgbClr val="002060"/>
                </a:solidFill>
                <a:latin typeface="Arial"/>
                <a:ea typeface="メイリオ" pitchFamily="50" charset="-128"/>
                <a:cs typeface="メイリオ" pitchFamily="50" charset="-128"/>
              </a:rPr>
              <a:t>日</a:t>
            </a:r>
            <a:endParaRPr kumimoji="1" lang="en-US" altLang="ja-JP" sz="1600" b="1" dirty="0">
              <a:solidFill>
                <a:srgbClr val="002060"/>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　　</a:t>
            </a:r>
            <a:r>
              <a:rPr kumimoji="1" lang="ja-JP" altLang="en-US" sz="1600" b="1" i="0" u="none" strike="noStrike" kern="1200" cap="none" spc="0" normalizeH="0" baseline="0" noProof="0" dirty="0">
                <a:ln>
                  <a:noFill/>
                </a:ln>
                <a:effectLst/>
                <a:uLnTx/>
                <a:uFillTx/>
                <a:latin typeface="Arial"/>
                <a:ea typeface="メイリオ" pitchFamily="50" charset="-128"/>
                <a:cs typeface="メイリオ" pitchFamily="50" charset="-128"/>
              </a:rPr>
              <a:t>手術：</a:t>
            </a:r>
            <a:r>
              <a:rPr kumimoji="1" lang="en-US" altLang="ja-JP" sz="1600" b="1" dirty="0">
                <a:solidFill>
                  <a:srgbClr val="002060"/>
                </a:solidFill>
                <a:latin typeface="Arial"/>
                <a:ea typeface="メイリオ" pitchFamily="50" charset="-128"/>
                <a:cs typeface="メイリオ" pitchFamily="50" charset="-128"/>
              </a:rPr>
              <a:t>10,000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×20</a:t>
            </a:r>
            <a:r>
              <a:rPr kumimoji="1" lang="ja-JP" altLang="en-US" sz="1600" b="1" dirty="0">
                <a:solidFill>
                  <a:srgbClr val="002060"/>
                </a:solidFill>
                <a:latin typeface="Arial"/>
                <a:ea typeface="メイリオ" pitchFamily="50" charset="-128"/>
                <a:cs typeface="メイリオ" pitchFamily="50" charset="-128"/>
              </a:rPr>
              <a:t>倍</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1" name="AutoShape 3">
            <a:extLst>
              <a:ext uri="{FF2B5EF4-FFF2-40B4-BE49-F238E27FC236}">
                <a16:creationId xmlns:a16="http://schemas.microsoft.com/office/drawing/2014/main" id="{56EEBA5F-39AA-CD2F-B31C-C48D11B1ED8B}"/>
              </a:ext>
            </a:extLst>
          </p:cNvPr>
          <p:cNvSpPr>
            <a:spLocks noChangeArrowheads="1"/>
          </p:cNvSpPr>
          <p:nvPr/>
        </p:nvSpPr>
        <p:spPr bwMode="auto">
          <a:xfrm>
            <a:off x="3235356" y="18039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noProof="0" dirty="0">
                <a:solidFill>
                  <a:srgbClr val="002060"/>
                </a:solidFill>
                <a:latin typeface="Arial"/>
                <a:ea typeface="メイリオ" pitchFamily="50" charset="-128"/>
                <a:cs typeface="メイリオ" pitchFamily="50" charset="-128"/>
              </a:rPr>
              <a:t>300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3" name="AutoShape 3">
            <a:extLst>
              <a:ext uri="{FF2B5EF4-FFF2-40B4-BE49-F238E27FC236}">
                <a16:creationId xmlns:a16="http://schemas.microsoft.com/office/drawing/2014/main" id="{BC03D536-C34D-9306-0249-B98302A10C0B}"/>
              </a:ext>
            </a:extLst>
          </p:cNvPr>
          <p:cNvSpPr>
            <a:spLocks noChangeArrowheads="1"/>
          </p:cNvSpPr>
          <p:nvPr/>
        </p:nvSpPr>
        <p:spPr bwMode="auto">
          <a:xfrm>
            <a:off x="3235356" y="2427668"/>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lvl="0" algn="r" defTabSz="914400" eaLnBrk="0" fontAlgn="base" hangingPunct="0">
              <a:spcBef>
                <a:spcPct val="0"/>
              </a:spcBef>
              <a:defRPr/>
            </a:pPr>
            <a:r>
              <a:rPr kumimoji="1" lang="en-US" altLang="ja-JP" sz="1600" b="1" dirty="0">
                <a:solidFill>
                  <a:srgbClr val="002060"/>
                </a:solidFill>
                <a:latin typeface="Arial"/>
                <a:cs typeface="メイリオ" pitchFamily="50" charset="-128"/>
              </a:rPr>
              <a:t>100,000</a:t>
            </a:r>
            <a:r>
              <a:rPr kumimoji="1" lang="ja-JP" altLang="en-US" sz="1600" b="1" dirty="0">
                <a:solidFill>
                  <a:srgbClr val="002060"/>
                </a:solidFill>
                <a:latin typeface="Arial"/>
                <a:cs typeface="メイリオ" pitchFamily="50" charset="-128"/>
              </a:rPr>
              <a:t>円</a:t>
            </a:r>
          </a:p>
        </p:txBody>
      </p:sp>
      <p:sp>
        <p:nvSpPr>
          <p:cNvPr id="24" name="AutoShape 3">
            <a:extLst>
              <a:ext uri="{FF2B5EF4-FFF2-40B4-BE49-F238E27FC236}">
                <a16:creationId xmlns:a16="http://schemas.microsoft.com/office/drawing/2014/main" id="{841D1B15-2208-4C30-0578-286B7C3828EE}"/>
              </a:ext>
            </a:extLst>
          </p:cNvPr>
          <p:cNvSpPr>
            <a:spLocks noChangeArrowheads="1"/>
          </p:cNvSpPr>
          <p:nvPr/>
        </p:nvSpPr>
        <p:spPr bwMode="auto">
          <a:xfrm>
            <a:off x="188165" y="2381502"/>
            <a:ext cx="3260161" cy="538609"/>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en-US" altLang="zh-TW" sz="1600" b="1" dirty="0">
                <a:solidFill>
                  <a:srgbClr val="3E3A39"/>
                </a:solidFill>
                <a:latin typeface="Arial"/>
                <a:ea typeface="メイリオ" pitchFamily="50" charset="-128"/>
                <a:cs typeface="メイリオ" pitchFamily="50" charset="-128"/>
              </a:rPr>
              <a:t>8</a:t>
            </a:r>
            <a:r>
              <a:rPr kumimoji="1" lang="zh-TW" altLang="en-US" sz="1600" b="1" dirty="0">
                <a:solidFill>
                  <a:srgbClr val="3E3A39"/>
                </a:solidFill>
                <a:latin typeface="Arial"/>
                <a:ea typeface="メイリオ" pitchFamily="50" charset="-128"/>
                <a:cs typeface="メイリオ" pitchFamily="50" charset="-128"/>
              </a:rPr>
              <a:t>大生活習慣病入院特約</a:t>
            </a:r>
            <a:r>
              <a:rPr kumimoji="1" lang="en-US" altLang="zh-TW" sz="1600" b="1" dirty="0">
                <a:solidFill>
                  <a:srgbClr val="3E3A39"/>
                </a:solidFill>
                <a:latin typeface="Arial"/>
                <a:ea typeface="メイリオ" pitchFamily="50" charset="-128"/>
                <a:cs typeface="メイリオ" pitchFamily="50" charset="-128"/>
              </a:rPr>
              <a:t>D</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dirty="0">
                <a:solidFill>
                  <a:srgbClr val="3E3A39"/>
                </a:solidFill>
                <a:latin typeface="Arial"/>
                <a:ea typeface="メイリオ" pitchFamily="50" charset="-128"/>
                <a:cs typeface="メイリオ" pitchFamily="50" charset="-128"/>
              </a:rPr>
              <a:t>　　</a:t>
            </a:r>
            <a:endParaRPr kumimoji="1" lang="en-US" altLang="ja-JP" sz="300" b="1" dirty="0">
              <a:solidFill>
                <a:srgbClr val="3E3A39"/>
              </a:solidFill>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入院：</a:t>
            </a:r>
            <a:r>
              <a:rPr kumimoji="1" lang="en-US" altLang="ja-JP" sz="1600" b="1" dirty="0">
                <a:solidFill>
                  <a:srgbClr val="002060"/>
                </a:solidFill>
                <a:latin typeface="Arial"/>
                <a:ea typeface="メイリオ" pitchFamily="50" charset="-128"/>
                <a:cs typeface="メイリオ" pitchFamily="50" charset="-128"/>
              </a:rPr>
              <a:t>10,000</a:t>
            </a:r>
            <a:r>
              <a:rPr kumimoji="1" lang="ja-JP" altLang="en-US" sz="1600" b="1" dirty="0">
                <a:solidFill>
                  <a:srgbClr val="002060"/>
                </a:solidFill>
                <a:latin typeface="Arial"/>
                <a:ea typeface="メイリオ" pitchFamily="50" charset="-128"/>
                <a:cs typeface="メイリオ" pitchFamily="50" charset="-128"/>
              </a:rPr>
              <a:t>円</a:t>
            </a:r>
            <a:r>
              <a:rPr kumimoji="1" lang="en-US" altLang="ja-JP" sz="1600" b="1" dirty="0">
                <a:solidFill>
                  <a:srgbClr val="002060"/>
                </a:solidFill>
                <a:latin typeface="Arial"/>
                <a:ea typeface="メイリオ" pitchFamily="50" charset="-128"/>
                <a:cs typeface="メイリオ" pitchFamily="50" charset="-128"/>
              </a:rPr>
              <a:t>×10</a:t>
            </a:r>
            <a:r>
              <a:rPr kumimoji="1" lang="ja-JP" altLang="en-US" sz="1600" b="1" dirty="0">
                <a:solidFill>
                  <a:srgbClr val="002060"/>
                </a:solidFill>
                <a:latin typeface="Arial"/>
                <a:ea typeface="メイリオ" pitchFamily="50" charset="-128"/>
                <a:cs typeface="メイリオ" pitchFamily="50" charset="-128"/>
              </a:rPr>
              <a:t>日</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5" name="AutoShape 3">
            <a:extLst>
              <a:ext uri="{FF2B5EF4-FFF2-40B4-BE49-F238E27FC236}">
                <a16:creationId xmlns:a16="http://schemas.microsoft.com/office/drawing/2014/main" id="{94C53BCA-D181-0948-841F-1914D25FC555}"/>
              </a:ext>
            </a:extLst>
          </p:cNvPr>
          <p:cNvSpPr>
            <a:spLocks noChangeArrowheads="1"/>
          </p:cNvSpPr>
          <p:nvPr/>
        </p:nvSpPr>
        <p:spPr bwMode="auto">
          <a:xfrm>
            <a:off x="188165" y="3023647"/>
            <a:ext cx="3260161" cy="246221"/>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．アシストセブンプラス</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6" name="AutoShape 3">
            <a:extLst>
              <a:ext uri="{FF2B5EF4-FFF2-40B4-BE49-F238E27FC236}">
                <a16:creationId xmlns:a16="http://schemas.microsoft.com/office/drawing/2014/main" id="{FB60260B-0CE3-D2F0-190A-DEF9B477A90B}"/>
              </a:ext>
            </a:extLst>
          </p:cNvPr>
          <p:cNvSpPr>
            <a:spLocks noChangeArrowheads="1"/>
          </p:cNvSpPr>
          <p:nvPr/>
        </p:nvSpPr>
        <p:spPr bwMode="auto">
          <a:xfrm>
            <a:off x="3235356" y="3023647"/>
            <a:ext cx="1609334" cy="492443"/>
          </a:xfrm>
          <a:prstGeom prst="roundRect">
            <a:avLst>
              <a:gd name="adj" fmla="val 0"/>
            </a:avLst>
          </a:prstGeom>
          <a:noFill/>
          <a:ln>
            <a:noFill/>
          </a:ln>
          <a:effectLst/>
        </p:spPr>
        <p:txBody>
          <a:bodyPr wrap="square" lIns="0" tIns="0" rIns="0" bIns="0">
            <a:spAutoFit/>
          </a:bodyPr>
          <a:lstStyle/>
          <a:p>
            <a:pPr lvl="0" algn="r" defTabSz="914400" eaLnBrk="0" fontAlgn="base" hangingPunct="0">
              <a:spcBef>
                <a:spcPct val="0"/>
              </a:spcBef>
              <a:defRPr/>
            </a:pPr>
            <a:endParaRPr kumimoji="1" lang="en-US" altLang="ja-JP" sz="1600" b="1" dirty="0">
              <a:solidFill>
                <a:srgbClr val="002060"/>
              </a:solidFill>
              <a:latin typeface="Arial"/>
              <a:cs typeface="メイリオ" pitchFamily="50" charset="-128"/>
            </a:endParaRPr>
          </a:p>
          <a:p>
            <a:pPr lvl="0" algn="r" defTabSz="914400" eaLnBrk="0" fontAlgn="base" hangingPunct="0">
              <a:spcBef>
                <a:spcPct val="0"/>
              </a:spcBef>
              <a:defRPr/>
            </a:pPr>
            <a:r>
              <a:rPr kumimoji="1" lang="en-US" altLang="ja-JP" sz="1600" b="1" dirty="0">
                <a:solidFill>
                  <a:srgbClr val="002060"/>
                </a:solidFill>
                <a:latin typeface="Arial"/>
                <a:cs typeface="メイリオ" pitchFamily="50" charset="-128"/>
              </a:rPr>
              <a:t>1,000,000</a:t>
            </a:r>
            <a:r>
              <a:rPr kumimoji="1" lang="ja-JP" altLang="en-US" sz="1600" b="1" dirty="0">
                <a:solidFill>
                  <a:srgbClr val="002060"/>
                </a:solidFill>
                <a:latin typeface="Arial"/>
                <a:cs typeface="メイリオ" pitchFamily="50" charset="-128"/>
              </a:rPr>
              <a:t>円</a:t>
            </a:r>
          </a:p>
        </p:txBody>
      </p:sp>
      <p:sp>
        <p:nvSpPr>
          <p:cNvPr id="29" name="AutoShape 3">
            <a:extLst>
              <a:ext uri="{FF2B5EF4-FFF2-40B4-BE49-F238E27FC236}">
                <a16:creationId xmlns:a16="http://schemas.microsoft.com/office/drawing/2014/main" id="{D0D88403-B7B8-796C-752B-8CB7817A1332}"/>
              </a:ext>
            </a:extLst>
          </p:cNvPr>
          <p:cNvSpPr>
            <a:spLocks noChangeArrowheads="1"/>
          </p:cNvSpPr>
          <p:nvPr/>
        </p:nvSpPr>
        <p:spPr bwMode="auto">
          <a:xfrm>
            <a:off x="5016821" y="5925750"/>
            <a:ext cx="4899173" cy="615553"/>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がんを含め、</a:t>
            </a:r>
            <a:endParaRPr kumimoji="1" lang="en-US" altLang="ja-JP" sz="2000" b="1" dirty="0">
              <a:solidFill>
                <a:srgbClr val="002060"/>
              </a:solidFill>
              <a:latin typeface="Arial"/>
              <a:cs typeface="メイリオ" pitchFamily="50" charset="-128"/>
            </a:endParaRPr>
          </a:p>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その他の生活習慣病の一時金の保障が残る</a:t>
            </a:r>
            <a:endParaRPr kumimoji="1" lang="en-US" altLang="ja-JP" sz="2000" b="1" dirty="0">
              <a:solidFill>
                <a:srgbClr val="002060"/>
              </a:solidFill>
              <a:latin typeface="Arial"/>
              <a:cs typeface="メイリオ" pitchFamily="50" charset="-128"/>
            </a:endParaRPr>
          </a:p>
        </p:txBody>
      </p:sp>
      <p:sp>
        <p:nvSpPr>
          <p:cNvPr id="30" name="AutoShape 3">
            <a:extLst>
              <a:ext uri="{FF2B5EF4-FFF2-40B4-BE49-F238E27FC236}">
                <a16:creationId xmlns:a16="http://schemas.microsoft.com/office/drawing/2014/main" id="{A03F6439-8234-4BF4-5BF5-E59CA38FBD30}"/>
              </a:ext>
            </a:extLst>
          </p:cNvPr>
          <p:cNvSpPr>
            <a:spLocks noChangeArrowheads="1"/>
          </p:cNvSpPr>
          <p:nvPr/>
        </p:nvSpPr>
        <p:spPr bwMode="auto">
          <a:xfrm>
            <a:off x="53827" y="5925750"/>
            <a:ext cx="4899173" cy="615553"/>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アシストセブンプラスの保障は消滅</a:t>
            </a:r>
            <a:endParaRPr kumimoji="1" lang="en-US" altLang="ja-JP" sz="2000" b="1" dirty="0">
              <a:solidFill>
                <a:srgbClr val="002060"/>
              </a:solidFill>
              <a:latin typeface="Arial"/>
              <a:cs typeface="メイリオ" pitchFamily="50" charset="-128"/>
            </a:endParaRPr>
          </a:p>
          <a:p>
            <a:pPr lvl="0" defTabSz="914400" eaLnBrk="0" fontAlgn="base" hangingPunct="0">
              <a:spcBef>
                <a:spcPct val="0"/>
              </a:spcBef>
              <a:defRPr/>
            </a:pPr>
            <a:r>
              <a:rPr kumimoji="1" lang="ja-JP" altLang="en-US" sz="2000" b="1" dirty="0">
                <a:solidFill>
                  <a:srgbClr val="002060"/>
                </a:solidFill>
                <a:latin typeface="Arial"/>
                <a:cs typeface="メイリオ" pitchFamily="50" charset="-128"/>
              </a:rPr>
              <a:t>その分の死亡保障も消滅</a:t>
            </a:r>
            <a:endParaRPr kumimoji="1" lang="en-US" altLang="ja-JP" sz="2000" b="1" dirty="0">
              <a:solidFill>
                <a:srgbClr val="002060"/>
              </a:solidFill>
              <a:latin typeface="Arial"/>
              <a:cs typeface="メイリオ" pitchFamily="50" charset="-128"/>
            </a:endParaRPr>
          </a:p>
        </p:txBody>
      </p:sp>
      <p:sp>
        <p:nvSpPr>
          <p:cNvPr id="31" name="AutoShape 3">
            <a:extLst>
              <a:ext uri="{FF2B5EF4-FFF2-40B4-BE49-F238E27FC236}">
                <a16:creationId xmlns:a16="http://schemas.microsoft.com/office/drawing/2014/main" id="{728FD187-21E1-0A4C-5F68-1C2494E8BA08}"/>
              </a:ext>
            </a:extLst>
          </p:cNvPr>
          <p:cNvSpPr>
            <a:spLocks noChangeArrowheads="1"/>
          </p:cNvSpPr>
          <p:nvPr/>
        </p:nvSpPr>
        <p:spPr bwMode="auto">
          <a:xfrm>
            <a:off x="5043160" y="3023646"/>
            <a:ext cx="3104762" cy="246221"/>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dirty="0">
                <a:solidFill>
                  <a:srgbClr val="3E3A39"/>
                </a:solidFill>
                <a:latin typeface="Arial"/>
                <a:ea typeface="メイリオ" pitchFamily="50" charset="-128"/>
                <a:cs typeface="メイリオ" pitchFamily="50" charset="-128"/>
              </a:rPr>
              <a:t>4</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dirty="0">
                <a:solidFill>
                  <a:srgbClr val="3E3A39"/>
                </a:solidFill>
                <a:latin typeface="Arial"/>
                <a:ea typeface="メイリオ" pitchFamily="50" charset="-128"/>
                <a:cs typeface="メイリオ" pitchFamily="50" charset="-128"/>
              </a:rPr>
              <a:t>循環器病継続保障特約</a:t>
            </a:r>
          </a:p>
        </p:txBody>
      </p:sp>
      <p:sp>
        <p:nvSpPr>
          <p:cNvPr id="32" name="AutoShape 3">
            <a:extLst>
              <a:ext uri="{FF2B5EF4-FFF2-40B4-BE49-F238E27FC236}">
                <a16:creationId xmlns:a16="http://schemas.microsoft.com/office/drawing/2014/main" id="{A4D07292-490D-C85E-83A5-0799ED266A98}"/>
              </a:ext>
            </a:extLst>
          </p:cNvPr>
          <p:cNvSpPr>
            <a:spLocks noChangeArrowheads="1"/>
          </p:cNvSpPr>
          <p:nvPr/>
        </p:nvSpPr>
        <p:spPr bwMode="auto">
          <a:xfrm>
            <a:off x="8090350" y="30236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2,000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33" name="AutoShape 3">
            <a:extLst>
              <a:ext uri="{FF2B5EF4-FFF2-40B4-BE49-F238E27FC236}">
                <a16:creationId xmlns:a16="http://schemas.microsoft.com/office/drawing/2014/main" id="{434C12C5-7280-B77D-C4C5-007AFE372CBB}"/>
              </a:ext>
            </a:extLst>
          </p:cNvPr>
          <p:cNvSpPr>
            <a:spLocks noChangeArrowheads="1"/>
          </p:cNvSpPr>
          <p:nvPr/>
        </p:nvSpPr>
        <p:spPr bwMode="auto">
          <a:xfrm>
            <a:off x="5043160" y="3524787"/>
            <a:ext cx="3104762" cy="246221"/>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en-US" altLang="ja-JP" sz="1600" b="1" dirty="0">
                <a:solidFill>
                  <a:srgbClr val="3E3A39"/>
                </a:solidFill>
                <a:latin typeface="Arial"/>
                <a:ea typeface="メイリオ" pitchFamily="50" charset="-128"/>
                <a:cs typeface="メイリオ" pitchFamily="50" charset="-128"/>
              </a:rPr>
              <a:t>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dirty="0">
                <a:solidFill>
                  <a:srgbClr val="3E3A39"/>
                </a:solidFill>
                <a:latin typeface="Arial"/>
                <a:ea typeface="メイリオ" pitchFamily="50" charset="-128"/>
                <a:cs typeface="メイリオ" pitchFamily="50" charset="-128"/>
              </a:rPr>
              <a:t>循環器病重症化予防支援特約</a:t>
            </a:r>
            <a:r>
              <a:rPr kumimoji="1" lang="ja-JP" altLang="en-US" sz="1600" b="1" dirty="0">
                <a:solidFill>
                  <a:srgbClr val="002060"/>
                </a:solidFill>
                <a:latin typeface="Arial"/>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34" name="AutoShape 3">
            <a:extLst>
              <a:ext uri="{FF2B5EF4-FFF2-40B4-BE49-F238E27FC236}">
                <a16:creationId xmlns:a16="http://schemas.microsoft.com/office/drawing/2014/main" id="{38AAD24F-CB08-F6EE-87C3-FDBD28B6A0BA}"/>
              </a:ext>
            </a:extLst>
          </p:cNvPr>
          <p:cNvSpPr>
            <a:spLocks noChangeArrowheads="1"/>
          </p:cNvSpPr>
          <p:nvPr/>
        </p:nvSpPr>
        <p:spPr bwMode="auto">
          <a:xfrm>
            <a:off x="8090350" y="3524787"/>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dirty="0">
              <a:solidFill>
                <a:srgbClr val="002060"/>
              </a:solidFill>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dirty="0">
                <a:solidFill>
                  <a:srgbClr val="002060"/>
                </a:solidFill>
                <a:latin typeface="Arial"/>
                <a:ea typeface="メイリオ" pitchFamily="50" charset="-128"/>
                <a:cs typeface="メイリオ" pitchFamily="50" charset="-128"/>
              </a:rPr>
              <a:t>1,000</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2" name="AutoShape 3">
            <a:extLst>
              <a:ext uri="{FF2B5EF4-FFF2-40B4-BE49-F238E27FC236}">
                <a16:creationId xmlns:a16="http://schemas.microsoft.com/office/drawing/2014/main" id="{C3795A47-D8B4-ADE2-1078-E2A4F1C28052}"/>
              </a:ext>
            </a:extLst>
          </p:cNvPr>
          <p:cNvSpPr>
            <a:spLocks noChangeArrowheads="1"/>
          </p:cNvSpPr>
          <p:nvPr/>
        </p:nvSpPr>
        <p:spPr bwMode="auto">
          <a:xfrm>
            <a:off x="114299" y="5536940"/>
            <a:ext cx="4680000" cy="246221"/>
          </a:xfrm>
          <a:prstGeom prst="roundRect">
            <a:avLst>
              <a:gd name="adj" fmla="val 0"/>
            </a:avLst>
          </a:prstGeom>
          <a:solidFill>
            <a:schemeClr val="bg1"/>
          </a:solid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　　　</a:t>
            </a:r>
            <a:r>
              <a:rPr kumimoji="1" lang="ja-JP" altLang="en-US" sz="1600" b="1" dirty="0">
                <a:solidFill>
                  <a:srgbClr val="FF0000"/>
                </a:solidFill>
                <a:highlight>
                  <a:srgbClr val="FFFF00"/>
                </a:highlight>
                <a:latin typeface="Arial"/>
                <a:ea typeface="メイリオ" pitchFamily="50" charset="-128"/>
                <a:cs typeface="メイリオ" pitchFamily="50" charset="-128"/>
              </a:rPr>
              <a:t>②．くわえて、残る一時金の保障は！？</a:t>
            </a:r>
            <a:endParaRPr kumimoji="1" lang="ja-JP" altLang="en-US" sz="1600" b="1" i="0" u="none" strike="noStrike" kern="1200" cap="none" spc="0" normalizeH="0" baseline="0" noProof="0" dirty="0">
              <a:ln>
                <a:noFill/>
              </a:ln>
              <a:solidFill>
                <a:srgbClr val="FF0000"/>
              </a:solidFill>
              <a:effectLst/>
              <a:highlight>
                <a:srgbClr val="FFFF00"/>
              </a:highlight>
              <a:uLnTx/>
              <a:uFillTx/>
              <a:latin typeface="Arial"/>
              <a:ea typeface="メイリオ" pitchFamily="50" charset="-128"/>
              <a:cs typeface="メイリオ" pitchFamily="50" charset="-128"/>
            </a:endParaRPr>
          </a:p>
        </p:txBody>
      </p:sp>
      <p:pic>
        <p:nvPicPr>
          <p:cNvPr id="28" name="図 27">
            <a:extLst>
              <a:ext uri="{FF2B5EF4-FFF2-40B4-BE49-F238E27FC236}">
                <a16:creationId xmlns:a16="http://schemas.microsoft.com/office/drawing/2014/main" id="{8284BB0B-721C-614E-957D-B024FC5C174B}"/>
              </a:ext>
            </a:extLst>
          </p:cNvPr>
          <p:cNvPicPr>
            <a:picLocks noChangeAspect="1"/>
          </p:cNvPicPr>
          <p:nvPr/>
        </p:nvPicPr>
        <p:blipFill>
          <a:blip r:embed="rId2"/>
          <a:stretch>
            <a:fillRect/>
          </a:stretch>
        </p:blipFill>
        <p:spPr>
          <a:xfrm>
            <a:off x="38605" y="603149"/>
            <a:ext cx="9745935" cy="6141550"/>
          </a:xfrm>
          <a:prstGeom prst="rect">
            <a:avLst/>
          </a:prstGeom>
        </p:spPr>
      </p:pic>
      <p:pic>
        <p:nvPicPr>
          <p:cNvPr id="37" name="図 36">
            <a:extLst>
              <a:ext uri="{FF2B5EF4-FFF2-40B4-BE49-F238E27FC236}">
                <a16:creationId xmlns:a16="http://schemas.microsoft.com/office/drawing/2014/main" id="{24CDD3AA-0D6B-5D82-22F6-EC9997D7D6A0}"/>
              </a:ext>
            </a:extLst>
          </p:cNvPr>
          <p:cNvPicPr>
            <a:picLocks noChangeAspect="1"/>
          </p:cNvPicPr>
          <p:nvPr/>
        </p:nvPicPr>
        <p:blipFill>
          <a:blip r:embed="rId3"/>
          <a:stretch>
            <a:fillRect/>
          </a:stretch>
        </p:blipFill>
        <p:spPr>
          <a:xfrm>
            <a:off x="2020582" y="2729040"/>
            <a:ext cx="7763958" cy="4058216"/>
          </a:xfrm>
          <a:prstGeom prst="rect">
            <a:avLst/>
          </a:prstGeom>
          <a:solidFill>
            <a:srgbClr val="EA5550"/>
          </a:solidFill>
          <a:ln w="38100">
            <a:solidFill>
              <a:srgbClr val="EA5550"/>
            </a:solidFill>
          </a:ln>
        </p:spPr>
      </p:pic>
      <p:pic>
        <p:nvPicPr>
          <p:cNvPr id="36" name="図 35">
            <a:extLst>
              <a:ext uri="{FF2B5EF4-FFF2-40B4-BE49-F238E27FC236}">
                <a16:creationId xmlns:a16="http://schemas.microsoft.com/office/drawing/2014/main" id="{1705482D-BAF4-8DDB-2548-38E806ADA4D6}"/>
              </a:ext>
            </a:extLst>
          </p:cNvPr>
          <p:cNvPicPr>
            <a:picLocks noChangeAspect="1"/>
          </p:cNvPicPr>
          <p:nvPr/>
        </p:nvPicPr>
        <p:blipFill rotWithShape="1">
          <a:blip r:embed="rId4"/>
          <a:srcRect b="45274"/>
          <a:stretch/>
        </p:blipFill>
        <p:spPr>
          <a:xfrm>
            <a:off x="2254702" y="1779618"/>
            <a:ext cx="7545059" cy="4974051"/>
          </a:xfrm>
          <a:prstGeom prst="rect">
            <a:avLst/>
          </a:prstGeom>
          <a:ln w="38100">
            <a:solidFill>
              <a:srgbClr val="EA5550"/>
            </a:solidFill>
          </a:ln>
        </p:spPr>
      </p:pic>
      <p:pic>
        <p:nvPicPr>
          <p:cNvPr id="39" name="図 38">
            <a:extLst>
              <a:ext uri="{FF2B5EF4-FFF2-40B4-BE49-F238E27FC236}">
                <a16:creationId xmlns:a16="http://schemas.microsoft.com/office/drawing/2014/main" id="{935D0490-F94F-C4DB-8F0F-9AA236D344E1}"/>
              </a:ext>
            </a:extLst>
          </p:cNvPr>
          <p:cNvPicPr>
            <a:picLocks noChangeAspect="1"/>
          </p:cNvPicPr>
          <p:nvPr/>
        </p:nvPicPr>
        <p:blipFill>
          <a:blip r:embed="rId2"/>
          <a:stretch>
            <a:fillRect/>
          </a:stretch>
        </p:blipFill>
        <p:spPr>
          <a:xfrm>
            <a:off x="38604" y="603149"/>
            <a:ext cx="9745935" cy="6141550"/>
          </a:xfrm>
          <a:prstGeom prst="rect">
            <a:avLst/>
          </a:prstGeom>
        </p:spPr>
      </p:pic>
      <p:pic>
        <p:nvPicPr>
          <p:cNvPr id="38" name="図 37">
            <a:extLst>
              <a:ext uri="{FF2B5EF4-FFF2-40B4-BE49-F238E27FC236}">
                <a16:creationId xmlns:a16="http://schemas.microsoft.com/office/drawing/2014/main" id="{A1092B49-5E76-042E-AF7B-01CE08C81B11}"/>
              </a:ext>
            </a:extLst>
          </p:cNvPr>
          <p:cNvPicPr>
            <a:picLocks noChangeAspect="1"/>
          </p:cNvPicPr>
          <p:nvPr/>
        </p:nvPicPr>
        <p:blipFill>
          <a:blip r:embed="rId5"/>
          <a:stretch>
            <a:fillRect/>
          </a:stretch>
        </p:blipFill>
        <p:spPr>
          <a:xfrm>
            <a:off x="900957" y="3510912"/>
            <a:ext cx="8882560" cy="3302250"/>
          </a:xfrm>
          <a:prstGeom prst="rect">
            <a:avLst/>
          </a:prstGeom>
          <a:ln w="38100">
            <a:solidFill>
              <a:srgbClr val="EA5550"/>
            </a:solidFill>
          </a:ln>
        </p:spPr>
      </p:pic>
      <p:pic>
        <p:nvPicPr>
          <p:cNvPr id="48" name="図 47">
            <a:extLst>
              <a:ext uri="{FF2B5EF4-FFF2-40B4-BE49-F238E27FC236}">
                <a16:creationId xmlns:a16="http://schemas.microsoft.com/office/drawing/2014/main" id="{1D85A6DC-C955-0B6A-3806-2744BB4FBBA9}"/>
              </a:ext>
            </a:extLst>
          </p:cNvPr>
          <p:cNvPicPr>
            <a:picLocks noChangeAspect="1"/>
          </p:cNvPicPr>
          <p:nvPr/>
        </p:nvPicPr>
        <p:blipFill>
          <a:blip r:embed="rId6"/>
          <a:stretch>
            <a:fillRect/>
          </a:stretch>
        </p:blipFill>
        <p:spPr>
          <a:xfrm>
            <a:off x="-2561820" y="733126"/>
            <a:ext cx="9240540" cy="5515745"/>
          </a:xfrm>
          <a:prstGeom prst="rect">
            <a:avLst/>
          </a:prstGeom>
          <a:ln w="38100">
            <a:solidFill>
              <a:srgbClr val="EA5550"/>
            </a:solidFill>
          </a:ln>
        </p:spPr>
      </p:pic>
      <p:grpSp>
        <p:nvGrpSpPr>
          <p:cNvPr id="49" name="グループ化 48">
            <a:extLst>
              <a:ext uri="{FF2B5EF4-FFF2-40B4-BE49-F238E27FC236}">
                <a16:creationId xmlns:a16="http://schemas.microsoft.com/office/drawing/2014/main" id="{7B41CD3F-DF13-A127-64C7-83F8F01D0837}"/>
              </a:ext>
            </a:extLst>
          </p:cNvPr>
          <p:cNvGrpSpPr/>
          <p:nvPr/>
        </p:nvGrpSpPr>
        <p:grpSpPr>
          <a:xfrm>
            <a:off x="2068362" y="3666432"/>
            <a:ext cx="4498316" cy="3002690"/>
            <a:chOff x="-1711638" y="5669544"/>
            <a:chExt cx="4498316" cy="3002690"/>
          </a:xfrm>
        </p:grpSpPr>
        <p:cxnSp>
          <p:nvCxnSpPr>
            <p:cNvPr id="50" name="直線コネクタ 49">
              <a:extLst>
                <a:ext uri="{FF2B5EF4-FFF2-40B4-BE49-F238E27FC236}">
                  <a16:creationId xmlns:a16="http://schemas.microsoft.com/office/drawing/2014/main" id="{6410230A-CB67-C943-7400-FFE3C588C698}"/>
                </a:ext>
              </a:extLst>
            </p:cNvPr>
            <p:cNvCxnSpPr>
              <a:cxnSpLocks/>
            </p:cNvCxnSpPr>
            <p:nvPr/>
          </p:nvCxnSpPr>
          <p:spPr>
            <a:xfrm flipV="1">
              <a:off x="2450008"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1" name="吹き出し: 四角形 50">
              <a:extLst>
                <a:ext uri="{FF2B5EF4-FFF2-40B4-BE49-F238E27FC236}">
                  <a16:creationId xmlns:a16="http://schemas.microsoft.com/office/drawing/2014/main" id="{A07EEEED-0A41-37B2-9E13-44049DA479F8}"/>
                </a:ext>
              </a:extLst>
            </p:cNvPr>
            <p:cNvSpPr/>
            <p:nvPr/>
          </p:nvSpPr>
          <p:spPr bwMode="auto">
            <a:xfrm>
              <a:off x="-1711638" y="6027045"/>
              <a:ext cx="4498316" cy="2645189"/>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キャッシュバック①</a:t>
              </a:r>
              <a:endParaRPr kumimoji="1" lang="en-US" altLang="ja-JP" sz="3200" b="1" dirty="0">
                <a:latin typeface="Meiryo UI" panose="020B0604030504040204" pitchFamily="50" charset="-128"/>
                <a:ea typeface="Meiryo UI" panose="020B0604030504040204" pitchFamily="50" charset="-128"/>
              </a:endParaRPr>
            </a:p>
            <a:p>
              <a:pPr marR="0" algn="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17,995</a:t>
              </a:r>
              <a:r>
                <a:rPr kumimoji="1" lang="ja-JP" altLang="en-US" sz="3200" b="1" dirty="0">
                  <a:latin typeface="Meiryo UI" panose="020B0604030504040204" pitchFamily="50" charset="-128"/>
                  <a:ea typeface="Meiryo UI" panose="020B0604030504040204" pitchFamily="50" charset="-128"/>
                </a:rPr>
                <a:t>円</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3200" b="1" dirty="0">
                  <a:latin typeface="Meiryo UI" panose="020B0604030504040204" pitchFamily="50" charset="-128"/>
                  <a:ea typeface="Meiryo UI" panose="020B0604030504040204" pitchFamily="50" charset="-128"/>
                </a:rPr>
                <a:t>実質負担額</a:t>
              </a:r>
              <a:endParaRPr kumimoji="1" lang="en-US" altLang="ja-JP" sz="3200" b="1" dirty="0">
                <a:latin typeface="Meiryo UI" panose="020B0604030504040204" pitchFamily="50" charset="-128"/>
                <a:ea typeface="Meiryo UI" panose="020B0604030504040204" pitchFamily="50" charset="-128"/>
              </a:endParaRPr>
            </a:p>
            <a:p>
              <a:pPr marR="0" algn="r"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15,403</a:t>
              </a:r>
              <a:r>
                <a:rPr kumimoji="1" lang="ja-JP" altLang="en-US" sz="3200" b="1" dirty="0">
                  <a:solidFill>
                    <a:srgbClr val="EA5550"/>
                  </a:solidFill>
                  <a:latin typeface="Meiryo UI" panose="020B0604030504040204" pitchFamily="50" charset="-128"/>
                  <a:ea typeface="Meiryo UI" panose="020B0604030504040204" pitchFamily="50" charset="-128"/>
                </a:rPr>
                <a:t>円</a:t>
              </a:r>
              <a:endParaRPr kumimoji="1" lang="en-US" altLang="ja-JP" sz="4000" b="1" dirty="0">
                <a:solidFill>
                  <a:srgbClr val="EA5550"/>
                </a:solidFill>
                <a:latin typeface="Meiryo UI" panose="020B0604030504040204" pitchFamily="50" charset="-128"/>
                <a:ea typeface="Meiryo UI" panose="020B0604030504040204" pitchFamily="50" charset="-128"/>
              </a:endParaRPr>
            </a:p>
          </p:txBody>
        </p:sp>
      </p:grpSp>
      <p:sp>
        <p:nvSpPr>
          <p:cNvPr id="40" name="テキスト プレースホルダー 1">
            <a:extLst>
              <a:ext uri="{FF2B5EF4-FFF2-40B4-BE49-F238E27FC236}">
                <a16:creationId xmlns:a16="http://schemas.microsoft.com/office/drawing/2014/main" id="{5BA3FB85-A173-C1D0-9405-F16455C6BE4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41" name="スライド番号プレースホルダー 5">
            <a:extLst>
              <a:ext uri="{FF2B5EF4-FFF2-40B4-BE49-F238E27FC236}">
                <a16:creationId xmlns:a16="http://schemas.microsoft.com/office/drawing/2014/main" id="{17C6A322-4E99-A795-DADD-CE6CF0F305BE}"/>
              </a:ext>
            </a:extLst>
          </p:cNvPr>
          <p:cNvSpPr txBox="1">
            <a:spLocks/>
          </p:cNvSpPr>
          <p:nvPr/>
        </p:nvSpPr>
        <p:spPr>
          <a:xfrm>
            <a:off x="9494090" y="71567"/>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13</a:t>
            </a:fld>
            <a:endParaRPr kumimoji="1" lang="ja-JP" altLang="en-US" sz="1200" b="1" dirty="0">
              <a:solidFill>
                <a:schemeClr val="tx1"/>
              </a:solidFill>
            </a:endParaRPr>
          </a:p>
        </p:txBody>
      </p:sp>
    </p:spTree>
    <p:extLst>
      <p:ext uri="{BB962C8B-B14F-4D97-AF65-F5344CB8AC3E}">
        <p14:creationId xmlns:p14="http://schemas.microsoft.com/office/powerpoint/2010/main" val="314891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500"/>
                                        <p:tgtEl>
                                          <p:spTgt spid="11"/>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up)">
                                      <p:cBhvr>
                                        <p:cTn id="35" dur="500"/>
                                        <p:tgtEl>
                                          <p:spTgt spid="31"/>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ipe(up)">
                                      <p:cBhvr>
                                        <p:cTn id="44" dur="500"/>
                                        <p:tgtEl>
                                          <p:spTgt spid="33"/>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left)">
                                      <p:cBhvr>
                                        <p:cTn id="48" dur="500"/>
                                        <p:tgtEl>
                                          <p:spTgt spid="3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up)">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up)">
                                      <p:cBhvr>
                                        <p:cTn id="58" dur="500"/>
                                        <p:tgtEl>
                                          <p:spTgt spid="2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left)">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up)">
                                      <p:cBhvr>
                                        <p:cTn id="67" dur="500"/>
                                        <p:tgtEl>
                                          <p:spTgt spid="24"/>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wipe(left)">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wipe(up)">
                                      <p:cBhvr>
                                        <p:cTn id="76" dur="500"/>
                                        <p:tgtEl>
                                          <p:spTgt spid="25"/>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wipe(left)">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wipe(down)">
                                      <p:cBhvr>
                                        <p:cTn id="85" dur="500"/>
                                        <p:tgtEl>
                                          <p:spTgt spid="28"/>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37"/>
                                        </p:tgtEl>
                                        <p:attrNameLst>
                                          <p:attrName>style.visibility</p:attrName>
                                        </p:attrNameLst>
                                      </p:cBhvr>
                                      <p:to>
                                        <p:strVal val="visible"/>
                                      </p:to>
                                    </p:set>
                                    <p:animEffect transition="in" filter="wipe(left)">
                                      <p:cBhvr>
                                        <p:cTn id="90" dur="500"/>
                                        <p:tgtEl>
                                          <p:spTgt spid="37"/>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wipe(left)">
                                      <p:cBhvr>
                                        <p:cTn id="95" dur="500"/>
                                        <p:tgtEl>
                                          <p:spTgt spid="36"/>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xit" presetSubtype="4" fill="hold" nodeType="clickEffect">
                                  <p:stCondLst>
                                    <p:cond delay="0"/>
                                  </p:stCondLst>
                                  <p:childTnLst>
                                    <p:animEffect transition="out" filter="wipe(down)">
                                      <p:cBhvr>
                                        <p:cTn id="99" dur="500"/>
                                        <p:tgtEl>
                                          <p:spTgt spid="28"/>
                                        </p:tgtEl>
                                      </p:cBhvr>
                                    </p:animEffect>
                                    <p:set>
                                      <p:cBhvr>
                                        <p:cTn id="100" dur="1" fill="hold">
                                          <p:stCondLst>
                                            <p:cond delay="499"/>
                                          </p:stCondLst>
                                        </p:cTn>
                                        <p:tgtEl>
                                          <p:spTgt spid="28"/>
                                        </p:tgtEl>
                                        <p:attrNameLst>
                                          <p:attrName>style.visibility</p:attrName>
                                        </p:attrNameLst>
                                      </p:cBhvr>
                                      <p:to>
                                        <p:strVal val="hidden"/>
                                      </p:to>
                                    </p:set>
                                  </p:childTnLst>
                                </p:cTn>
                              </p:par>
                              <p:par>
                                <p:cTn id="101" presetID="22" presetClass="exit" presetSubtype="4" fill="hold" nodeType="withEffect">
                                  <p:stCondLst>
                                    <p:cond delay="0"/>
                                  </p:stCondLst>
                                  <p:childTnLst>
                                    <p:animEffect transition="out" filter="wipe(down)">
                                      <p:cBhvr>
                                        <p:cTn id="102" dur="500"/>
                                        <p:tgtEl>
                                          <p:spTgt spid="37"/>
                                        </p:tgtEl>
                                      </p:cBhvr>
                                    </p:animEffect>
                                    <p:set>
                                      <p:cBhvr>
                                        <p:cTn id="103" dur="1" fill="hold">
                                          <p:stCondLst>
                                            <p:cond delay="499"/>
                                          </p:stCondLst>
                                        </p:cTn>
                                        <p:tgtEl>
                                          <p:spTgt spid="37"/>
                                        </p:tgtEl>
                                        <p:attrNameLst>
                                          <p:attrName>style.visibility</p:attrName>
                                        </p:attrNameLst>
                                      </p:cBhvr>
                                      <p:to>
                                        <p:strVal val="hidden"/>
                                      </p:to>
                                    </p:set>
                                  </p:childTnLst>
                                </p:cTn>
                              </p:par>
                              <p:par>
                                <p:cTn id="104" presetID="22" presetClass="exit" presetSubtype="4" fill="hold" nodeType="withEffect">
                                  <p:stCondLst>
                                    <p:cond delay="0"/>
                                  </p:stCondLst>
                                  <p:childTnLst>
                                    <p:animEffect transition="out" filter="wipe(down)">
                                      <p:cBhvr>
                                        <p:cTn id="105" dur="500"/>
                                        <p:tgtEl>
                                          <p:spTgt spid="36"/>
                                        </p:tgtEl>
                                      </p:cBhvr>
                                    </p:animEffect>
                                    <p:set>
                                      <p:cBhvr>
                                        <p:cTn id="106" dur="1" fill="hold">
                                          <p:stCondLst>
                                            <p:cond delay="499"/>
                                          </p:stCondLst>
                                        </p:cTn>
                                        <p:tgtEl>
                                          <p:spTgt spid="36"/>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22" presetClass="entr" presetSubtype="1" fill="hold" grpId="0" nodeType="click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wipe(up)">
                                      <p:cBhvr>
                                        <p:cTn id="111" dur="500"/>
                                        <p:tgtEl>
                                          <p:spTgt spid="2"/>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1" fill="hold" grpId="0" nodeType="clickEffect">
                                  <p:stCondLst>
                                    <p:cond delay="0"/>
                                  </p:stCondLst>
                                  <p:childTnLst>
                                    <p:set>
                                      <p:cBhvr>
                                        <p:cTn id="115" dur="1" fill="hold">
                                          <p:stCondLst>
                                            <p:cond delay="0"/>
                                          </p:stCondLst>
                                        </p:cTn>
                                        <p:tgtEl>
                                          <p:spTgt spid="17"/>
                                        </p:tgtEl>
                                        <p:attrNameLst>
                                          <p:attrName>style.visibility</p:attrName>
                                        </p:attrNameLst>
                                      </p:cBhvr>
                                      <p:to>
                                        <p:strVal val="visible"/>
                                      </p:to>
                                    </p:set>
                                    <p:animEffect transition="in" filter="wipe(up)">
                                      <p:cBhvr>
                                        <p:cTn id="116" dur="500"/>
                                        <p:tgtEl>
                                          <p:spTgt spid="17"/>
                                        </p:tgtEl>
                                      </p:cBhvr>
                                    </p:animEffect>
                                  </p:childTnLst>
                                </p:cTn>
                              </p:par>
                            </p:childTnLst>
                          </p:cTn>
                        </p:par>
                        <p:par>
                          <p:cTn id="117" fill="hold">
                            <p:stCondLst>
                              <p:cond delay="500"/>
                            </p:stCondLst>
                            <p:childTnLst>
                              <p:par>
                                <p:cTn id="118" presetID="22" presetClass="entr" presetSubtype="8" fill="hold" grpId="0" nodeType="afterEffect">
                                  <p:stCondLst>
                                    <p:cond delay="0"/>
                                  </p:stCondLst>
                                  <p:childTnLst>
                                    <p:set>
                                      <p:cBhvr>
                                        <p:cTn id="119" dur="1" fill="hold">
                                          <p:stCondLst>
                                            <p:cond delay="0"/>
                                          </p:stCondLst>
                                        </p:cTn>
                                        <p:tgtEl>
                                          <p:spTgt spid="19"/>
                                        </p:tgtEl>
                                        <p:attrNameLst>
                                          <p:attrName>style.visibility</p:attrName>
                                        </p:attrNameLst>
                                      </p:cBhvr>
                                      <p:to>
                                        <p:strVal val="visible"/>
                                      </p:to>
                                    </p:set>
                                    <p:animEffect transition="in" filter="wipe(left)">
                                      <p:cBhvr>
                                        <p:cTn id="120" dur="500"/>
                                        <p:tgtEl>
                                          <p:spTgt spid="19"/>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grpId="0" nodeType="clickEffect">
                                  <p:stCondLst>
                                    <p:cond delay="0"/>
                                  </p:stCondLst>
                                  <p:childTnLst>
                                    <p:set>
                                      <p:cBhvr>
                                        <p:cTn id="124" dur="1" fill="hold">
                                          <p:stCondLst>
                                            <p:cond delay="0"/>
                                          </p:stCondLst>
                                        </p:cTn>
                                        <p:tgtEl>
                                          <p:spTgt spid="22"/>
                                        </p:tgtEl>
                                        <p:attrNameLst>
                                          <p:attrName>style.visibility</p:attrName>
                                        </p:attrNameLst>
                                      </p:cBhvr>
                                      <p:to>
                                        <p:strVal val="visible"/>
                                      </p:to>
                                    </p:set>
                                    <p:animEffect transition="in" filter="wipe(left)">
                                      <p:cBhvr>
                                        <p:cTn id="125" dur="500"/>
                                        <p:tgtEl>
                                          <p:spTgt spid="22"/>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1" fill="hold" grpId="0" nodeType="clickEffect">
                                  <p:stCondLst>
                                    <p:cond delay="0"/>
                                  </p:stCondLst>
                                  <p:childTnLst>
                                    <p:set>
                                      <p:cBhvr>
                                        <p:cTn id="129" dur="1" fill="hold">
                                          <p:stCondLst>
                                            <p:cond delay="0"/>
                                          </p:stCondLst>
                                        </p:cTn>
                                        <p:tgtEl>
                                          <p:spTgt spid="30"/>
                                        </p:tgtEl>
                                        <p:attrNameLst>
                                          <p:attrName>style.visibility</p:attrName>
                                        </p:attrNameLst>
                                      </p:cBhvr>
                                      <p:to>
                                        <p:strVal val="visible"/>
                                      </p:to>
                                    </p:set>
                                    <p:animEffect transition="in" filter="wipe(up)">
                                      <p:cBhvr>
                                        <p:cTn id="130" dur="500"/>
                                        <p:tgtEl>
                                          <p:spTgt spid="30"/>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1" fill="hold" grpId="0" nodeType="clickEffect">
                                  <p:stCondLst>
                                    <p:cond delay="0"/>
                                  </p:stCondLst>
                                  <p:childTnLst>
                                    <p:set>
                                      <p:cBhvr>
                                        <p:cTn id="134" dur="1" fill="hold">
                                          <p:stCondLst>
                                            <p:cond delay="0"/>
                                          </p:stCondLst>
                                        </p:cTn>
                                        <p:tgtEl>
                                          <p:spTgt spid="29"/>
                                        </p:tgtEl>
                                        <p:attrNameLst>
                                          <p:attrName>style.visibility</p:attrName>
                                        </p:attrNameLst>
                                      </p:cBhvr>
                                      <p:to>
                                        <p:strVal val="visible"/>
                                      </p:to>
                                    </p:set>
                                    <p:animEffect transition="in" filter="wipe(up)">
                                      <p:cBhvr>
                                        <p:cTn id="135" dur="500"/>
                                        <p:tgtEl>
                                          <p:spTgt spid="29"/>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4" fill="hold" nodeType="clickEffect">
                                  <p:stCondLst>
                                    <p:cond delay="0"/>
                                  </p:stCondLst>
                                  <p:childTnLst>
                                    <p:set>
                                      <p:cBhvr>
                                        <p:cTn id="139" dur="1" fill="hold">
                                          <p:stCondLst>
                                            <p:cond delay="0"/>
                                          </p:stCondLst>
                                        </p:cTn>
                                        <p:tgtEl>
                                          <p:spTgt spid="39"/>
                                        </p:tgtEl>
                                        <p:attrNameLst>
                                          <p:attrName>style.visibility</p:attrName>
                                        </p:attrNameLst>
                                      </p:cBhvr>
                                      <p:to>
                                        <p:strVal val="visible"/>
                                      </p:to>
                                    </p:set>
                                    <p:animEffect transition="in" filter="wipe(down)">
                                      <p:cBhvr>
                                        <p:cTn id="140" dur="500"/>
                                        <p:tgtEl>
                                          <p:spTgt spid="39"/>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2" fill="hold" nodeType="clickEffect">
                                  <p:stCondLst>
                                    <p:cond delay="0"/>
                                  </p:stCondLst>
                                  <p:childTnLst>
                                    <p:set>
                                      <p:cBhvr>
                                        <p:cTn id="144" dur="1" fill="hold">
                                          <p:stCondLst>
                                            <p:cond delay="0"/>
                                          </p:stCondLst>
                                        </p:cTn>
                                        <p:tgtEl>
                                          <p:spTgt spid="48"/>
                                        </p:tgtEl>
                                        <p:attrNameLst>
                                          <p:attrName>style.visibility</p:attrName>
                                        </p:attrNameLst>
                                      </p:cBhvr>
                                      <p:to>
                                        <p:strVal val="visible"/>
                                      </p:to>
                                    </p:set>
                                    <p:animEffect transition="in" filter="wipe(right)">
                                      <p:cBhvr>
                                        <p:cTn id="145" dur="500"/>
                                        <p:tgtEl>
                                          <p:spTgt spid="48"/>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nodeType="clickEffect">
                                  <p:stCondLst>
                                    <p:cond delay="0"/>
                                  </p:stCondLst>
                                  <p:childTnLst>
                                    <p:set>
                                      <p:cBhvr>
                                        <p:cTn id="149" dur="1" fill="hold">
                                          <p:stCondLst>
                                            <p:cond delay="0"/>
                                          </p:stCondLst>
                                        </p:cTn>
                                        <p:tgtEl>
                                          <p:spTgt spid="49"/>
                                        </p:tgtEl>
                                        <p:attrNameLst>
                                          <p:attrName>style.visibility</p:attrName>
                                        </p:attrNameLst>
                                      </p:cBhvr>
                                      <p:to>
                                        <p:strVal val="visible"/>
                                      </p:to>
                                    </p:set>
                                    <p:animEffect transition="in" filter="wipe(up)">
                                      <p:cBhvr>
                                        <p:cTn id="150" dur="500"/>
                                        <p:tgtEl>
                                          <p:spTgt spid="49"/>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xit" presetSubtype="4" fill="hold" nodeType="clickEffect">
                                  <p:stCondLst>
                                    <p:cond delay="0"/>
                                  </p:stCondLst>
                                  <p:childTnLst>
                                    <p:animEffect transition="out" filter="wipe(down)">
                                      <p:cBhvr>
                                        <p:cTn id="154" dur="500"/>
                                        <p:tgtEl>
                                          <p:spTgt spid="48"/>
                                        </p:tgtEl>
                                      </p:cBhvr>
                                    </p:animEffect>
                                    <p:set>
                                      <p:cBhvr>
                                        <p:cTn id="155" dur="1" fill="hold">
                                          <p:stCondLst>
                                            <p:cond delay="499"/>
                                          </p:stCondLst>
                                        </p:cTn>
                                        <p:tgtEl>
                                          <p:spTgt spid="48"/>
                                        </p:tgtEl>
                                        <p:attrNameLst>
                                          <p:attrName>style.visibility</p:attrName>
                                        </p:attrNameLst>
                                      </p:cBhvr>
                                      <p:to>
                                        <p:strVal val="hidden"/>
                                      </p:to>
                                    </p:set>
                                  </p:childTnLst>
                                </p:cTn>
                              </p:par>
                              <p:par>
                                <p:cTn id="156" presetID="22" presetClass="exit" presetSubtype="4" fill="hold" nodeType="withEffect">
                                  <p:stCondLst>
                                    <p:cond delay="0"/>
                                  </p:stCondLst>
                                  <p:childTnLst>
                                    <p:animEffect transition="out" filter="wipe(down)">
                                      <p:cBhvr>
                                        <p:cTn id="157" dur="500"/>
                                        <p:tgtEl>
                                          <p:spTgt spid="49"/>
                                        </p:tgtEl>
                                      </p:cBhvr>
                                    </p:animEffect>
                                    <p:set>
                                      <p:cBhvr>
                                        <p:cTn id="158" dur="1" fill="hold">
                                          <p:stCondLst>
                                            <p:cond delay="499"/>
                                          </p:stCondLst>
                                        </p:cTn>
                                        <p:tgtEl>
                                          <p:spTgt spid="49"/>
                                        </p:tgtEl>
                                        <p:attrNameLst>
                                          <p:attrName>style.visibility</p:attrName>
                                        </p:attrNameLst>
                                      </p:cBhvr>
                                      <p:to>
                                        <p:strVal val="hidden"/>
                                      </p:to>
                                    </p:set>
                                  </p:childTnLst>
                                </p:cTn>
                              </p:par>
                            </p:childTnLst>
                          </p:cTn>
                        </p:par>
                      </p:childTnLst>
                    </p:cTn>
                  </p:par>
                  <p:par>
                    <p:cTn id="159" fill="hold">
                      <p:stCondLst>
                        <p:cond delay="indefinite"/>
                      </p:stCondLst>
                      <p:childTnLst>
                        <p:par>
                          <p:cTn id="160" fill="hold">
                            <p:stCondLst>
                              <p:cond delay="0"/>
                            </p:stCondLst>
                            <p:childTnLst>
                              <p:par>
                                <p:cTn id="161" presetID="22" presetClass="entr" presetSubtype="8" fill="hold" nodeType="clickEffect">
                                  <p:stCondLst>
                                    <p:cond delay="0"/>
                                  </p:stCondLst>
                                  <p:childTnLst>
                                    <p:set>
                                      <p:cBhvr>
                                        <p:cTn id="162" dur="1" fill="hold">
                                          <p:stCondLst>
                                            <p:cond delay="0"/>
                                          </p:stCondLst>
                                        </p:cTn>
                                        <p:tgtEl>
                                          <p:spTgt spid="38"/>
                                        </p:tgtEl>
                                        <p:attrNameLst>
                                          <p:attrName>style.visibility</p:attrName>
                                        </p:attrNameLst>
                                      </p:cBhvr>
                                      <p:to>
                                        <p:strVal val="visible"/>
                                      </p:to>
                                    </p:set>
                                    <p:animEffect transition="in" filter="wipe(left)">
                                      <p:cBhvr>
                                        <p:cTn id="16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P spid="8" grpId="0"/>
      <p:bldP spid="9" grpId="0"/>
      <p:bldP spid="11" grpId="0"/>
      <p:bldP spid="13" grpId="0"/>
      <p:bldP spid="16" grpId="0"/>
      <p:bldP spid="17" grpId="0"/>
      <p:bldP spid="19" grpId="0"/>
      <p:bldP spid="20" grpId="0"/>
      <p:bldP spid="21" grpId="0"/>
      <p:bldP spid="23" grpId="0"/>
      <p:bldP spid="24" grpId="0"/>
      <p:bldP spid="25" grpId="0"/>
      <p:bldP spid="26" grpId="0"/>
      <p:bldP spid="29" grpId="0"/>
      <p:bldP spid="30" grpId="0"/>
      <p:bldP spid="31" grpId="0"/>
      <p:bldP spid="32" grpId="0"/>
      <p:bldP spid="33" grpId="0"/>
      <p:bldP spid="34" grpId="0"/>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（８）会社ごとの脳卒中や急性心筋こうそく（狭心症）の一時金の保障</a:t>
            </a:r>
            <a:r>
              <a:rPr kumimoji="1" lang="en-US" altLang="ja-JP" sz="1600" b="1" dirty="0">
                <a:solidFill>
                  <a:srgbClr val="4D4D4D"/>
                </a:solidFill>
                <a:latin typeface="Arial"/>
                <a:cs typeface="メイリオ" pitchFamily="50" charset="-128"/>
              </a:rPr>
              <a:t>	</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1290738" cy="200055"/>
          </a:xfrm>
          <a:prstGeom prst="rect">
            <a:avLst/>
          </a:prstGeom>
        </p:spPr>
        <p:txBody>
          <a:bodyPr wrap="non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参考）各社のホームページより</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graphicFrame>
        <p:nvGraphicFramePr>
          <p:cNvPr id="20" name="表 19">
            <a:extLst>
              <a:ext uri="{FF2B5EF4-FFF2-40B4-BE49-F238E27FC236}">
                <a16:creationId xmlns:a16="http://schemas.microsoft.com/office/drawing/2014/main" id="{F297A010-8AE4-1F54-C9C5-7EBE726041FD}"/>
              </a:ext>
            </a:extLst>
          </p:cNvPr>
          <p:cNvGraphicFramePr>
            <a:graphicFrameLocks noGrp="1"/>
          </p:cNvGraphicFramePr>
          <p:nvPr>
            <p:extLst>
              <p:ext uri="{D42A27DB-BD31-4B8C-83A1-F6EECF244321}">
                <p14:modId xmlns:p14="http://schemas.microsoft.com/office/powerpoint/2010/main" val="17209897"/>
              </p:ext>
            </p:extLst>
          </p:nvPr>
        </p:nvGraphicFramePr>
        <p:xfrm>
          <a:off x="419780" y="938767"/>
          <a:ext cx="9334538" cy="3312000"/>
        </p:xfrm>
        <a:graphic>
          <a:graphicData uri="http://schemas.openxmlformats.org/drawingml/2006/table">
            <a:tbl>
              <a:tblPr>
                <a:tableStyleId>{5C22544A-7EE6-4342-B048-85BDC9FD1C3A}</a:tableStyleId>
              </a:tblPr>
              <a:tblGrid>
                <a:gridCol w="684000">
                  <a:extLst>
                    <a:ext uri="{9D8B030D-6E8A-4147-A177-3AD203B41FA5}">
                      <a16:colId xmlns:a16="http://schemas.microsoft.com/office/drawing/2014/main" val="3805630136"/>
                    </a:ext>
                  </a:extLst>
                </a:gridCol>
                <a:gridCol w="576000">
                  <a:extLst>
                    <a:ext uri="{9D8B030D-6E8A-4147-A177-3AD203B41FA5}">
                      <a16:colId xmlns:a16="http://schemas.microsoft.com/office/drawing/2014/main" val="3910786910"/>
                    </a:ext>
                  </a:extLst>
                </a:gridCol>
                <a:gridCol w="576000">
                  <a:extLst>
                    <a:ext uri="{9D8B030D-6E8A-4147-A177-3AD203B41FA5}">
                      <a16:colId xmlns:a16="http://schemas.microsoft.com/office/drawing/2014/main" val="3051251469"/>
                    </a:ext>
                  </a:extLst>
                </a:gridCol>
                <a:gridCol w="576000">
                  <a:extLst>
                    <a:ext uri="{9D8B030D-6E8A-4147-A177-3AD203B41FA5}">
                      <a16:colId xmlns:a16="http://schemas.microsoft.com/office/drawing/2014/main" val="2291440959"/>
                    </a:ext>
                  </a:extLst>
                </a:gridCol>
                <a:gridCol w="576000">
                  <a:extLst>
                    <a:ext uri="{9D8B030D-6E8A-4147-A177-3AD203B41FA5}">
                      <a16:colId xmlns:a16="http://schemas.microsoft.com/office/drawing/2014/main" val="3364515902"/>
                    </a:ext>
                  </a:extLst>
                </a:gridCol>
                <a:gridCol w="576000">
                  <a:extLst>
                    <a:ext uri="{9D8B030D-6E8A-4147-A177-3AD203B41FA5}">
                      <a16:colId xmlns:a16="http://schemas.microsoft.com/office/drawing/2014/main" val="3587266605"/>
                    </a:ext>
                  </a:extLst>
                </a:gridCol>
                <a:gridCol w="576000">
                  <a:extLst>
                    <a:ext uri="{9D8B030D-6E8A-4147-A177-3AD203B41FA5}">
                      <a16:colId xmlns:a16="http://schemas.microsoft.com/office/drawing/2014/main" val="3510989080"/>
                    </a:ext>
                  </a:extLst>
                </a:gridCol>
                <a:gridCol w="576000">
                  <a:extLst>
                    <a:ext uri="{9D8B030D-6E8A-4147-A177-3AD203B41FA5}">
                      <a16:colId xmlns:a16="http://schemas.microsoft.com/office/drawing/2014/main" val="2518147948"/>
                    </a:ext>
                  </a:extLst>
                </a:gridCol>
                <a:gridCol w="576000">
                  <a:extLst>
                    <a:ext uri="{9D8B030D-6E8A-4147-A177-3AD203B41FA5}">
                      <a16:colId xmlns:a16="http://schemas.microsoft.com/office/drawing/2014/main" val="3590543144"/>
                    </a:ext>
                  </a:extLst>
                </a:gridCol>
                <a:gridCol w="576000">
                  <a:extLst>
                    <a:ext uri="{9D8B030D-6E8A-4147-A177-3AD203B41FA5}">
                      <a16:colId xmlns:a16="http://schemas.microsoft.com/office/drawing/2014/main" val="3550882313"/>
                    </a:ext>
                  </a:extLst>
                </a:gridCol>
                <a:gridCol w="576000">
                  <a:extLst>
                    <a:ext uri="{9D8B030D-6E8A-4147-A177-3AD203B41FA5}">
                      <a16:colId xmlns:a16="http://schemas.microsoft.com/office/drawing/2014/main" val="1141008724"/>
                    </a:ext>
                  </a:extLst>
                </a:gridCol>
                <a:gridCol w="576000">
                  <a:extLst>
                    <a:ext uri="{9D8B030D-6E8A-4147-A177-3AD203B41FA5}">
                      <a16:colId xmlns:a16="http://schemas.microsoft.com/office/drawing/2014/main" val="3970168751"/>
                    </a:ext>
                  </a:extLst>
                </a:gridCol>
                <a:gridCol w="576000">
                  <a:extLst>
                    <a:ext uri="{9D8B030D-6E8A-4147-A177-3AD203B41FA5}">
                      <a16:colId xmlns:a16="http://schemas.microsoft.com/office/drawing/2014/main" val="2606292159"/>
                    </a:ext>
                  </a:extLst>
                </a:gridCol>
                <a:gridCol w="576000">
                  <a:extLst>
                    <a:ext uri="{9D8B030D-6E8A-4147-A177-3AD203B41FA5}">
                      <a16:colId xmlns:a16="http://schemas.microsoft.com/office/drawing/2014/main" val="2398507585"/>
                    </a:ext>
                  </a:extLst>
                </a:gridCol>
                <a:gridCol w="576000">
                  <a:extLst>
                    <a:ext uri="{9D8B030D-6E8A-4147-A177-3AD203B41FA5}">
                      <a16:colId xmlns:a16="http://schemas.microsoft.com/office/drawing/2014/main" val="3164713648"/>
                    </a:ext>
                  </a:extLst>
                </a:gridCol>
                <a:gridCol w="586538">
                  <a:extLst>
                    <a:ext uri="{9D8B030D-6E8A-4147-A177-3AD203B41FA5}">
                      <a16:colId xmlns:a16="http://schemas.microsoft.com/office/drawing/2014/main" val="2122558469"/>
                    </a:ext>
                  </a:extLst>
                </a:gridCol>
              </a:tblGrid>
              <a:tr h="288000">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2011</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2013</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2015</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2016</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2017</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2018</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2019</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2020</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2021</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2023</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2025</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591982"/>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日本</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863222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第一</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943705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住友</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5646601"/>
                  </a:ext>
                </a:extLst>
              </a:tr>
            </a:tbl>
          </a:graphicData>
        </a:graphic>
      </p:graphicFrame>
      <p:graphicFrame>
        <p:nvGraphicFramePr>
          <p:cNvPr id="21" name="表 20">
            <a:extLst>
              <a:ext uri="{FF2B5EF4-FFF2-40B4-BE49-F238E27FC236}">
                <a16:creationId xmlns:a16="http://schemas.microsoft.com/office/drawing/2014/main" id="{5224E0BF-7369-BA2E-8C72-F714327A1ECD}"/>
              </a:ext>
            </a:extLst>
          </p:cNvPr>
          <p:cNvGraphicFramePr>
            <a:graphicFrameLocks noGrp="1"/>
          </p:cNvGraphicFramePr>
          <p:nvPr>
            <p:extLst>
              <p:ext uri="{D42A27DB-BD31-4B8C-83A1-F6EECF244321}">
                <p14:modId xmlns:p14="http://schemas.microsoft.com/office/powerpoint/2010/main" val="4246974626"/>
              </p:ext>
            </p:extLst>
          </p:nvPr>
        </p:nvGraphicFramePr>
        <p:xfrm>
          <a:off x="1137648"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A</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責任開始期以後の疾病を原因として、この特約の保険期間中に、脳卒中を発病し、その脳卒中の初診日から</a:t>
                      </a:r>
                      <a:r>
                        <a:rPr lang="en-US" altLang="ja-JP" sz="1400" b="1" i="0" u="none" strike="noStrike" dirty="0">
                          <a:solidFill>
                            <a:srgbClr val="FF6562"/>
                          </a:solidFill>
                          <a:effectLst/>
                          <a:latin typeface="Meiryo UI" panose="020B0604030504040204" pitchFamily="50" charset="-128"/>
                          <a:ea typeface="Meiryo UI" panose="020B0604030504040204" pitchFamily="50" charset="-128"/>
                        </a:rPr>
                        <a:t>60</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日以上</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、言語障害、運動失調、麻痺などの他覚的な神経学的後遺症が</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継続したと医師によって診断</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されたとき</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4" name="表 23">
            <a:extLst>
              <a:ext uri="{FF2B5EF4-FFF2-40B4-BE49-F238E27FC236}">
                <a16:creationId xmlns:a16="http://schemas.microsoft.com/office/drawing/2014/main" id="{9B352232-857E-B3E3-6961-2B35812F1678}"/>
              </a:ext>
            </a:extLst>
          </p:cNvPr>
          <p:cNvGraphicFramePr>
            <a:graphicFrameLocks noGrp="1"/>
          </p:cNvGraphicFramePr>
          <p:nvPr>
            <p:extLst>
              <p:ext uri="{D42A27DB-BD31-4B8C-83A1-F6EECF244321}">
                <p14:modId xmlns:p14="http://schemas.microsoft.com/office/powerpoint/2010/main" val="3163230453"/>
              </p:ext>
            </p:extLst>
          </p:nvPr>
        </p:nvGraphicFramePr>
        <p:xfrm>
          <a:off x="4023982"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B</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日以上後遺症が継続したと診断されたとき、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または所定の手術を受けたとき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5" name="表 24">
            <a:extLst>
              <a:ext uri="{FF2B5EF4-FFF2-40B4-BE49-F238E27FC236}">
                <a16:creationId xmlns:a16="http://schemas.microsoft.com/office/drawing/2014/main" id="{8088F177-3DA8-BC40-1F96-93261CC3C400}"/>
              </a:ext>
            </a:extLst>
          </p:cNvPr>
          <p:cNvGraphicFramePr>
            <a:graphicFrameLocks noGrp="1"/>
          </p:cNvGraphicFramePr>
          <p:nvPr>
            <p:extLst>
              <p:ext uri="{D42A27DB-BD31-4B8C-83A1-F6EECF244321}">
                <p14:modId xmlns:p14="http://schemas.microsoft.com/office/powerpoint/2010/main" val="3931569906"/>
              </p:ext>
            </p:extLst>
          </p:nvPr>
        </p:nvGraphicFramePr>
        <p:xfrm>
          <a:off x="6910317"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C</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（左記に加え）責任開始日以後に発病した疾病を原因として、脳卒中を発病し、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その治療を目的として入院をしたとき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sp>
        <p:nvSpPr>
          <p:cNvPr id="26" name="矢印: 五方向 25">
            <a:extLst>
              <a:ext uri="{FF2B5EF4-FFF2-40B4-BE49-F238E27FC236}">
                <a16:creationId xmlns:a16="http://schemas.microsoft.com/office/drawing/2014/main" id="{75EBFAFF-733D-42B6-7C8F-67995F5B2AF7}"/>
              </a:ext>
            </a:extLst>
          </p:cNvPr>
          <p:cNvSpPr/>
          <p:nvPr/>
        </p:nvSpPr>
        <p:spPr>
          <a:xfrm>
            <a:off x="1714500" y="1330725"/>
            <a:ext cx="1765280"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みらいのカタチ</a:t>
            </a:r>
          </a:p>
          <a:p>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大疾病保障保険</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月</a:t>
            </a:r>
            <a:r>
              <a:rPr kumimoji="1" lang="en-US" altLang="ja-JP" sz="1200" dirty="0">
                <a:solidFill>
                  <a:schemeClr val="tx1"/>
                </a:solidFill>
                <a:latin typeface="Meiryo UI" panose="020B0604030504040204" pitchFamily="50" charset="-128"/>
                <a:ea typeface="Meiryo UI" panose="020B0604030504040204" pitchFamily="50" charset="-128"/>
              </a:rPr>
              <a:t>)</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28" name="矢印: 五方向 27">
            <a:extLst>
              <a:ext uri="{FF2B5EF4-FFF2-40B4-BE49-F238E27FC236}">
                <a16:creationId xmlns:a16="http://schemas.microsoft.com/office/drawing/2014/main" id="{C3C5DA7C-586D-CE4D-01DC-113B8842B5C8}"/>
              </a:ext>
            </a:extLst>
          </p:cNvPr>
          <p:cNvSpPr/>
          <p:nvPr/>
        </p:nvSpPr>
        <p:spPr>
          <a:xfrm>
            <a:off x="3557049" y="1330725"/>
            <a:ext cx="3870118"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みらいのカタチ</a:t>
            </a:r>
          </a:p>
          <a:p>
            <a:r>
              <a:rPr kumimoji="1" lang="ja-JP" altLang="en-US" sz="1200" dirty="0">
                <a:solidFill>
                  <a:schemeClr val="tx1"/>
                </a:solidFill>
                <a:latin typeface="Meiryo UI" panose="020B0604030504040204" pitchFamily="50" charset="-128"/>
                <a:ea typeface="Meiryo UI" panose="020B0604030504040204" pitchFamily="50" charset="-128"/>
              </a:rPr>
              <a:t>継続サポート</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大疾病保障保険（</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29" name="矢印: 五方向 28">
            <a:extLst>
              <a:ext uri="{FF2B5EF4-FFF2-40B4-BE49-F238E27FC236}">
                <a16:creationId xmlns:a16="http://schemas.microsoft.com/office/drawing/2014/main" id="{4CD32CF2-6A9E-3A1B-7B3B-6002FE5CA252}"/>
              </a:ext>
            </a:extLst>
          </p:cNvPr>
          <p:cNvSpPr/>
          <p:nvPr/>
        </p:nvSpPr>
        <p:spPr>
          <a:xfrm>
            <a:off x="7497676" y="1330725"/>
            <a:ext cx="2256641"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latin typeface="Meiryo UI" panose="020B0604030504040204" pitchFamily="50" charset="-128"/>
                <a:ea typeface="Meiryo UI" panose="020B0604030504040204" pitchFamily="50" charset="-128"/>
              </a:rPr>
              <a:t>みらいのカタチ</a:t>
            </a:r>
          </a:p>
          <a:p>
            <a:r>
              <a:rPr kumimoji="1" lang="ja-JP" altLang="en-US" sz="1200" dirty="0">
                <a:latin typeface="Meiryo UI" panose="020B0604030504040204" pitchFamily="50" charset="-128"/>
                <a:ea typeface="Meiryo UI" panose="020B0604030504040204" pitchFamily="50" charset="-128"/>
              </a:rPr>
              <a:t>新</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大疾病保障保険（</a:t>
            </a:r>
            <a:r>
              <a:rPr kumimoji="1" lang="en-US" altLang="ja-JP" sz="1200" dirty="0">
                <a:latin typeface="Meiryo UI" panose="020B0604030504040204" pitchFamily="50" charset="-128"/>
                <a:ea typeface="Meiryo UI" panose="020B0604030504040204" pitchFamily="50" charset="-128"/>
              </a:rPr>
              <a:t>4</a:t>
            </a:r>
            <a:r>
              <a:rPr kumimoji="1" lang="ja-JP" altLang="en-US" sz="1200" dirty="0">
                <a:latin typeface="Meiryo UI" panose="020B0604030504040204" pitchFamily="50" charset="-128"/>
                <a:ea typeface="Meiryo UI" panose="020B0604030504040204" pitchFamily="50" charset="-128"/>
              </a:rPr>
              <a:t>月）</a:t>
            </a:r>
            <a:endParaRPr kumimoji="1" lang="en-US" altLang="ja-JP" sz="1200" dirty="0">
              <a:latin typeface="Meiryo UI" panose="020B0604030504040204" pitchFamily="50" charset="-128"/>
              <a:ea typeface="Meiryo UI" panose="020B0604030504040204" pitchFamily="50" charset="-128"/>
            </a:endParaRPr>
          </a:p>
          <a:p>
            <a:endParaRPr kumimoji="1" lang="ja-JP" altLang="en-US" sz="1200" dirty="0">
              <a:latin typeface="Meiryo UI" panose="020B0604030504040204" pitchFamily="50" charset="-128"/>
              <a:ea typeface="Meiryo UI" panose="020B0604030504040204" pitchFamily="50" charset="-128"/>
            </a:endParaRPr>
          </a:p>
        </p:txBody>
      </p:sp>
      <p:sp>
        <p:nvSpPr>
          <p:cNvPr id="30" name="矢印: 五方向 29">
            <a:extLst>
              <a:ext uri="{FF2B5EF4-FFF2-40B4-BE49-F238E27FC236}">
                <a16:creationId xmlns:a16="http://schemas.microsoft.com/office/drawing/2014/main" id="{A3E37953-F6B4-97DD-3DDC-53A08EFC5B3F}"/>
              </a:ext>
            </a:extLst>
          </p:cNvPr>
          <p:cNvSpPr/>
          <p:nvPr/>
        </p:nvSpPr>
        <p:spPr>
          <a:xfrm>
            <a:off x="2277446" y="2342925"/>
            <a:ext cx="3013723"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ブライト</a:t>
            </a:r>
            <a:r>
              <a:rPr kumimoji="1" lang="en-US" altLang="ja-JP" sz="1200" dirty="0">
                <a:solidFill>
                  <a:schemeClr val="tx1"/>
                </a:solidFill>
                <a:latin typeface="Meiryo UI" panose="020B0604030504040204" pitchFamily="50" charset="-128"/>
                <a:ea typeface="Meiryo UI" panose="020B0604030504040204" pitchFamily="50" charset="-128"/>
              </a:rPr>
              <a:t>Way</a:t>
            </a:r>
          </a:p>
          <a:p>
            <a:r>
              <a:rPr kumimoji="1" lang="ja-JP" altLang="en-US" sz="1200" dirty="0">
                <a:solidFill>
                  <a:schemeClr val="tx1"/>
                </a:solidFill>
                <a:latin typeface="Meiryo UI" panose="020B0604030504040204" pitchFamily="50" charset="-128"/>
                <a:ea typeface="Meiryo UI" panose="020B0604030504040204" pitchFamily="50" charset="-128"/>
              </a:rPr>
              <a:t>アシストセブン・</a:t>
            </a:r>
            <a:r>
              <a:rPr kumimoji="1" lang="ja-JP" altLang="en-US" sz="1200" b="1" dirty="0">
                <a:solidFill>
                  <a:schemeClr val="accent2">
                    <a:lumMod val="75000"/>
                  </a:schemeClr>
                </a:solidFill>
                <a:latin typeface="Meiryo UI" panose="020B0604030504040204" pitchFamily="50" charset="-128"/>
                <a:ea typeface="Meiryo UI" panose="020B0604030504040204" pitchFamily="50" charset="-128"/>
              </a:rPr>
              <a:t>アシストセブンプラス</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12</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31" name="矢印: 五方向 30">
            <a:extLst>
              <a:ext uri="{FF2B5EF4-FFF2-40B4-BE49-F238E27FC236}">
                <a16:creationId xmlns:a16="http://schemas.microsoft.com/office/drawing/2014/main" id="{862A0B26-053F-F154-D243-DB9313E25D52}"/>
              </a:ext>
            </a:extLst>
          </p:cNvPr>
          <p:cNvSpPr/>
          <p:nvPr/>
        </p:nvSpPr>
        <p:spPr>
          <a:xfrm>
            <a:off x="5396980" y="2339058"/>
            <a:ext cx="212576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ジャスト</a:t>
            </a:r>
          </a:p>
          <a:p>
            <a:r>
              <a:rPr kumimoji="1" lang="ja-JP" altLang="en-US" sz="1200" dirty="0">
                <a:solidFill>
                  <a:schemeClr val="tx1"/>
                </a:solidFill>
                <a:latin typeface="Meiryo UI" panose="020B0604030504040204" pitchFamily="50" charset="-128"/>
                <a:ea typeface="Meiryo UI" panose="020B0604030504040204" pitchFamily="50" charset="-128"/>
              </a:rPr>
              <a:t>特定疾病定期保険・</a:t>
            </a:r>
            <a:r>
              <a:rPr kumimoji="1" lang="ja-JP" altLang="en-US" sz="1200" b="1" dirty="0">
                <a:solidFill>
                  <a:schemeClr val="accent2">
                    <a:lumMod val="75000"/>
                  </a:schemeClr>
                </a:solidFill>
                <a:latin typeface="Meiryo UI" panose="020B0604030504040204" pitchFamily="50" charset="-128"/>
                <a:ea typeface="Meiryo UI" panose="020B0604030504040204" pitchFamily="50" charset="-128"/>
              </a:rPr>
              <a:t>特定疾病充実保障定期保険</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32" name="矢印: 五方向 31">
            <a:extLst>
              <a:ext uri="{FF2B5EF4-FFF2-40B4-BE49-F238E27FC236}">
                <a16:creationId xmlns:a16="http://schemas.microsoft.com/office/drawing/2014/main" id="{2E354EE0-2872-8AC8-5E2F-F6CD31D7E4A5}"/>
              </a:ext>
            </a:extLst>
          </p:cNvPr>
          <p:cNvSpPr/>
          <p:nvPr/>
        </p:nvSpPr>
        <p:spPr>
          <a:xfrm>
            <a:off x="7628553" y="2347715"/>
            <a:ext cx="2125764"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latin typeface="Meiryo UI" panose="020B0604030504040204" pitchFamily="50" charset="-128"/>
                <a:ea typeface="Meiryo UI" panose="020B0604030504040204" pitchFamily="50" charset="-128"/>
              </a:rPr>
              <a:t>ジャスト</a:t>
            </a:r>
          </a:p>
          <a:p>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大疾病・介護・身体障害保険</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軽度</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大疾病・介護・身体障害保険（</a:t>
            </a:r>
            <a:r>
              <a:rPr kumimoji="1" lang="en-US" altLang="ja-JP" sz="1200" dirty="0">
                <a:latin typeface="Meiryo UI" panose="020B0604030504040204" pitchFamily="50" charset="-128"/>
                <a:ea typeface="Meiryo UI" panose="020B0604030504040204" pitchFamily="50" charset="-128"/>
              </a:rPr>
              <a:t>7</a:t>
            </a:r>
            <a:r>
              <a:rPr kumimoji="1" lang="ja-JP" altLang="en-US" sz="1200" dirty="0">
                <a:latin typeface="Meiryo UI" panose="020B0604030504040204" pitchFamily="50" charset="-128"/>
                <a:ea typeface="Meiryo UI" panose="020B0604030504040204" pitchFamily="50" charset="-128"/>
              </a:rPr>
              <a:t>月）</a:t>
            </a:r>
          </a:p>
        </p:txBody>
      </p:sp>
      <p:sp>
        <p:nvSpPr>
          <p:cNvPr id="33" name="矢印: 五方向 32">
            <a:extLst>
              <a:ext uri="{FF2B5EF4-FFF2-40B4-BE49-F238E27FC236}">
                <a16:creationId xmlns:a16="http://schemas.microsoft.com/office/drawing/2014/main" id="{71C42193-1E68-5E71-6491-3F37BB3F637F}"/>
              </a:ext>
            </a:extLst>
          </p:cNvPr>
          <p:cNvSpPr/>
          <p:nvPr/>
        </p:nvSpPr>
        <p:spPr>
          <a:xfrm>
            <a:off x="3762082" y="3308115"/>
            <a:ext cx="485007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未来デザイン</a:t>
            </a:r>
            <a:r>
              <a:rPr kumimoji="1" lang="en-US" altLang="ja-JP" sz="1200" dirty="0">
                <a:solidFill>
                  <a:schemeClr val="tx1"/>
                </a:solidFill>
                <a:latin typeface="Meiryo UI" panose="020B0604030504040204" pitchFamily="50" charset="-128"/>
                <a:ea typeface="Meiryo UI" panose="020B0604030504040204" pitchFamily="50" charset="-128"/>
              </a:rPr>
              <a:t>1UP</a:t>
            </a:r>
          </a:p>
          <a:p>
            <a:r>
              <a:rPr kumimoji="1" lang="ja-JP" altLang="en-US" sz="1200" dirty="0">
                <a:solidFill>
                  <a:schemeClr val="tx1"/>
                </a:solidFill>
                <a:latin typeface="Meiryo UI" panose="020B0604030504040204" pitchFamily="50" charset="-128"/>
                <a:ea typeface="Meiryo UI" panose="020B0604030504040204" pitchFamily="50" charset="-128"/>
              </a:rPr>
              <a:t>特定重度生活習慣病保障特約（</a:t>
            </a:r>
            <a:r>
              <a:rPr kumimoji="1" lang="en-US" altLang="ja-JP" sz="1200" dirty="0">
                <a:solidFill>
                  <a:schemeClr val="tx1"/>
                </a:solidFill>
                <a:latin typeface="Meiryo UI" panose="020B0604030504040204" pitchFamily="50" charset="-128"/>
                <a:ea typeface="Meiryo UI" panose="020B0604030504040204" pitchFamily="50" charset="-128"/>
              </a:rPr>
              <a:t>9</a:t>
            </a:r>
            <a:r>
              <a:rPr kumimoji="1" lang="ja-JP" altLang="en-US" sz="1200" dirty="0">
                <a:solidFill>
                  <a:schemeClr val="tx1"/>
                </a:solidFill>
                <a:latin typeface="Meiryo UI" panose="020B0604030504040204" pitchFamily="50" charset="-128"/>
                <a:ea typeface="Meiryo UI" panose="020B0604030504040204" pitchFamily="50" charset="-128"/>
              </a:rPr>
              <a:t>月）</a:t>
            </a:r>
          </a:p>
        </p:txBody>
      </p:sp>
      <p:sp>
        <p:nvSpPr>
          <p:cNvPr id="34" name="矢印: 五方向 33">
            <a:extLst>
              <a:ext uri="{FF2B5EF4-FFF2-40B4-BE49-F238E27FC236}">
                <a16:creationId xmlns:a16="http://schemas.microsoft.com/office/drawing/2014/main" id="{A7359290-68DF-6595-6334-A9348EDFFD45}"/>
              </a:ext>
            </a:extLst>
          </p:cNvPr>
          <p:cNvSpPr/>
          <p:nvPr/>
        </p:nvSpPr>
        <p:spPr>
          <a:xfrm>
            <a:off x="8686800" y="3308115"/>
            <a:ext cx="1067517"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latin typeface="Meiryo UI" panose="020B0604030504040204" pitchFamily="50" charset="-128"/>
                <a:ea typeface="Meiryo UI" panose="020B0604030504040204" pitchFamily="50" charset="-128"/>
              </a:rPr>
              <a:t>プライムフィット</a:t>
            </a:r>
          </a:p>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特定</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疾病継続保障特約（</a:t>
            </a:r>
            <a:r>
              <a:rPr kumimoji="1" lang="en-US" altLang="ja-JP" sz="1200" dirty="0">
                <a:latin typeface="Meiryo UI" panose="020B0604030504040204" pitchFamily="50" charset="-128"/>
                <a:ea typeface="Meiryo UI" panose="020B0604030504040204" pitchFamily="50" charset="-128"/>
              </a:rPr>
              <a:t>9</a:t>
            </a:r>
            <a:r>
              <a:rPr kumimoji="1" lang="ja-JP" altLang="en-US" sz="1200" dirty="0">
                <a:latin typeface="Meiryo UI" panose="020B0604030504040204" pitchFamily="50" charset="-128"/>
                <a:ea typeface="Meiryo UI" panose="020B0604030504040204" pitchFamily="50" charset="-128"/>
              </a:rPr>
              <a:t>月）</a:t>
            </a:r>
          </a:p>
        </p:txBody>
      </p:sp>
      <p:sp>
        <p:nvSpPr>
          <p:cNvPr id="35" name="矢印: 五方向 34">
            <a:extLst>
              <a:ext uri="{FF2B5EF4-FFF2-40B4-BE49-F238E27FC236}">
                <a16:creationId xmlns:a16="http://schemas.microsoft.com/office/drawing/2014/main" id="{AFA8E6D0-2CBF-3221-ED30-F5F091CF85F6}"/>
              </a:ext>
            </a:extLst>
          </p:cNvPr>
          <p:cNvSpPr/>
          <p:nvPr/>
        </p:nvSpPr>
        <p:spPr>
          <a:xfrm>
            <a:off x="1137648" y="1330725"/>
            <a:ext cx="504000"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36" name="矢印: 五方向 35">
            <a:extLst>
              <a:ext uri="{FF2B5EF4-FFF2-40B4-BE49-F238E27FC236}">
                <a16:creationId xmlns:a16="http://schemas.microsoft.com/office/drawing/2014/main" id="{4EAAF712-8727-B18E-8207-78EC7F6A0234}"/>
              </a:ext>
            </a:extLst>
          </p:cNvPr>
          <p:cNvSpPr/>
          <p:nvPr/>
        </p:nvSpPr>
        <p:spPr>
          <a:xfrm>
            <a:off x="1137649" y="2339058"/>
            <a:ext cx="1033986"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endParaRPr kumimoji="1" lang="ja-JP" altLang="en-US" sz="1200" dirty="0">
              <a:latin typeface="Meiryo UI" panose="020B0604030504040204" pitchFamily="50" charset="-128"/>
              <a:ea typeface="Meiryo UI" panose="020B0604030504040204" pitchFamily="50" charset="-128"/>
            </a:endParaRPr>
          </a:p>
        </p:txBody>
      </p:sp>
      <p:sp>
        <p:nvSpPr>
          <p:cNvPr id="37" name="矢印: 五方向 36">
            <a:extLst>
              <a:ext uri="{FF2B5EF4-FFF2-40B4-BE49-F238E27FC236}">
                <a16:creationId xmlns:a16="http://schemas.microsoft.com/office/drawing/2014/main" id="{24A91284-8C26-A6E6-64D2-C12DD68F00EB}"/>
              </a:ext>
            </a:extLst>
          </p:cNvPr>
          <p:cNvSpPr/>
          <p:nvPr/>
        </p:nvSpPr>
        <p:spPr>
          <a:xfrm>
            <a:off x="1137649" y="3308115"/>
            <a:ext cx="2549788"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endParaRPr kumimoji="1" lang="ja-JP" altLang="en-US" sz="1200" dirty="0">
              <a:latin typeface="Meiryo UI" panose="020B0604030504040204" pitchFamily="50" charset="-128"/>
              <a:ea typeface="Meiryo UI" panose="020B0604030504040204" pitchFamily="50" charset="-128"/>
            </a:endParaRPr>
          </a:p>
        </p:txBody>
      </p:sp>
      <p:sp>
        <p:nvSpPr>
          <p:cNvPr id="4" name="矢印: 五方向 3">
            <a:extLst>
              <a:ext uri="{FF2B5EF4-FFF2-40B4-BE49-F238E27FC236}">
                <a16:creationId xmlns:a16="http://schemas.microsoft.com/office/drawing/2014/main" id="{8CC3078A-64D4-A204-E433-7B568D35B5E3}"/>
              </a:ext>
            </a:extLst>
          </p:cNvPr>
          <p:cNvSpPr/>
          <p:nvPr/>
        </p:nvSpPr>
        <p:spPr>
          <a:xfrm>
            <a:off x="429109" y="4334371"/>
            <a:ext cx="648000" cy="1583999"/>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脳卒中</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・急性心筋こうそく</a:t>
            </a:r>
          </a:p>
        </p:txBody>
      </p:sp>
      <p:sp>
        <p:nvSpPr>
          <p:cNvPr id="5" name="矢印: 五方向 4">
            <a:extLst>
              <a:ext uri="{FF2B5EF4-FFF2-40B4-BE49-F238E27FC236}">
                <a16:creationId xmlns:a16="http://schemas.microsoft.com/office/drawing/2014/main" id="{63EE115E-3C5C-B26F-59BE-7890F76C59F2}"/>
              </a:ext>
            </a:extLst>
          </p:cNvPr>
          <p:cNvSpPr/>
          <p:nvPr/>
        </p:nvSpPr>
        <p:spPr>
          <a:xfrm>
            <a:off x="425359" y="5940670"/>
            <a:ext cx="648000" cy="432000"/>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狭心症など</a:t>
            </a:r>
          </a:p>
        </p:txBody>
      </p:sp>
      <p:graphicFrame>
        <p:nvGraphicFramePr>
          <p:cNvPr id="6" name="表 5">
            <a:extLst>
              <a:ext uri="{FF2B5EF4-FFF2-40B4-BE49-F238E27FC236}">
                <a16:creationId xmlns:a16="http://schemas.microsoft.com/office/drawing/2014/main" id="{B7DF48FC-487A-7B4B-CFBA-8DF7E0D80878}"/>
              </a:ext>
            </a:extLst>
          </p:cNvPr>
          <p:cNvGraphicFramePr>
            <a:graphicFrameLocks noGrp="1"/>
          </p:cNvGraphicFramePr>
          <p:nvPr>
            <p:extLst>
              <p:ext uri="{D42A27DB-BD31-4B8C-83A1-F6EECF244321}">
                <p14:modId xmlns:p14="http://schemas.microsoft.com/office/powerpoint/2010/main" val="849118065"/>
              </p:ext>
            </p:extLst>
          </p:nvPr>
        </p:nvGraphicFramePr>
        <p:xfrm>
          <a:off x="6910317" y="5940670"/>
          <a:ext cx="2844000" cy="430162"/>
        </p:xfrm>
        <a:graphic>
          <a:graphicData uri="http://schemas.openxmlformats.org/drawingml/2006/table">
            <a:tbl>
              <a:tblPr/>
              <a:tblGrid>
                <a:gridCol w="2844000">
                  <a:extLst>
                    <a:ext uri="{9D8B030D-6E8A-4147-A177-3AD203B41FA5}">
                      <a16:colId xmlns:a16="http://schemas.microsoft.com/office/drawing/2014/main" val="1794276581"/>
                    </a:ext>
                  </a:extLst>
                </a:gridCol>
              </a:tblGrid>
              <a:tr h="430162">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hlinkClick r:id="rId2" action="ppaction://hlinksldjump"/>
                        </a:rPr>
                        <a:t>支払い対象</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651101900"/>
                  </a:ext>
                </a:extLst>
              </a:tr>
            </a:tbl>
          </a:graphicData>
        </a:graphic>
      </p:graphicFrame>
      <p:sp>
        <p:nvSpPr>
          <p:cNvPr id="7" name="四角形: 角を丸くする 6">
            <a:extLst>
              <a:ext uri="{FF2B5EF4-FFF2-40B4-BE49-F238E27FC236}">
                <a16:creationId xmlns:a16="http://schemas.microsoft.com/office/drawing/2014/main" id="{D7EACA52-2C33-4863-2B71-2688BF06DB6C}"/>
              </a:ext>
            </a:extLst>
          </p:cNvPr>
          <p:cNvSpPr/>
          <p:nvPr/>
        </p:nvSpPr>
        <p:spPr>
          <a:xfrm>
            <a:off x="8761444" y="2936500"/>
            <a:ext cx="66195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200" dirty="0">
                <a:solidFill>
                  <a:schemeClr val="tx1"/>
                </a:solidFill>
                <a:latin typeface="HGPｺﾞｼｯｸM" panose="020B0600000000000000" pitchFamily="50" charset="-128"/>
                <a:ea typeface="HGPｺﾞｼｯｸM" panose="020B0600000000000000" pitchFamily="50" charset="-128"/>
              </a:rPr>
              <a:t>Ⅱ</a:t>
            </a:r>
            <a:r>
              <a:rPr kumimoji="1" lang="ja-JP" altLang="en-US" sz="1200" dirty="0">
                <a:solidFill>
                  <a:schemeClr val="tx1"/>
                </a:solidFill>
                <a:latin typeface="HGPｺﾞｼｯｸM" panose="020B0600000000000000" pitchFamily="50" charset="-128"/>
                <a:ea typeface="HGPｺﾞｼｯｸM" panose="020B0600000000000000" pitchFamily="50" charset="-128"/>
              </a:rPr>
              <a:t>型のみ</a:t>
            </a:r>
          </a:p>
        </p:txBody>
      </p:sp>
      <p:sp>
        <p:nvSpPr>
          <p:cNvPr id="8" name="四角形: 角を丸くする 7">
            <a:extLst>
              <a:ext uri="{FF2B5EF4-FFF2-40B4-BE49-F238E27FC236}">
                <a16:creationId xmlns:a16="http://schemas.microsoft.com/office/drawing/2014/main" id="{C926E337-C185-A9C4-2575-AC6CBE803151}"/>
              </a:ext>
            </a:extLst>
          </p:cNvPr>
          <p:cNvSpPr/>
          <p:nvPr/>
        </p:nvSpPr>
        <p:spPr>
          <a:xfrm>
            <a:off x="7529545" y="1870026"/>
            <a:ext cx="179733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latin typeface="HGPｺﾞｼｯｸM" panose="020B0600000000000000" pitchFamily="50" charset="-128"/>
                <a:ea typeface="HGPｺﾞｼｯｸM" panose="020B0600000000000000" pitchFamily="50" charset="-128"/>
              </a:rPr>
              <a:t>対象：保険金額の</a:t>
            </a:r>
            <a:r>
              <a:rPr kumimoji="1" lang="en-US" altLang="ja-JP" sz="1200" dirty="0">
                <a:solidFill>
                  <a:schemeClr val="tx1"/>
                </a:solidFill>
                <a:latin typeface="HGPｺﾞｼｯｸM" panose="020B0600000000000000" pitchFamily="50" charset="-128"/>
                <a:ea typeface="HGPｺﾞｼｯｸM" panose="020B0600000000000000" pitchFamily="50" charset="-128"/>
              </a:rPr>
              <a:t>10</a:t>
            </a:r>
            <a:r>
              <a:rPr kumimoji="1" lang="ja-JP" altLang="en-US" sz="1200" dirty="0">
                <a:solidFill>
                  <a:schemeClr val="tx1"/>
                </a:solidFill>
                <a:latin typeface="HGPｺﾞｼｯｸM" panose="020B0600000000000000" pitchFamily="50" charset="-128"/>
                <a:ea typeface="HGPｺﾞｼｯｸM" panose="020B0600000000000000" pitchFamily="50" charset="-128"/>
              </a:rPr>
              <a:t>％</a:t>
            </a:r>
          </a:p>
        </p:txBody>
      </p:sp>
      <p:sp>
        <p:nvSpPr>
          <p:cNvPr id="9" name="四角形: 角を丸くする 8">
            <a:extLst>
              <a:ext uri="{FF2B5EF4-FFF2-40B4-BE49-F238E27FC236}">
                <a16:creationId xmlns:a16="http://schemas.microsoft.com/office/drawing/2014/main" id="{773214BB-0B21-09CD-3405-5B56655E5D99}"/>
              </a:ext>
            </a:extLst>
          </p:cNvPr>
          <p:cNvSpPr/>
          <p:nvPr/>
        </p:nvSpPr>
        <p:spPr>
          <a:xfrm>
            <a:off x="8681660" y="4081940"/>
            <a:ext cx="1072657"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latin typeface="HGPｺﾞｼｯｸM" panose="020B0600000000000000" pitchFamily="50" charset="-128"/>
                <a:ea typeface="HGPｺﾞｼｯｸM" panose="020B0600000000000000" pitchFamily="50" charset="-128"/>
              </a:rPr>
              <a:t>対象</a:t>
            </a:r>
            <a:r>
              <a:rPr kumimoji="1" lang="en-US" altLang="ja-JP" sz="1200" dirty="0">
                <a:solidFill>
                  <a:schemeClr val="tx1"/>
                </a:solidFill>
                <a:latin typeface="HGPｺﾞｼｯｸM" panose="020B0600000000000000" pitchFamily="50" charset="-128"/>
                <a:ea typeface="HGPｺﾞｼｯｸM" panose="020B0600000000000000" pitchFamily="50" charset="-128"/>
              </a:rPr>
              <a:t>:</a:t>
            </a:r>
            <a:r>
              <a:rPr kumimoji="1" lang="ja-JP" altLang="en-US" sz="900" dirty="0">
                <a:solidFill>
                  <a:schemeClr val="tx1"/>
                </a:solidFill>
                <a:latin typeface="HGPｺﾞｼｯｸM" panose="020B0600000000000000" pitchFamily="50" charset="-128"/>
                <a:ea typeface="HGPｺﾞｼｯｸM" panose="020B0600000000000000" pitchFamily="50" charset="-128"/>
              </a:rPr>
              <a:t>最大</a:t>
            </a:r>
            <a:r>
              <a:rPr kumimoji="1" lang="en-US" altLang="ja-JP" sz="900" dirty="0">
                <a:solidFill>
                  <a:schemeClr val="tx1"/>
                </a:solidFill>
                <a:latin typeface="HGPｺﾞｼｯｸM" panose="020B0600000000000000" pitchFamily="50" charset="-128"/>
                <a:ea typeface="HGPｺﾞｼｯｸM" panose="020B0600000000000000" pitchFamily="50" charset="-128"/>
              </a:rPr>
              <a:t>100</a:t>
            </a:r>
            <a:r>
              <a:rPr kumimoji="1" lang="ja-JP" altLang="en-US" sz="900" dirty="0">
                <a:solidFill>
                  <a:schemeClr val="tx1"/>
                </a:solidFill>
                <a:latin typeface="HGPｺﾞｼｯｸM" panose="020B0600000000000000" pitchFamily="50" charset="-128"/>
                <a:ea typeface="HGPｺﾞｼｯｸM" panose="020B0600000000000000" pitchFamily="50" charset="-128"/>
              </a:rPr>
              <a:t>万円</a:t>
            </a:r>
            <a:endParaRPr kumimoji="1" lang="ja-JP" altLang="en-US" sz="1200" dirty="0">
              <a:solidFill>
                <a:schemeClr val="tx1"/>
              </a:solidFill>
              <a:latin typeface="HGPｺﾞｼｯｸM" panose="020B0600000000000000" pitchFamily="50" charset="-128"/>
              <a:ea typeface="HGPｺﾞｼｯｸM" panose="020B0600000000000000" pitchFamily="50" charset="-128"/>
            </a:endParaRPr>
          </a:p>
        </p:txBody>
      </p:sp>
      <p:sp>
        <p:nvSpPr>
          <p:cNvPr id="10" name="テキスト プレースホルダー 1">
            <a:extLst>
              <a:ext uri="{FF2B5EF4-FFF2-40B4-BE49-F238E27FC236}">
                <a16:creationId xmlns:a16="http://schemas.microsoft.com/office/drawing/2014/main" id="{AD1D42FD-E473-0882-5A9C-92520C5E16D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11" name="スライド番号プレースホルダー 5">
            <a:extLst>
              <a:ext uri="{FF2B5EF4-FFF2-40B4-BE49-F238E27FC236}">
                <a16:creationId xmlns:a16="http://schemas.microsoft.com/office/drawing/2014/main" id="{92BE9587-4722-76AC-B31D-30737AB146A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14</a:t>
            </a:fld>
            <a:endParaRPr kumimoji="1" lang="ja-JP" altLang="en-US" sz="1200" b="1" dirty="0">
              <a:solidFill>
                <a:schemeClr val="tx1"/>
              </a:solidFill>
            </a:endParaRPr>
          </a:p>
        </p:txBody>
      </p:sp>
    </p:spTree>
    <p:extLst>
      <p:ext uri="{BB962C8B-B14F-4D97-AF65-F5344CB8AC3E}">
        <p14:creationId xmlns:p14="http://schemas.microsoft.com/office/powerpoint/2010/main" val="1537824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a:t>
            </a:r>
            <a:r>
              <a:rPr kumimoji="1" lang="ja-JP" altLang="en-US" sz="1600" b="1" dirty="0">
                <a:solidFill>
                  <a:prstClr val="black"/>
                </a:solidFill>
                <a:latin typeface="Arial"/>
                <a:ea typeface="メイリオ" panose="020B0604030504040204" pitchFamily="50" charset="-128"/>
                <a:cs typeface="メイリオ" pitchFamily="50" charset="-128"/>
              </a:rPr>
              <a:t>９</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a:t>
            </a:r>
            <a:r>
              <a:rPr kumimoji="1" lang="ja-JP" altLang="en-US" sz="1600" b="1" dirty="0">
                <a:solidFill>
                  <a:srgbClr val="4D4D4D"/>
                </a:solidFill>
                <a:latin typeface="Arial"/>
                <a:cs typeface="メイリオ" pitchFamily="50" charset="-128"/>
              </a:rPr>
              <a:t>判明！高額療養費制度見直しの内容</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6721712" cy="307777"/>
          </a:xfrm>
          <a:prstGeom prst="rect">
            <a:avLst/>
          </a:prstGeom>
        </p:spPr>
        <p:txBody>
          <a:bodyPr wrap="non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参考）高額療養、平均年収で月</a:t>
            </a:r>
            <a:r>
              <a:rPr kumimoji="1" lang="en-US" altLang="ja-JP" sz="700" dirty="0">
                <a:latin typeface="HGPｺﾞｼｯｸM" panose="020B0600000000000000" pitchFamily="50" charset="-128"/>
                <a:ea typeface="HGPｺﾞｼｯｸM" panose="020B0600000000000000" pitchFamily="50" charset="-128"/>
              </a:rPr>
              <a:t>5.8</a:t>
            </a:r>
            <a:r>
              <a:rPr kumimoji="1" lang="ja-JP" altLang="en-US" sz="700" dirty="0">
                <a:latin typeface="HGPｺﾞｼｯｸM" panose="020B0600000000000000" pitchFamily="50" charset="-128"/>
                <a:ea typeface="HGPｺﾞｼｯｸM" panose="020B0600000000000000" pitchFamily="50" charset="-128"/>
              </a:rPr>
              <a:t>万円増　</a:t>
            </a:r>
            <a:r>
              <a:rPr kumimoji="1" lang="en-US" altLang="ja-JP" sz="700" dirty="0">
                <a:latin typeface="HGPｺﾞｼｯｸM" panose="020B0600000000000000" pitchFamily="50" charset="-128"/>
                <a:ea typeface="HGPｺﾞｼｯｸM" panose="020B0600000000000000" pitchFamily="50" charset="-128"/>
              </a:rPr>
              <a:t>25</a:t>
            </a:r>
            <a:r>
              <a:rPr kumimoji="1" lang="ja-JP" altLang="en-US" sz="700" dirty="0">
                <a:latin typeface="HGPｺﾞｼｯｸM" panose="020B0600000000000000" pitchFamily="50" charset="-128"/>
                <a:ea typeface="HGPｺﾞｼｯｸM" panose="020B0600000000000000" pitchFamily="50" charset="-128"/>
              </a:rPr>
              <a:t>年度社保費</a:t>
            </a:r>
            <a:r>
              <a:rPr kumimoji="1" lang="en-US" altLang="ja-JP" sz="700" dirty="0">
                <a:latin typeface="HGPｺﾞｼｯｸM" panose="020B0600000000000000" pitchFamily="50" charset="-128"/>
                <a:ea typeface="HGPｺﾞｼｯｸM" panose="020B0600000000000000" pitchFamily="50" charset="-128"/>
              </a:rPr>
              <a:t>38</a:t>
            </a:r>
            <a:r>
              <a:rPr kumimoji="1" lang="ja-JP" altLang="en-US" sz="700" dirty="0">
                <a:latin typeface="HGPｺﾞｼｯｸM" panose="020B0600000000000000" pitchFamily="50" charset="-128"/>
                <a:ea typeface="HGPｺﾞｼｯｸM" panose="020B0600000000000000" pitchFamily="50" charset="-128"/>
              </a:rPr>
              <a:t>兆円（</a:t>
            </a:r>
            <a:r>
              <a:rPr kumimoji="1" lang="en-US" altLang="ja-JP" sz="700" dirty="0">
                <a:latin typeface="HGPｺﾞｼｯｸM" panose="020B0600000000000000" pitchFamily="50" charset="-128"/>
                <a:ea typeface="HGPｺﾞｼｯｸM" panose="020B0600000000000000" pitchFamily="50" charset="-128"/>
              </a:rPr>
              <a:t>2024</a:t>
            </a:r>
            <a:r>
              <a:rPr kumimoji="1" lang="ja-JP" altLang="en-US" sz="700" dirty="0">
                <a:latin typeface="HGPｺﾞｼｯｸM" panose="020B0600000000000000" pitchFamily="50" charset="-128"/>
                <a:ea typeface="HGPｺﾞｼｯｸM" panose="020B0600000000000000" pitchFamily="50" charset="-128"/>
              </a:rPr>
              <a:t>年</a:t>
            </a:r>
            <a:r>
              <a:rPr kumimoji="1" lang="en-US" altLang="ja-JP" sz="700" dirty="0">
                <a:latin typeface="HGPｺﾞｼｯｸM" panose="020B0600000000000000" pitchFamily="50" charset="-128"/>
                <a:ea typeface="HGPｺﾞｼｯｸM" panose="020B0600000000000000" pitchFamily="50" charset="-128"/>
              </a:rPr>
              <a:t>12</a:t>
            </a:r>
            <a:r>
              <a:rPr kumimoji="1" lang="ja-JP" altLang="en-US" sz="700" dirty="0">
                <a:latin typeface="HGPｺﾞｼｯｸM" panose="020B0600000000000000" pitchFamily="50" charset="-128"/>
                <a:ea typeface="HGPｺﾞｼｯｸM" panose="020B0600000000000000" pitchFamily="50" charset="-128"/>
              </a:rPr>
              <a:t>月</a:t>
            </a:r>
            <a:r>
              <a:rPr kumimoji="1" lang="en-US" altLang="ja-JP" sz="700" dirty="0">
                <a:latin typeface="HGPｺﾞｼｯｸM" panose="020B0600000000000000" pitchFamily="50" charset="-128"/>
                <a:ea typeface="HGPｺﾞｼｯｸM" panose="020B0600000000000000" pitchFamily="50" charset="-128"/>
              </a:rPr>
              <a:t>24</a:t>
            </a:r>
            <a:r>
              <a:rPr kumimoji="1" lang="ja-JP" altLang="en-US" sz="700" dirty="0">
                <a:latin typeface="HGPｺﾞｼｯｸM" panose="020B0600000000000000" pitchFamily="50" charset="-128"/>
                <a:ea typeface="HGPｺﾞｼｯｸM" panose="020B0600000000000000" pitchFamily="50" charset="-128"/>
              </a:rPr>
              <a:t>日／日経新聞）</a:t>
            </a:r>
            <a:r>
              <a:rPr kumimoji="1" lang="ja-JP" altLang="en-US" sz="700" dirty="0">
                <a:solidFill>
                  <a:srgbClr val="3E3A39"/>
                </a:solidFill>
                <a:latin typeface="HGPｺﾞｼｯｸM" panose="020B0600000000000000" pitchFamily="50" charset="-128"/>
                <a:ea typeface="HGPｺﾞｼｯｸM" panose="020B0600000000000000" pitchFamily="50" charset="-128"/>
              </a:rPr>
              <a:t>：</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https://www.nikkei.com/article/DGXZQOUA241ED0U4A221C2000000/</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defTabSz="914400" fontAlgn="base">
              <a:spcBef>
                <a:spcPct val="0"/>
              </a:spcBef>
              <a:spcAft>
                <a:spcPct val="0"/>
              </a:spcAft>
            </a:pP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graphicFrame>
        <p:nvGraphicFramePr>
          <p:cNvPr id="4" name="表 3">
            <a:extLst>
              <a:ext uri="{FF2B5EF4-FFF2-40B4-BE49-F238E27FC236}">
                <a16:creationId xmlns:a16="http://schemas.microsoft.com/office/drawing/2014/main" id="{34FBC841-379F-6F78-04B5-CA433C74B29A}"/>
              </a:ext>
            </a:extLst>
          </p:cNvPr>
          <p:cNvGraphicFramePr>
            <a:graphicFrameLocks noGrp="1"/>
          </p:cNvGraphicFramePr>
          <p:nvPr>
            <p:extLst>
              <p:ext uri="{D42A27DB-BD31-4B8C-83A1-F6EECF244321}">
                <p14:modId xmlns:p14="http://schemas.microsoft.com/office/powerpoint/2010/main" val="3801306708"/>
              </p:ext>
            </p:extLst>
          </p:nvPr>
        </p:nvGraphicFramePr>
        <p:xfrm>
          <a:off x="544803" y="2027029"/>
          <a:ext cx="9000000" cy="432000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718947188"/>
                    </a:ext>
                  </a:extLst>
                </a:gridCol>
                <a:gridCol w="1296000">
                  <a:extLst>
                    <a:ext uri="{9D8B030D-6E8A-4147-A177-3AD203B41FA5}">
                      <a16:colId xmlns:a16="http://schemas.microsoft.com/office/drawing/2014/main" val="3969823379"/>
                    </a:ext>
                  </a:extLst>
                </a:gridCol>
                <a:gridCol w="1296000">
                  <a:extLst>
                    <a:ext uri="{9D8B030D-6E8A-4147-A177-3AD203B41FA5}">
                      <a16:colId xmlns:a16="http://schemas.microsoft.com/office/drawing/2014/main" val="3575370646"/>
                    </a:ext>
                  </a:extLst>
                </a:gridCol>
                <a:gridCol w="1296000">
                  <a:extLst>
                    <a:ext uri="{9D8B030D-6E8A-4147-A177-3AD203B41FA5}">
                      <a16:colId xmlns:a16="http://schemas.microsoft.com/office/drawing/2014/main" val="1685952484"/>
                    </a:ext>
                  </a:extLst>
                </a:gridCol>
                <a:gridCol w="1296000">
                  <a:extLst>
                    <a:ext uri="{9D8B030D-6E8A-4147-A177-3AD203B41FA5}">
                      <a16:colId xmlns:a16="http://schemas.microsoft.com/office/drawing/2014/main" val="264919396"/>
                    </a:ext>
                  </a:extLst>
                </a:gridCol>
                <a:gridCol w="936000">
                  <a:extLst>
                    <a:ext uri="{9D8B030D-6E8A-4147-A177-3AD203B41FA5}">
                      <a16:colId xmlns:a16="http://schemas.microsoft.com/office/drawing/2014/main" val="2812003864"/>
                    </a:ext>
                  </a:extLst>
                </a:gridCol>
                <a:gridCol w="1296000">
                  <a:extLst>
                    <a:ext uri="{9D8B030D-6E8A-4147-A177-3AD203B41FA5}">
                      <a16:colId xmlns:a16="http://schemas.microsoft.com/office/drawing/2014/main" val="1203423655"/>
                    </a:ext>
                  </a:extLst>
                </a:gridCol>
              </a:tblGrid>
              <a:tr h="288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u="none" strike="noStrike" dirty="0">
                          <a:effectLst/>
                          <a:latin typeface="Meiryo UI" panose="020B0604030504040204" pitchFamily="50" charset="-128"/>
                          <a:ea typeface="Meiryo UI" panose="020B0604030504040204" pitchFamily="50" charset="-128"/>
                        </a:rPr>
                        <a:t>年収</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現行</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2026</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2027</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05961262"/>
                  </a:ext>
                </a:extLst>
              </a:tr>
              <a:tr h="288000">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引き上げ率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月をまたいだ場合</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424055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25.26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29.0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44.4</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76%</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88.8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717621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1410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72.0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2622573"/>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1160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29.0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15%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58.0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96494123"/>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1040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16.74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25.2</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51%</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50.4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004144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950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22.0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32%</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44.0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15079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770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37.6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56387505"/>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8.01</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13.8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27.6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989600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510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11.3</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42%</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22.6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3615050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370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17.6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1035516"/>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260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5.76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6.06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7.9</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38%</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15.8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352937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200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21%</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14.0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24579371"/>
                  </a:ext>
                </a:extLst>
              </a:tr>
              <a:tr h="288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万円以下</a:t>
                      </a:r>
                      <a:endParaRPr lang="zh-CN"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6.6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13.2</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53554370"/>
                  </a:ext>
                </a:extLst>
              </a:tr>
              <a:tr h="288000">
                <a:tc>
                  <a:txBody>
                    <a:bodyPr/>
                    <a:lstStyle/>
                    <a:p>
                      <a:pPr algn="ctr" fontAlgn="ctr"/>
                      <a:r>
                        <a:rPr lang="zh-CN" altLang="en-US" sz="1200" u="none" strike="noStrike" dirty="0">
                          <a:effectLst/>
                          <a:latin typeface="Meiryo UI" panose="020B0604030504040204" pitchFamily="50" charset="-128"/>
                          <a:ea typeface="Meiryo UI" panose="020B0604030504040204" pitchFamily="50" charset="-128"/>
                        </a:rPr>
                        <a:t>住民税非課税世帯</a:t>
                      </a:r>
                      <a:endParaRPr lang="zh-CN"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3.54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3.63</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7.3</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58269610"/>
                  </a:ext>
                </a:extLst>
              </a:tr>
            </a:tbl>
          </a:graphicData>
        </a:graphic>
      </p:graphicFrame>
      <p:sp>
        <p:nvSpPr>
          <p:cNvPr id="5" name="正方形/長方形 4">
            <a:extLst>
              <a:ext uri="{FF2B5EF4-FFF2-40B4-BE49-F238E27FC236}">
                <a16:creationId xmlns:a16="http://schemas.microsoft.com/office/drawing/2014/main" id="{1BA42786-53BE-4D62-B61B-9BE526D73BDD}"/>
              </a:ext>
            </a:extLst>
          </p:cNvPr>
          <p:cNvSpPr/>
          <p:nvPr/>
        </p:nvSpPr>
        <p:spPr>
          <a:xfrm>
            <a:off x="114297" y="1734300"/>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高額療養費制度見直しの内容</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70</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歳未満、月額、世帯単位）</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35249995-9CD2-94E4-A365-C60B314A2A11}"/>
              </a:ext>
            </a:extLst>
          </p:cNvPr>
          <p:cNvSpPr/>
          <p:nvPr/>
        </p:nvSpPr>
        <p:spPr>
          <a:xfrm>
            <a:off x="129386" y="847987"/>
            <a:ext cx="9776631" cy="907941"/>
          </a:xfrm>
          <a:prstGeom prst="rect">
            <a:avLst/>
          </a:prstGeom>
        </p:spPr>
        <p:txBody>
          <a:bodyPr wrap="square">
            <a:spAutoFit/>
          </a:bodyPr>
          <a:lstStyle/>
          <a:p>
            <a:pPr>
              <a:spcBef>
                <a:spcPts val="300"/>
              </a:spcBef>
            </a:pPr>
            <a:r>
              <a:rPr lang="ja-JP" altLang="en-US" sz="1200" dirty="0">
                <a:latin typeface="+mn-ea"/>
              </a:rPr>
              <a:t>政府の「高額療養費制度」の見直し案が判明しました。</a:t>
            </a:r>
            <a:r>
              <a:rPr lang="en-US" altLang="ja-JP" sz="1200" dirty="0">
                <a:latin typeface="+mn-ea"/>
              </a:rPr>
              <a:t>2025</a:t>
            </a:r>
            <a:r>
              <a:rPr lang="ja-JP" altLang="en-US" sz="1200" dirty="0">
                <a:latin typeface="+mn-ea"/>
              </a:rPr>
              <a:t>年</a:t>
            </a:r>
            <a:r>
              <a:rPr lang="en-US" altLang="ja-JP" sz="1200" dirty="0">
                <a:latin typeface="+mn-ea"/>
              </a:rPr>
              <a:t>8</a:t>
            </a:r>
            <a:r>
              <a:rPr lang="ja-JP" altLang="en-US" sz="1200" dirty="0">
                <a:latin typeface="+mn-ea"/>
              </a:rPr>
              <a:t>月から</a:t>
            </a:r>
            <a:r>
              <a:rPr lang="en-US" altLang="ja-JP" sz="1200" dirty="0">
                <a:latin typeface="+mn-ea"/>
              </a:rPr>
              <a:t>3</a:t>
            </a:r>
            <a:r>
              <a:rPr lang="ja-JP" altLang="en-US" sz="1200" dirty="0">
                <a:latin typeface="+mn-ea"/>
              </a:rPr>
              <a:t>回に分けて自己負担の限度額を引き上げる内容です。</a:t>
            </a:r>
            <a:endParaRPr lang="en-US" altLang="ja-JP" sz="1200" dirty="0">
              <a:latin typeface="+mn-ea"/>
            </a:endParaRPr>
          </a:p>
          <a:p>
            <a:pPr>
              <a:spcBef>
                <a:spcPts val="300"/>
              </a:spcBef>
            </a:pPr>
            <a:r>
              <a:rPr lang="ja-JP" altLang="en-US" sz="1200" dirty="0">
                <a:latin typeface="+mn-ea"/>
              </a:rPr>
              <a:t>第</a:t>
            </a:r>
            <a:r>
              <a:rPr lang="en-US" altLang="ja-JP" sz="1200" dirty="0">
                <a:latin typeface="+mn-ea"/>
              </a:rPr>
              <a:t>1</a:t>
            </a:r>
            <a:r>
              <a:rPr lang="ja-JP" altLang="en-US" sz="1200" dirty="0">
                <a:latin typeface="+mn-ea"/>
              </a:rPr>
              <a:t>段階として</a:t>
            </a:r>
            <a:r>
              <a:rPr lang="en-US" altLang="ja-JP" sz="1200" dirty="0">
                <a:latin typeface="+mn-ea"/>
              </a:rPr>
              <a:t>25</a:t>
            </a:r>
            <a:r>
              <a:rPr lang="ja-JP" altLang="en-US" sz="1200" dirty="0">
                <a:latin typeface="+mn-ea"/>
              </a:rPr>
              <a:t>年</a:t>
            </a:r>
            <a:r>
              <a:rPr lang="en-US" altLang="ja-JP" sz="1200" dirty="0">
                <a:latin typeface="+mn-ea"/>
              </a:rPr>
              <a:t>8</a:t>
            </a:r>
            <a:r>
              <a:rPr lang="ja-JP" altLang="en-US" sz="1200" dirty="0">
                <a:latin typeface="+mn-ea"/>
              </a:rPr>
              <a:t>月、現在主に</a:t>
            </a:r>
            <a:r>
              <a:rPr lang="en-US" altLang="ja-JP" sz="1200" dirty="0">
                <a:latin typeface="+mn-ea"/>
              </a:rPr>
              <a:t>5</a:t>
            </a:r>
            <a:r>
              <a:rPr lang="ja-JP" altLang="en-US" sz="1200" dirty="0">
                <a:latin typeface="+mn-ea"/>
              </a:rPr>
              <a:t>つある所得区分を維持したまま、自己負担の限度額を</a:t>
            </a:r>
            <a:r>
              <a:rPr lang="en-US" altLang="ja-JP" sz="1200" dirty="0">
                <a:latin typeface="+mn-ea"/>
              </a:rPr>
              <a:t>2.7〜15%</a:t>
            </a:r>
            <a:r>
              <a:rPr lang="ja-JP" altLang="en-US" sz="1200" dirty="0">
                <a:latin typeface="+mn-ea"/>
              </a:rPr>
              <a:t>引き上げます。</a:t>
            </a:r>
            <a:r>
              <a:rPr lang="en-US" altLang="ja-JP" sz="1200" dirty="0">
                <a:latin typeface="+mn-ea"/>
              </a:rPr>
              <a:t>26</a:t>
            </a:r>
            <a:r>
              <a:rPr lang="ja-JP" altLang="en-US" sz="1200" dirty="0">
                <a:latin typeface="+mn-ea"/>
              </a:rPr>
              <a:t>年</a:t>
            </a:r>
            <a:r>
              <a:rPr lang="en-US" altLang="ja-JP" sz="1200" dirty="0">
                <a:latin typeface="+mn-ea"/>
              </a:rPr>
              <a:t>8</a:t>
            </a:r>
            <a:r>
              <a:rPr lang="ja-JP" altLang="en-US" sz="1200" dirty="0">
                <a:latin typeface="+mn-ea"/>
              </a:rPr>
              <a:t>月には所得区分を各区分</a:t>
            </a:r>
            <a:r>
              <a:rPr lang="en-US" altLang="ja-JP" sz="1200" dirty="0">
                <a:latin typeface="+mn-ea"/>
              </a:rPr>
              <a:t>3</a:t>
            </a:r>
            <a:r>
              <a:rPr lang="ja-JP" altLang="en-US" sz="1200" dirty="0">
                <a:latin typeface="+mn-ea"/>
              </a:rPr>
              <a:t>つに分け</a:t>
            </a:r>
            <a:r>
              <a:rPr lang="en-US" altLang="ja-JP" sz="1200" dirty="0">
                <a:latin typeface="+mn-ea"/>
              </a:rPr>
              <a:t>13</a:t>
            </a:r>
            <a:r>
              <a:rPr lang="ja-JP" altLang="en-US" sz="1200" dirty="0">
                <a:latin typeface="+mn-ea"/>
              </a:rPr>
              <a:t>区分としそれぞれの上位</a:t>
            </a:r>
            <a:r>
              <a:rPr lang="en-US" altLang="ja-JP" sz="1200" dirty="0">
                <a:latin typeface="+mn-ea"/>
              </a:rPr>
              <a:t>2</a:t>
            </a:r>
            <a:r>
              <a:rPr lang="ja-JP" altLang="en-US" sz="1200" dirty="0">
                <a:latin typeface="+mn-ea"/>
              </a:rPr>
              <a:t>区分で限度額を上げ、</a:t>
            </a:r>
            <a:r>
              <a:rPr lang="en-US" altLang="ja-JP" sz="1200" dirty="0">
                <a:latin typeface="+mn-ea"/>
              </a:rPr>
              <a:t>27</a:t>
            </a:r>
            <a:r>
              <a:rPr lang="ja-JP" altLang="en-US" sz="1200" dirty="0">
                <a:latin typeface="+mn-ea"/>
              </a:rPr>
              <a:t>年</a:t>
            </a:r>
            <a:r>
              <a:rPr lang="en-US" altLang="ja-JP" sz="1200" dirty="0">
                <a:latin typeface="+mn-ea"/>
              </a:rPr>
              <a:t>8</a:t>
            </a:r>
            <a:r>
              <a:rPr lang="ja-JP" altLang="en-US" sz="1200" dirty="0">
                <a:latin typeface="+mn-ea"/>
              </a:rPr>
              <a:t>月には同じ区分で限度額をさらに引き上げる見直しとなります。</a:t>
            </a:r>
            <a:endParaRPr lang="en-US" altLang="ja-JP" sz="1200" dirty="0">
              <a:latin typeface="+mn-ea"/>
            </a:endParaRPr>
          </a:p>
          <a:p>
            <a:pPr>
              <a:spcBef>
                <a:spcPts val="300"/>
              </a:spcBef>
            </a:pPr>
            <a:r>
              <a:rPr lang="ja-JP" altLang="en-US" sz="1200" dirty="0">
                <a:latin typeface="+mn-ea"/>
              </a:rPr>
              <a:t>一連の制度改正により、加入者全体の保険料負担は減少し、</a:t>
            </a:r>
            <a:r>
              <a:rPr lang="en-US" altLang="ja-JP" sz="1200" dirty="0">
                <a:latin typeface="+mn-ea"/>
              </a:rPr>
              <a:t>1</a:t>
            </a:r>
            <a:r>
              <a:rPr lang="ja-JP" altLang="en-US" sz="1200" dirty="0">
                <a:latin typeface="+mn-ea"/>
              </a:rPr>
              <a:t>人あたりの保険料負担は年</a:t>
            </a:r>
            <a:r>
              <a:rPr lang="en-US" altLang="ja-JP" sz="1200" dirty="0">
                <a:latin typeface="+mn-ea"/>
              </a:rPr>
              <a:t>1,100〜5,000</a:t>
            </a:r>
            <a:r>
              <a:rPr lang="ja-JP" altLang="en-US" sz="1200" dirty="0">
                <a:latin typeface="+mn-ea"/>
              </a:rPr>
              <a:t>円軽くなる想定となっています。</a:t>
            </a:r>
            <a:endParaRPr lang="en-US" altLang="ja-JP" sz="1200" dirty="0">
              <a:latin typeface="+mn-ea"/>
            </a:endParaRPr>
          </a:p>
        </p:txBody>
      </p:sp>
      <p:sp>
        <p:nvSpPr>
          <p:cNvPr id="7" name="四角形: 角を丸くする 6">
            <a:extLst>
              <a:ext uri="{FF2B5EF4-FFF2-40B4-BE49-F238E27FC236}">
                <a16:creationId xmlns:a16="http://schemas.microsoft.com/office/drawing/2014/main" id="{FF844EA8-7004-A6B9-7B9D-08E0F4F1B168}"/>
              </a:ext>
            </a:extLst>
          </p:cNvPr>
          <p:cNvSpPr/>
          <p:nvPr/>
        </p:nvSpPr>
        <p:spPr>
          <a:xfrm>
            <a:off x="4871977" y="2685326"/>
            <a:ext cx="1008000" cy="3578419"/>
          </a:xfrm>
          <a:prstGeom prst="roundRect">
            <a:avLst/>
          </a:prstGeom>
          <a:solidFill>
            <a:schemeClr val="bg1">
              <a:lumMod val="75000"/>
              <a:alpha val="43000"/>
            </a:schemeClr>
          </a:solidFill>
          <a:ln w="19050">
            <a:solidFill>
              <a:schemeClr val="bg1">
                <a:lumMod val="7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spcBef>
                <a:spcPts val="600"/>
              </a:spcBef>
            </a:pPr>
            <a:r>
              <a:rPr kumimoji="1" lang="ja-JP" altLang="en-US" sz="1200" dirty="0">
                <a:solidFill>
                  <a:schemeClr val="tx1"/>
                </a:solidFill>
                <a:latin typeface="Meiryo UI" panose="020B0604030504040204" pitchFamily="50" charset="-128"/>
                <a:ea typeface="Meiryo UI" panose="020B0604030504040204" pitchFamily="50" charset="-128"/>
              </a:rPr>
              <a:t>各区分を　　　</a:t>
            </a:r>
            <a:r>
              <a:rPr kumimoji="1" lang="en-US" altLang="ja-JP" sz="1200" u="sng" dirty="0">
                <a:solidFill>
                  <a:schemeClr val="tx1"/>
                </a:solidFill>
                <a:latin typeface="Meiryo UI" panose="020B0604030504040204" pitchFamily="50" charset="-128"/>
                <a:ea typeface="Meiryo UI" panose="020B0604030504040204" pitchFamily="50" charset="-128"/>
              </a:rPr>
              <a:t>3</a:t>
            </a:r>
            <a:r>
              <a:rPr kumimoji="1" lang="ja-JP" altLang="en-US" sz="1200" u="sng" dirty="0">
                <a:solidFill>
                  <a:schemeClr val="tx1"/>
                </a:solidFill>
                <a:latin typeface="Meiryo UI" panose="020B0604030504040204" pitchFamily="50" charset="-128"/>
                <a:ea typeface="Meiryo UI" panose="020B0604030504040204" pitchFamily="50" charset="-128"/>
              </a:rPr>
              <a:t>区分ずつに細分化、計</a:t>
            </a:r>
            <a:r>
              <a:rPr kumimoji="1" lang="en-US" altLang="ja-JP" sz="1200" u="sng" dirty="0">
                <a:solidFill>
                  <a:schemeClr val="tx1"/>
                </a:solidFill>
                <a:latin typeface="Meiryo UI" panose="020B0604030504040204" pitchFamily="50" charset="-128"/>
                <a:ea typeface="Meiryo UI" panose="020B0604030504040204" pitchFamily="50" charset="-128"/>
              </a:rPr>
              <a:t>13</a:t>
            </a:r>
            <a:r>
              <a:rPr kumimoji="1" lang="ja-JP" altLang="en-US" sz="1200" u="sng" dirty="0">
                <a:solidFill>
                  <a:schemeClr val="tx1"/>
                </a:solidFill>
                <a:latin typeface="Meiryo UI" panose="020B0604030504040204" pitchFamily="50" charset="-128"/>
                <a:ea typeface="Meiryo UI" panose="020B0604030504040204" pitchFamily="50" charset="-128"/>
              </a:rPr>
              <a:t>区分</a:t>
            </a:r>
            <a:r>
              <a:rPr kumimoji="1" lang="ja-JP" altLang="en-US" sz="1200" dirty="0">
                <a:solidFill>
                  <a:schemeClr val="tx1"/>
                </a:solidFill>
                <a:latin typeface="Meiryo UI" panose="020B0604030504040204" pitchFamily="50" charset="-128"/>
                <a:ea typeface="Meiryo UI" panose="020B0604030504040204" pitchFamily="50" charset="-128"/>
              </a:rPr>
              <a:t>とする。</a:t>
            </a:r>
            <a:endParaRPr kumimoji="1" lang="en-US" altLang="ja-JP" sz="1200" dirty="0">
              <a:solidFill>
                <a:schemeClr val="tx1"/>
              </a:solidFill>
              <a:latin typeface="Meiryo UI" panose="020B0604030504040204" pitchFamily="50" charset="-128"/>
              <a:ea typeface="Meiryo UI" panose="020B0604030504040204" pitchFamily="50" charset="-128"/>
            </a:endParaRPr>
          </a:p>
          <a:p>
            <a:pPr>
              <a:spcBef>
                <a:spcPts val="600"/>
              </a:spcBef>
            </a:pPr>
            <a:r>
              <a:rPr kumimoji="1" lang="ja-JP" altLang="en-US" sz="1200" dirty="0">
                <a:solidFill>
                  <a:schemeClr val="tx1"/>
                </a:solidFill>
                <a:latin typeface="Meiryo UI" panose="020B0604030504040204" pitchFamily="50" charset="-128"/>
                <a:ea typeface="Meiryo UI" panose="020B0604030504040204" pitchFamily="50" charset="-128"/>
              </a:rPr>
              <a:t>それぞれの   </a:t>
            </a:r>
            <a:r>
              <a:rPr kumimoji="1" lang="ja-JP" altLang="en-US" sz="1200" u="sng" dirty="0">
                <a:solidFill>
                  <a:schemeClr val="tx1"/>
                </a:solidFill>
                <a:latin typeface="Meiryo UI" panose="020B0604030504040204" pitchFamily="50" charset="-128"/>
                <a:ea typeface="Meiryo UI" panose="020B0604030504040204" pitchFamily="50" charset="-128"/>
              </a:rPr>
              <a:t>上位</a:t>
            </a:r>
            <a:r>
              <a:rPr kumimoji="1" lang="en-US" altLang="ja-JP" sz="1200" u="sng" dirty="0">
                <a:solidFill>
                  <a:schemeClr val="tx1"/>
                </a:solidFill>
                <a:latin typeface="Meiryo UI" panose="020B0604030504040204" pitchFamily="50" charset="-128"/>
                <a:ea typeface="Meiryo UI" panose="020B0604030504040204" pitchFamily="50" charset="-128"/>
              </a:rPr>
              <a:t>2</a:t>
            </a:r>
            <a:r>
              <a:rPr kumimoji="1" lang="ja-JP" altLang="en-US" sz="1200" u="sng" dirty="0">
                <a:solidFill>
                  <a:schemeClr val="tx1"/>
                </a:solidFill>
                <a:latin typeface="Meiryo UI" panose="020B0604030504040204" pitchFamily="50" charset="-128"/>
                <a:ea typeface="Meiryo UI" panose="020B0604030504040204" pitchFamily="50" charset="-128"/>
              </a:rPr>
              <a:t>区分で限度額を上げ</a:t>
            </a:r>
            <a:r>
              <a:rPr kumimoji="1" lang="ja-JP" altLang="en-US" sz="1200" dirty="0">
                <a:solidFill>
                  <a:schemeClr val="tx1"/>
                </a:solidFill>
                <a:latin typeface="Meiryo UI" panose="020B0604030504040204" pitchFamily="50" charset="-128"/>
                <a:ea typeface="Meiryo UI" panose="020B0604030504040204" pitchFamily="50" charset="-128"/>
              </a:rPr>
              <a:t>る。</a:t>
            </a:r>
            <a:endParaRPr kumimoji="1" lang="en-US" altLang="ja-JP" sz="1200" dirty="0">
              <a:solidFill>
                <a:schemeClr val="tx1"/>
              </a:solidFill>
              <a:latin typeface="Meiryo UI" panose="020B0604030504040204" pitchFamily="50" charset="-128"/>
              <a:ea typeface="Meiryo UI" panose="020B0604030504040204" pitchFamily="50" charset="-128"/>
            </a:endParaRPr>
          </a:p>
          <a:p>
            <a:pPr>
              <a:spcBef>
                <a:spcPts val="600"/>
              </a:spcBef>
            </a:pP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en-US" altLang="ja-JP" sz="1200" u="sng" dirty="0">
                <a:solidFill>
                  <a:schemeClr val="tx1"/>
                </a:solidFill>
                <a:latin typeface="Meiryo UI" panose="020B0604030504040204" pitchFamily="50" charset="-128"/>
                <a:ea typeface="Meiryo UI" panose="020B0604030504040204" pitchFamily="50" charset="-128"/>
              </a:rPr>
              <a:t>27</a:t>
            </a:r>
            <a:r>
              <a:rPr kumimoji="1" lang="ja-JP" altLang="en-US" sz="1200" u="sng" dirty="0">
                <a:solidFill>
                  <a:schemeClr val="tx1"/>
                </a:solidFill>
                <a:latin typeface="Meiryo UI" panose="020B0604030504040204" pitchFamily="50" charset="-128"/>
                <a:ea typeface="Meiryo UI" panose="020B0604030504040204" pitchFamily="50" charset="-128"/>
              </a:rPr>
              <a:t>年</a:t>
            </a:r>
            <a:r>
              <a:rPr kumimoji="1" lang="en-US" altLang="ja-JP" sz="1200" u="sng" dirty="0">
                <a:solidFill>
                  <a:schemeClr val="tx1"/>
                </a:solidFill>
                <a:latin typeface="Meiryo UI" panose="020B0604030504040204" pitchFamily="50" charset="-128"/>
                <a:ea typeface="Meiryo UI" panose="020B0604030504040204" pitchFamily="50" charset="-128"/>
              </a:rPr>
              <a:t>8</a:t>
            </a:r>
            <a:r>
              <a:rPr kumimoji="1" lang="ja-JP" altLang="en-US" sz="1200" u="sng" dirty="0">
                <a:solidFill>
                  <a:schemeClr val="tx1"/>
                </a:solidFill>
                <a:latin typeface="Meiryo UI" panose="020B0604030504040204" pitchFamily="50" charset="-128"/>
                <a:ea typeface="Meiryo UI" panose="020B0604030504040204" pitchFamily="50" charset="-128"/>
              </a:rPr>
              <a:t>月にはさらに　　引き上げ</a:t>
            </a:r>
            <a:r>
              <a:rPr kumimoji="1" lang="ja-JP" altLang="en-US" sz="1200" dirty="0">
                <a:solidFill>
                  <a:schemeClr val="tx1"/>
                </a:solidFill>
                <a:latin typeface="Meiryo UI" panose="020B0604030504040204" pitchFamily="50" charset="-128"/>
                <a:ea typeface="Meiryo UI" panose="020B0604030504040204" pitchFamily="50" charset="-128"/>
              </a:rPr>
              <a:t>る。</a:t>
            </a:r>
          </a:p>
        </p:txBody>
      </p:sp>
      <p:sp>
        <p:nvSpPr>
          <p:cNvPr id="8" name="テキスト プレースホルダー 1">
            <a:extLst>
              <a:ext uri="{FF2B5EF4-FFF2-40B4-BE49-F238E27FC236}">
                <a16:creationId xmlns:a16="http://schemas.microsoft.com/office/drawing/2014/main" id="{03E48888-CA1E-41A7-C4D0-7CB4A544CA74}"/>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9" name="スライド番号プレースホルダー 5">
            <a:extLst>
              <a:ext uri="{FF2B5EF4-FFF2-40B4-BE49-F238E27FC236}">
                <a16:creationId xmlns:a16="http://schemas.microsoft.com/office/drawing/2014/main" id="{A67C3E02-259D-D7E5-439E-00D316B46A1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15</a:t>
            </a:fld>
            <a:endParaRPr kumimoji="1" lang="ja-JP" altLang="en-US" sz="1200" b="1" dirty="0">
              <a:solidFill>
                <a:schemeClr val="tx1"/>
              </a:solidFill>
            </a:endParaRPr>
          </a:p>
        </p:txBody>
      </p:sp>
      <p:graphicFrame>
        <p:nvGraphicFramePr>
          <p:cNvPr id="10" name="表 9">
            <a:extLst>
              <a:ext uri="{FF2B5EF4-FFF2-40B4-BE49-F238E27FC236}">
                <a16:creationId xmlns:a16="http://schemas.microsoft.com/office/drawing/2014/main" id="{AD249F87-5F2A-1D14-442F-6781C2884940}"/>
              </a:ext>
            </a:extLst>
          </p:cNvPr>
          <p:cNvGraphicFramePr>
            <a:graphicFrameLocks noGrp="1"/>
          </p:cNvGraphicFramePr>
          <p:nvPr>
            <p:extLst>
              <p:ext uri="{D42A27DB-BD31-4B8C-83A1-F6EECF244321}">
                <p14:modId xmlns:p14="http://schemas.microsoft.com/office/powerpoint/2010/main" val="2526929649"/>
              </p:ext>
            </p:extLst>
          </p:nvPr>
        </p:nvGraphicFramePr>
        <p:xfrm>
          <a:off x="8273146" y="2311709"/>
          <a:ext cx="1296000" cy="4032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2771919850"/>
                    </a:ext>
                  </a:extLst>
                </a:gridCol>
              </a:tblGrid>
              <a:tr h="288000">
                <a:tc>
                  <a:txBody>
                    <a:bodyPr/>
                    <a:lstStyle/>
                    <a:p>
                      <a:pPr algn="ctr" fontAlgn="ctr"/>
                      <a:r>
                        <a:rPr lang="ja-JP" altLang="en-US" sz="1200" b="1" u="none" strike="noStrike" dirty="0">
                          <a:effectLst/>
                          <a:highlight>
                            <a:srgbClr val="FFFF00"/>
                          </a:highlight>
                          <a:latin typeface="Meiryo UI" panose="020B0604030504040204" pitchFamily="50" charset="-128"/>
                          <a:ea typeface="Meiryo UI" panose="020B0604030504040204" pitchFamily="50" charset="-128"/>
                        </a:rPr>
                        <a:t>月をまたいだ場合</a:t>
                      </a:r>
                      <a:endParaRPr lang="ja-JP" altLang="en-US" sz="12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6505768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88.8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68153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72.0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765755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58.0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78404805"/>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50.4</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50983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44.0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3661999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37.6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24640874"/>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070951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22.6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007358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86304418"/>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15.8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77187531"/>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7822510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13.2</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400725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7.3</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3912654406"/>
                  </a:ext>
                </a:extLst>
              </a:tr>
            </a:tbl>
          </a:graphicData>
        </a:graphic>
      </p:graphicFrame>
    </p:spTree>
    <p:extLst>
      <p:ext uri="{BB962C8B-B14F-4D97-AF65-F5344CB8AC3E}">
        <p14:creationId xmlns:p14="http://schemas.microsoft.com/office/powerpoint/2010/main" val="230435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F0EB6A4B-C181-C52A-01FF-17982B0E351D}"/>
              </a:ext>
            </a:extLst>
          </p:cNvPr>
          <p:cNvSpPr>
            <a:spLocks noChangeArrowheads="1"/>
          </p:cNvSpPr>
          <p:nvPr/>
        </p:nvSpPr>
        <p:spPr bwMode="auto">
          <a:xfrm>
            <a:off x="114299" y="584853"/>
            <a:ext cx="9776631" cy="246221"/>
          </a:xfrm>
          <a:prstGeom prst="roundRect">
            <a:avLst>
              <a:gd name="adj" fmla="val 0"/>
            </a:avLst>
          </a:prstGeom>
          <a:noFill/>
          <a:ln>
            <a:noFill/>
          </a:ln>
          <a:effectLst/>
        </p:spPr>
        <p:txBody>
          <a:bodyPr wrap="square" lIns="0" tIns="0" rIns="0" bIns="0">
            <a:spAutoFit/>
          </a:bodyPr>
          <a:lstStyle/>
          <a:p>
            <a:pPr eaLnBrk="0" hangingPunct="0">
              <a:spcAft>
                <a:spcPts val="0"/>
              </a:spcAft>
              <a:defRPr/>
            </a:pPr>
            <a:r>
              <a:rPr kumimoji="1" lang="ja-JP" altLang="en-US" sz="1600" b="1" i="0" u="none" strike="noStrike" kern="1200" cap="none" spc="0" normalizeH="0" baseline="0" noProof="0" dirty="0">
                <a:ln>
                  <a:noFill/>
                </a:ln>
                <a:effectLst/>
                <a:uLnTx/>
                <a:uFillTx/>
                <a:latin typeface="Arial"/>
                <a:ea typeface="メイリオ" pitchFamily="50" charset="-128"/>
                <a:cs typeface="メイリオ" pitchFamily="50" charset="-128"/>
              </a:rPr>
              <a:t>（１０）大動脈解離を発症！その後脳梗塞の併発や大動脈解離再発を乗り越えた「福原さん」の</a:t>
            </a:r>
            <a:r>
              <a:rPr kumimoji="1" lang="ja-JP" altLang="en-US" sz="1600" b="1" dirty="0">
                <a:latin typeface="Arial"/>
                <a:ea typeface="メイリオ" pitchFamily="50" charset="-128"/>
                <a:cs typeface="メイリオ" pitchFamily="50" charset="-128"/>
              </a:rPr>
              <a:t>体験談</a:t>
            </a:r>
            <a:endParaRPr lang="ja-JP" altLang="en-US" sz="16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テキスト ボックス 3">
            <a:extLst>
              <a:ext uri="{FF2B5EF4-FFF2-40B4-BE49-F238E27FC236}">
                <a16:creationId xmlns:a16="http://schemas.microsoft.com/office/drawing/2014/main" id="{6644B1B9-D98E-F534-1C89-9DB288C4C637}"/>
              </a:ext>
            </a:extLst>
          </p:cNvPr>
          <p:cNvSpPr txBox="1"/>
          <p:nvPr/>
        </p:nvSpPr>
        <p:spPr>
          <a:xfrm>
            <a:off x="1" y="873512"/>
            <a:ext cx="7589520" cy="646331"/>
          </a:xfrm>
          <a:prstGeom prst="rect">
            <a:avLst/>
          </a:prstGeom>
          <a:noFill/>
        </p:spPr>
        <p:txBody>
          <a:bodyPr wrap="square">
            <a:spAutoFit/>
          </a:bodyPr>
          <a:lstStyle/>
          <a:p>
            <a:pPr marL="179388" defTabSz="914400" fontAlgn="base">
              <a:spcBef>
                <a:spcPct val="0"/>
              </a:spcBef>
              <a:spcAft>
                <a:spcPct val="0"/>
              </a:spcAft>
            </a:pPr>
            <a:r>
              <a:rPr kumimoji="1" lang="ja-JP" altLang="en-US" sz="1200" dirty="0">
                <a:solidFill>
                  <a:srgbClr val="000000"/>
                </a:solidFill>
                <a:latin typeface="メイリオ" panose="020B0604030504040204" pitchFamily="50" charset="-128"/>
              </a:rPr>
              <a:t>日経新聞の特集で、ご自身の大病（大動脈解離再発、脳梗塞併発）の経験から、心臓弁膜症ネットワークを設立された、同ネットワーク代表理事の福原斉（ふくはらひとし／</a:t>
            </a:r>
            <a:r>
              <a:rPr kumimoji="1" lang="en-US" altLang="ja-JP" sz="1200" dirty="0">
                <a:solidFill>
                  <a:srgbClr val="000000"/>
                </a:solidFill>
                <a:latin typeface="メイリオ" panose="020B0604030504040204" pitchFamily="50" charset="-128"/>
              </a:rPr>
              <a:t>1959</a:t>
            </a:r>
            <a:r>
              <a:rPr kumimoji="1" lang="ja-JP" altLang="en-US" sz="1200" dirty="0">
                <a:solidFill>
                  <a:srgbClr val="000000"/>
                </a:solidFill>
                <a:latin typeface="メイリオ" panose="020B0604030504040204" pitchFamily="50" charset="-128"/>
              </a:rPr>
              <a:t>年生）さんの記事（</a:t>
            </a:r>
            <a:r>
              <a:rPr kumimoji="1" lang="en-US" altLang="ja-JP" sz="1200" dirty="0">
                <a:solidFill>
                  <a:srgbClr val="000000"/>
                </a:solidFill>
                <a:latin typeface="メイリオ" panose="020B0604030504040204" pitchFamily="50" charset="-128"/>
              </a:rPr>
              <a:t>3</a:t>
            </a:r>
            <a:r>
              <a:rPr kumimoji="1" lang="ja-JP" altLang="en-US" sz="1200" dirty="0">
                <a:solidFill>
                  <a:srgbClr val="000000"/>
                </a:solidFill>
                <a:latin typeface="メイリオ" panose="020B0604030504040204" pitchFamily="50" charset="-128"/>
              </a:rPr>
              <a:t>回連載）をご紹介！福原さんの再発・併発の経験から、日ごろ留意するポイントなどを確認しましょう！</a:t>
            </a:r>
          </a:p>
        </p:txBody>
      </p:sp>
      <p:sp>
        <p:nvSpPr>
          <p:cNvPr id="5" name="正方形/長方形 4">
            <a:extLst>
              <a:ext uri="{FF2B5EF4-FFF2-40B4-BE49-F238E27FC236}">
                <a16:creationId xmlns:a16="http://schemas.microsoft.com/office/drawing/2014/main" id="{4C54D4C0-4CC1-4659-095A-C3358F91FCBA}"/>
              </a:ext>
            </a:extLst>
          </p:cNvPr>
          <p:cNvSpPr/>
          <p:nvPr/>
        </p:nvSpPr>
        <p:spPr>
          <a:xfrm>
            <a:off x="-27066" y="1536713"/>
            <a:ext cx="9791701"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福原</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さんが</a:t>
            </a: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語る</a:t>
            </a:r>
            <a:r>
              <a:rPr kumimoji="1" lang="ja-JP" altLang="en-US" sz="1200" b="1" dirty="0">
                <a:solidFill>
                  <a:srgbClr val="3E3A39"/>
                </a:solidFill>
                <a:latin typeface="メイリオ" panose="020B0604030504040204" pitchFamily="50" charset="-128"/>
                <a:ea typeface="メイリオ" panose="020B0604030504040204" pitchFamily="50" charset="-128"/>
              </a:rPr>
              <a:t>「</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再発・併発」について</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6" name="表 5">
            <a:extLst>
              <a:ext uri="{FF2B5EF4-FFF2-40B4-BE49-F238E27FC236}">
                <a16:creationId xmlns:a16="http://schemas.microsoft.com/office/drawing/2014/main" id="{F5A12574-37DE-021D-CB46-495598331BB6}"/>
              </a:ext>
            </a:extLst>
          </p:cNvPr>
          <p:cNvGraphicFramePr>
            <a:graphicFrameLocks noGrp="1"/>
          </p:cNvGraphicFramePr>
          <p:nvPr/>
        </p:nvGraphicFramePr>
        <p:xfrm>
          <a:off x="8577518" y="864437"/>
          <a:ext cx="1224000" cy="1992060"/>
        </p:xfrm>
        <a:graphic>
          <a:graphicData uri="http://schemas.openxmlformats.org/drawingml/2006/table">
            <a:tbl>
              <a:tblPr/>
              <a:tblGrid>
                <a:gridCol w="1224000">
                  <a:extLst>
                    <a:ext uri="{9D8B030D-6E8A-4147-A177-3AD203B41FA5}">
                      <a16:colId xmlns:a16="http://schemas.microsoft.com/office/drawing/2014/main" val="2184673117"/>
                    </a:ext>
                  </a:extLst>
                </a:gridCol>
              </a:tblGrid>
              <a:tr h="432000">
                <a:tc>
                  <a:txBody>
                    <a:bodyPr/>
                    <a:lstStyle/>
                    <a:p>
                      <a:pPr algn="ctr" fontAlgn="ctr"/>
                      <a:r>
                        <a:rPr lang="ja-JP" altLang="en-US" sz="1200" b="1" u="none" strike="noStrike" dirty="0">
                          <a:effectLst/>
                          <a:latin typeface="+mn-ea"/>
                          <a:ea typeface="+mn-ea"/>
                        </a:rPr>
                        <a:t>脳梗塞</a:t>
                      </a:r>
                      <a:r>
                        <a:rPr lang="en-US" altLang="ja-JP" sz="1050" b="0" u="none" strike="noStrike" dirty="0">
                          <a:effectLst/>
                          <a:latin typeface="+mn-ea"/>
                          <a:ea typeface="+mn-ea"/>
                        </a:rPr>
                        <a:t>※1</a:t>
                      </a:r>
                    </a:p>
                    <a:p>
                      <a:pPr algn="ctr" fontAlgn="ctr"/>
                      <a:r>
                        <a:rPr lang="ja-JP" altLang="en-US" sz="1050" b="0" u="none" strike="noStrike" dirty="0">
                          <a:effectLst/>
                          <a:latin typeface="+mn-ea"/>
                          <a:ea typeface="+mn-ea"/>
                        </a:rPr>
                        <a:t>（</a:t>
                      </a:r>
                      <a:r>
                        <a:rPr lang="en-US" altLang="ja-JP" sz="1050" b="0" u="none" strike="noStrike" dirty="0">
                          <a:effectLst/>
                          <a:latin typeface="+mn-ea"/>
                          <a:ea typeface="+mn-ea"/>
                        </a:rPr>
                        <a:t>2020/2023</a:t>
                      </a:r>
                      <a:r>
                        <a:rPr lang="ja-JP" altLang="en-US" sz="1050" b="0" u="none" strike="noStrike" dirty="0">
                          <a:effectLst/>
                          <a:latin typeface="+mn-ea"/>
                          <a:ea typeface="+mn-ea"/>
                        </a:rPr>
                        <a:t>年）</a:t>
                      </a:r>
                    </a:p>
                  </a:txBody>
                  <a:tcPr marL="36000" marR="36000" marT="36000" marB="36000" anchor="b">
                    <a:lnL w="7620" cap="flat" cmpd="sng" algn="ctr">
                      <a:solidFill>
                        <a:srgbClr val="C7C7C7"/>
                      </a:solidFill>
                      <a:prstDash val="solid"/>
                      <a:round/>
                      <a:headEnd type="none" w="med" len="med"/>
                      <a:tailEnd type="none" w="med" len="med"/>
                    </a:lnL>
                    <a:lnR w="7620" cap="flat" cmpd="sng" algn="ctr">
                      <a:solidFill>
                        <a:srgbClr val="C7C7C7"/>
                      </a:solidFill>
                      <a:prstDash val="solid"/>
                      <a:round/>
                      <a:headEnd type="none" w="med" len="med"/>
                      <a:tailEnd type="none" w="med" len="med"/>
                    </a:lnR>
                    <a:lnT w="7620" cap="flat" cmpd="sng" algn="ctr">
                      <a:solidFill>
                        <a:srgbClr val="C7C7C7"/>
                      </a:solidFill>
                      <a:prstDash val="solid"/>
                      <a:round/>
                      <a:headEnd type="none" w="med" len="med"/>
                      <a:tailEnd type="none" w="med" len="med"/>
                    </a:lnT>
                    <a:lnB w="7620" cap="flat" cmpd="sng" algn="ctr">
                      <a:solidFill>
                        <a:srgbClr val="C7C7C7"/>
                      </a:solidFill>
                      <a:prstDash val="solid"/>
                      <a:round/>
                      <a:headEnd type="none" w="med" len="med"/>
                      <a:tailEnd type="none" w="med" len="med"/>
                    </a:lnB>
                    <a:solidFill>
                      <a:srgbClr val="DFEAF6"/>
                    </a:solidFill>
                  </a:tcPr>
                </a:tc>
                <a:extLst>
                  <a:ext uri="{0D108BD9-81ED-4DB2-BD59-A6C34878D82A}">
                    <a16:rowId xmlns:a16="http://schemas.microsoft.com/office/drawing/2014/main" val="3244737944"/>
                  </a:ext>
                </a:extLst>
              </a:tr>
              <a:tr h="576000">
                <a:tc>
                  <a:txBody>
                    <a:bodyPr/>
                    <a:lstStyle/>
                    <a:p>
                      <a:pPr algn="l" fontAlgn="ctr"/>
                      <a:r>
                        <a:rPr lang="ja-JP" altLang="en-US" sz="1050" u="none" strike="noStrike" dirty="0">
                          <a:effectLst/>
                          <a:latin typeface="+mn-ea"/>
                          <a:ea typeface="+mn-ea"/>
                        </a:rPr>
                        <a:t>罹患数</a:t>
                      </a:r>
                      <a:r>
                        <a:rPr lang="en-US" altLang="ja-JP" sz="1050" u="none" strike="noStrike" dirty="0">
                          <a:effectLst/>
                          <a:latin typeface="+mn-ea"/>
                          <a:ea typeface="+mn-ea"/>
                        </a:rPr>
                        <a:t>:119.9</a:t>
                      </a:r>
                      <a:r>
                        <a:rPr lang="ja-JP" altLang="en-US" sz="1050" u="none" strike="noStrike" dirty="0">
                          <a:effectLst/>
                          <a:latin typeface="+mn-ea"/>
                          <a:ea typeface="+mn-ea"/>
                        </a:rPr>
                        <a:t>万人</a:t>
                      </a:r>
                      <a:endParaRPr lang="en-US" altLang="ja-JP" sz="1050" u="none" strike="noStrike" dirty="0">
                        <a:effectLst/>
                        <a:latin typeface="+mn-ea"/>
                        <a:ea typeface="+mn-ea"/>
                      </a:endParaRPr>
                    </a:p>
                    <a:p>
                      <a:pPr algn="l" fontAlgn="ctr"/>
                      <a:r>
                        <a:rPr lang="ja-JP" altLang="en-US" sz="1050" u="none" strike="noStrike" dirty="0">
                          <a:effectLst/>
                          <a:latin typeface="+mn-ea"/>
                          <a:ea typeface="+mn-ea"/>
                          <a:hlinkClick r:id="rId2"/>
                        </a:rPr>
                        <a:t>死亡数</a:t>
                      </a:r>
                      <a:r>
                        <a:rPr lang="en-US" altLang="ja-JP" sz="1050" u="none" strike="noStrike" dirty="0">
                          <a:effectLst/>
                          <a:latin typeface="+mn-ea"/>
                          <a:ea typeface="+mn-ea"/>
                          <a:hlinkClick r:id="rId2"/>
                        </a:rPr>
                        <a:t>:57,568</a:t>
                      </a:r>
                      <a:r>
                        <a:rPr lang="ja-JP" altLang="en-US" sz="1050" u="none" strike="noStrike" dirty="0">
                          <a:effectLst/>
                          <a:latin typeface="+mn-ea"/>
                          <a:ea typeface="+mn-ea"/>
                          <a:hlinkClick r:id="rId2"/>
                        </a:rPr>
                        <a:t>人</a:t>
                      </a:r>
                      <a:r>
                        <a:rPr lang="ja-JP" altLang="en-US" sz="1050" u="none" strike="noStrike" dirty="0">
                          <a:effectLst/>
                          <a:latin typeface="+mn-ea"/>
                          <a:ea typeface="+mn-ea"/>
                        </a:rPr>
                        <a:t>              ／</a:t>
                      </a:r>
                      <a:r>
                        <a:rPr lang="en-US" altLang="ja-JP" sz="1050" u="none" strike="noStrike" dirty="0">
                          <a:effectLst/>
                          <a:latin typeface="+mn-ea"/>
                          <a:ea typeface="+mn-ea"/>
                        </a:rPr>
                        <a:t>3.7</a:t>
                      </a:r>
                      <a:r>
                        <a:rPr lang="ja-JP" altLang="en-US" sz="1050" u="none" strike="noStrike" dirty="0">
                          <a:effectLst/>
                          <a:latin typeface="+mn-ea"/>
                          <a:ea typeface="+mn-ea"/>
                        </a:rPr>
                        <a:t>％</a:t>
                      </a:r>
                      <a:r>
                        <a:rPr lang="en-US" altLang="ja-JP" sz="1050" u="none" strike="noStrike" dirty="0">
                          <a:effectLst/>
                          <a:latin typeface="+mn-ea"/>
                          <a:ea typeface="+mn-ea"/>
                        </a:rPr>
                        <a:t>※2</a:t>
                      </a:r>
                      <a:endParaRPr lang="ja-JP" altLang="en-US" sz="1050" u="none" strike="noStrike" dirty="0">
                        <a:effectLst/>
                        <a:latin typeface="+mn-ea"/>
                        <a:ea typeface="+mn-ea"/>
                      </a:endParaRPr>
                    </a:p>
                  </a:txBody>
                  <a:tcPr marL="36000" marR="36000" marT="36000" marB="36000" anchor="ctr">
                    <a:lnL w="7620" cap="flat" cmpd="sng" algn="ctr">
                      <a:solidFill>
                        <a:srgbClr val="C7C7C7"/>
                      </a:solidFill>
                      <a:prstDash val="solid"/>
                      <a:round/>
                      <a:headEnd type="none" w="med" len="med"/>
                      <a:tailEnd type="none" w="med" len="med"/>
                    </a:lnL>
                    <a:lnR w="7620" cap="flat" cmpd="sng" algn="ctr">
                      <a:solidFill>
                        <a:srgbClr val="C7C7C7"/>
                      </a:solidFill>
                      <a:prstDash val="solid"/>
                      <a:round/>
                      <a:headEnd type="none" w="med" len="med"/>
                      <a:tailEnd type="none" w="med" len="med"/>
                    </a:lnR>
                    <a:lnT w="7620" cap="flat" cmpd="sng" algn="ctr">
                      <a:solidFill>
                        <a:srgbClr val="C7C7C7"/>
                      </a:solidFill>
                      <a:prstDash val="solid"/>
                      <a:round/>
                      <a:headEnd type="none" w="med" len="med"/>
                      <a:tailEnd type="none" w="med" len="med"/>
                    </a:lnT>
                    <a:lnB w="7620" cap="flat" cmpd="sng" algn="ctr">
                      <a:solidFill>
                        <a:srgbClr val="C7C7C7"/>
                      </a:solidFill>
                      <a:prstDash val="solid"/>
                      <a:round/>
                      <a:headEnd type="none" w="med" len="med"/>
                      <a:tailEnd type="none" w="med" len="med"/>
                    </a:lnB>
                    <a:solidFill>
                      <a:schemeClr val="bg1"/>
                    </a:solidFill>
                  </a:tcPr>
                </a:tc>
                <a:extLst>
                  <a:ext uri="{0D108BD9-81ED-4DB2-BD59-A6C34878D82A}">
                    <a16:rowId xmlns:a16="http://schemas.microsoft.com/office/drawing/2014/main" val="2692001425"/>
                  </a:ext>
                </a:extLst>
              </a:tr>
              <a:tr h="432000">
                <a:tc>
                  <a:txBody>
                    <a:bodyPr/>
                    <a:lstStyle/>
                    <a:p>
                      <a:pPr algn="ctr" fontAlgn="ctr"/>
                      <a:r>
                        <a:rPr lang="ja-JP" altLang="en-US" sz="1200" b="1" u="none" strike="noStrike" dirty="0">
                          <a:effectLst/>
                          <a:latin typeface="メイリオ" panose="020B0604030504040204" pitchFamily="50" charset="-128"/>
                          <a:ea typeface="メイリオ" panose="020B0604030504040204" pitchFamily="50" charset="-128"/>
                        </a:rPr>
                        <a:t>大動脈解離</a:t>
                      </a:r>
                      <a:endParaRPr lang="en-US" altLang="zh-CN" sz="1200" b="1" u="none" strike="noStrike" dirty="0">
                        <a:effectLst/>
                        <a:latin typeface="メイリオ" panose="020B0604030504040204" pitchFamily="50" charset="-128"/>
                        <a:ea typeface="メイリオ" panose="020B0604030504040204" pitchFamily="50" charset="-128"/>
                      </a:endParaRPr>
                    </a:p>
                    <a:p>
                      <a:pPr algn="ctr" fontAlgn="ctr"/>
                      <a:r>
                        <a:rPr lang="zh-CN" altLang="en-US" sz="1050" b="0" u="none" strike="noStrike" dirty="0">
                          <a:effectLst/>
                          <a:latin typeface="メイリオ" panose="020B0604030504040204" pitchFamily="50" charset="-128"/>
                          <a:ea typeface="メイリオ" panose="020B0604030504040204" pitchFamily="50" charset="-128"/>
                        </a:rPr>
                        <a:t>（</a:t>
                      </a:r>
                      <a:r>
                        <a:rPr lang="en-US" altLang="zh-CN" sz="1050" b="0" u="none" strike="noStrike" dirty="0">
                          <a:effectLst/>
                          <a:latin typeface="メイリオ" panose="020B0604030504040204" pitchFamily="50" charset="-128"/>
                          <a:ea typeface="メイリオ" panose="020B0604030504040204" pitchFamily="50" charset="-128"/>
                        </a:rPr>
                        <a:t>202</a:t>
                      </a:r>
                      <a:r>
                        <a:rPr lang="en-US" altLang="ja-JP" sz="1050" b="0" u="none" strike="noStrike" dirty="0">
                          <a:effectLst/>
                          <a:latin typeface="メイリオ" panose="020B0604030504040204" pitchFamily="50" charset="-128"/>
                          <a:ea typeface="メイリオ" panose="020B0604030504040204" pitchFamily="50" charset="-128"/>
                        </a:rPr>
                        <a:t>3</a:t>
                      </a:r>
                      <a:r>
                        <a:rPr lang="zh-CN" altLang="en-US" sz="1050" b="0" u="none" strike="noStrike" dirty="0">
                          <a:effectLst/>
                          <a:latin typeface="メイリオ" panose="020B0604030504040204" pitchFamily="50" charset="-128"/>
                          <a:ea typeface="メイリオ" panose="020B0604030504040204" pitchFamily="50" charset="-128"/>
                        </a:rPr>
                        <a:t>年）</a:t>
                      </a:r>
                    </a:p>
                  </a:txBody>
                  <a:tcPr marL="36000" marR="36000" marT="36000" marB="36000" anchor="ctr">
                    <a:lnL w="7620" cap="flat" cmpd="sng" algn="ctr">
                      <a:solidFill>
                        <a:srgbClr val="C7C7C7"/>
                      </a:solidFill>
                      <a:prstDash val="solid"/>
                      <a:round/>
                      <a:headEnd type="none" w="med" len="med"/>
                      <a:tailEnd type="none" w="med" len="med"/>
                    </a:lnL>
                    <a:lnR w="7620" cap="flat" cmpd="sng" algn="ctr">
                      <a:solidFill>
                        <a:srgbClr val="C7C7C7"/>
                      </a:solidFill>
                      <a:prstDash val="solid"/>
                      <a:round/>
                      <a:headEnd type="none" w="med" len="med"/>
                      <a:tailEnd type="none" w="med" len="med"/>
                    </a:lnR>
                    <a:lnT w="7620" cap="flat" cmpd="sng" algn="ctr">
                      <a:solidFill>
                        <a:srgbClr val="C7C7C7"/>
                      </a:solidFill>
                      <a:prstDash val="solid"/>
                      <a:round/>
                      <a:headEnd type="none" w="med" len="med"/>
                      <a:tailEnd type="none" w="med" len="med"/>
                    </a:lnT>
                    <a:lnB w="7620" cap="flat" cmpd="sng" algn="ctr">
                      <a:solidFill>
                        <a:srgbClr val="C7C7C7"/>
                      </a:solidFill>
                      <a:prstDash val="solid"/>
                      <a:round/>
                      <a:headEnd type="none" w="med" len="med"/>
                      <a:tailEnd type="none" w="med" len="med"/>
                    </a:lnB>
                    <a:solidFill>
                      <a:srgbClr val="DFEAF6"/>
                    </a:solidFill>
                  </a:tcPr>
                </a:tc>
                <a:extLst>
                  <a:ext uri="{0D108BD9-81ED-4DB2-BD59-A6C34878D82A}">
                    <a16:rowId xmlns:a16="http://schemas.microsoft.com/office/drawing/2014/main" val="1925692781"/>
                  </a:ext>
                </a:extLst>
              </a:tr>
              <a:tr h="552060">
                <a:tc>
                  <a:txBody>
                    <a:bodyPr/>
                    <a:lstStyle/>
                    <a:p>
                      <a:pPr algn="l" fontAlgn="ctr"/>
                      <a:r>
                        <a:rPr lang="ja-JP" altLang="en-US" sz="1050" u="none" strike="noStrike" dirty="0">
                          <a:effectLst/>
                          <a:latin typeface="+mn-ea"/>
                          <a:ea typeface="+mn-ea"/>
                          <a:hlinkClick r:id="rId2"/>
                        </a:rPr>
                        <a:t>死亡数</a:t>
                      </a:r>
                      <a:r>
                        <a:rPr lang="en-US" altLang="ja-JP" sz="1050" u="none" strike="noStrike" dirty="0">
                          <a:effectLst/>
                          <a:latin typeface="+mn-ea"/>
                          <a:ea typeface="+mn-ea"/>
                          <a:hlinkClick r:id="rId2"/>
                        </a:rPr>
                        <a:t>:20,025</a:t>
                      </a:r>
                      <a:r>
                        <a:rPr lang="ja-JP" altLang="en-US" sz="1050" u="none" strike="noStrike" dirty="0">
                          <a:effectLst/>
                          <a:latin typeface="+mn-ea"/>
                          <a:ea typeface="+mn-ea"/>
                          <a:hlinkClick r:id="rId2"/>
                        </a:rPr>
                        <a:t>人   </a:t>
                      </a:r>
                      <a:r>
                        <a:rPr lang="ja-JP" altLang="en-US" sz="1050" u="none" strike="noStrike" dirty="0">
                          <a:effectLst/>
                          <a:latin typeface="+mn-ea"/>
                          <a:ea typeface="+mn-ea"/>
                        </a:rPr>
                        <a:t>／</a:t>
                      </a:r>
                      <a:r>
                        <a:rPr lang="en-US" altLang="ja-JP" sz="1050" u="none" strike="noStrike" dirty="0">
                          <a:effectLst/>
                          <a:latin typeface="+mn-ea"/>
                          <a:ea typeface="+mn-ea"/>
                        </a:rPr>
                        <a:t>1.3</a:t>
                      </a:r>
                      <a:r>
                        <a:rPr lang="ja-JP" altLang="en-US" sz="1050" u="none" strike="noStrike" dirty="0">
                          <a:effectLst/>
                          <a:latin typeface="+mn-ea"/>
                          <a:ea typeface="+mn-ea"/>
                        </a:rPr>
                        <a:t>％</a:t>
                      </a:r>
                      <a:r>
                        <a:rPr lang="en-US" altLang="ja-JP" sz="1050" u="none" strike="noStrike" dirty="0">
                          <a:effectLst/>
                          <a:latin typeface="+mn-ea"/>
                          <a:ea typeface="+mn-ea"/>
                        </a:rPr>
                        <a:t>※2</a:t>
                      </a:r>
                      <a:endParaRPr lang="ja-JP" altLang="en-US" sz="1050" u="none" strike="noStrike" dirty="0">
                        <a:effectLst/>
                        <a:latin typeface="+mn-ea"/>
                        <a:ea typeface="+mn-ea"/>
                      </a:endParaRPr>
                    </a:p>
                  </a:txBody>
                  <a:tcPr marL="36000" marR="36000" marT="36000" marB="36000" anchor="ctr">
                    <a:lnL w="7620" cap="flat" cmpd="sng" algn="ctr">
                      <a:solidFill>
                        <a:srgbClr val="C7C7C7"/>
                      </a:solidFill>
                      <a:prstDash val="solid"/>
                      <a:round/>
                      <a:headEnd type="none" w="med" len="med"/>
                      <a:tailEnd type="none" w="med" len="med"/>
                    </a:lnL>
                    <a:lnR w="7620" cap="flat" cmpd="sng" algn="ctr">
                      <a:solidFill>
                        <a:srgbClr val="C7C7C7"/>
                      </a:solidFill>
                      <a:prstDash val="solid"/>
                      <a:round/>
                      <a:headEnd type="none" w="med" len="med"/>
                      <a:tailEnd type="none" w="med" len="med"/>
                    </a:lnR>
                    <a:lnT w="7620" cap="flat" cmpd="sng" algn="ctr">
                      <a:solidFill>
                        <a:srgbClr val="C7C7C7"/>
                      </a:solidFill>
                      <a:prstDash val="solid"/>
                      <a:round/>
                      <a:headEnd type="none" w="med" len="med"/>
                      <a:tailEnd type="none" w="med" len="med"/>
                    </a:lnT>
                    <a:lnB w="7620" cap="flat" cmpd="sng" algn="ctr">
                      <a:solidFill>
                        <a:srgbClr val="C7C7C7"/>
                      </a:solidFill>
                      <a:prstDash val="solid"/>
                      <a:round/>
                      <a:headEnd type="none" w="med" len="med"/>
                      <a:tailEnd type="none" w="med" len="med"/>
                    </a:lnB>
                    <a:solidFill>
                      <a:schemeClr val="bg1"/>
                    </a:solidFill>
                  </a:tcPr>
                </a:tc>
                <a:extLst>
                  <a:ext uri="{0D108BD9-81ED-4DB2-BD59-A6C34878D82A}">
                    <a16:rowId xmlns:a16="http://schemas.microsoft.com/office/drawing/2014/main" val="3952933757"/>
                  </a:ext>
                </a:extLst>
              </a:tr>
            </a:tbl>
          </a:graphicData>
        </a:graphic>
      </p:graphicFrame>
      <p:sp>
        <p:nvSpPr>
          <p:cNvPr id="10" name="テキスト ボックス 9">
            <a:extLst>
              <a:ext uri="{FF2B5EF4-FFF2-40B4-BE49-F238E27FC236}">
                <a16:creationId xmlns:a16="http://schemas.microsoft.com/office/drawing/2014/main" id="{BCDE993A-358C-FCB8-5C12-A929AC0048C1}"/>
              </a:ext>
            </a:extLst>
          </p:cNvPr>
          <p:cNvSpPr txBox="1"/>
          <p:nvPr/>
        </p:nvSpPr>
        <p:spPr>
          <a:xfrm>
            <a:off x="-2" y="1806390"/>
            <a:ext cx="7776000" cy="4755148"/>
          </a:xfrm>
          <a:prstGeom prst="rect">
            <a:avLst/>
          </a:prstGeom>
          <a:noFill/>
        </p:spPr>
        <p:txBody>
          <a:bodyPr wrap="square">
            <a:spAutoFit/>
          </a:bodyPr>
          <a:lstStyle/>
          <a:p>
            <a:pPr marL="182563" indent="-182563" defTabSz="914400" fontAlgn="base">
              <a:spcBef>
                <a:spcPts val="100"/>
              </a:spcBef>
              <a:spcAft>
                <a:spcPct val="0"/>
              </a:spcAft>
            </a:pPr>
            <a:r>
              <a:rPr kumimoji="1" lang="ja-JP" altLang="en-US" sz="1200" b="1" dirty="0">
                <a:solidFill>
                  <a:srgbClr val="EA5550"/>
                </a:solidFill>
                <a:latin typeface="Meiryo UI" panose="020B0604030504040204" pitchFamily="50" charset="-128"/>
                <a:ea typeface="Meiryo UI" panose="020B0604030504040204" pitchFamily="50" charset="-128"/>
              </a:rPr>
              <a:t>１．大動脈解離を発症　</a:t>
            </a:r>
            <a:r>
              <a:rPr kumimoji="1" lang="en-US" altLang="ja-JP" sz="1200" b="1" dirty="0">
                <a:solidFill>
                  <a:srgbClr val="EA5550"/>
                </a:solidFill>
                <a:latin typeface="Meiryo UI" panose="020B0604030504040204" pitchFamily="50" charset="-128"/>
                <a:ea typeface="Meiryo UI" panose="020B0604030504040204" pitchFamily="50" charset="-128"/>
              </a:rPr>
              <a:t>54</a:t>
            </a:r>
            <a:r>
              <a:rPr kumimoji="1" lang="ja-JP" altLang="en-US" sz="1200" b="1" dirty="0">
                <a:solidFill>
                  <a:srgbClr val="EA5550"/>
                </a:solidFill>
                <a:latin typeface="Meiryo UI" panose="020B0604030504040204" pitchFamily="50" charset="-128"/>
                <a:ea typeface="Meiryo UI" panose="020B0604030504040204" pitchFamily="50" charset="-128"/>
              </a:rPr>
              <a:t>歳（</a:t>
            </a:r>
            <a:r>
              <a:rPr kumimoji="1" lang="en-US" altLang="ja-JP" sz="1200" b="1" dirty="0">
                <a:solidFill>
                  <a:srgbClr val="EA5550"/>
                </a:solidFill>
                <a:latin typeface="Meiryo UI" panose="020B0604030504040204" pitchFamily="50" charset="-128"/>
                <a:ea typeface="Meiryo UI" panose="020B0604030504040204" pitchFamily="50" charset="-128"/>
              </a:rPr>
              <a:t>2013</a:t>
            </a:r>
            <a:r>
              <a:rPr kumimoji="1" lang="ja-JP" altLang="en-US" sz="1200" b="1" dirty="0">
                <a:solidFill>
                  <a:srgbClr val="EA5550"/>
                </a:solidFill>
                <a:latin typeface="Meiryo UI" panose="020B0604030504040204" pitchFamily="50" charset="-128"/>
                <a:ea typeface="Meiryo UI" panose="020B0604030504040204" pitchFamily="50" charset="-128"/>
              </a:rPr>
              <a:t>年</a:t>
            </a:r>
            <a:r>
              <a:rPr kumimoji="1" lang="en-US" altLang="ja-JP" sz="1200" b="1" dirty="0">
                <a:solidFill>
                  <a:srgbClr val="EA5550"/>
                </a:solidFill>
                <a:latin typeface="Meiryo UI" panose="020B0604030504040204" pitchFamily="50" charset="-128"/>
                <a:ea typeface="Meiryo UI" panose="020B0604030504040204" pitchFamily="50" charset="-128"/>
              </a:rPr>
              <a:t>8</a:t>
            </a:r>
            <a:r>
              <a:rPr kumimoji="1" lang="ja-JP" altLang="en-US" sz="1200" b="1" dirty="0">
                <a:solidFill>
                  <a:srgbClr val="EA5550"/>
                </a:solidFill>
                <a:latin typeface="Meiryo UI" panose="020B0604030504040204" pitchFamily="50" charset="-128"/>
                <a:ea typeface="Meiryo UI" panose="020B0604030504040204" pitchFamily="50" charset="-128"/>
              </a:rPr>
              <a:t>月）</a:t>
            </a:r>
            <a:endParaRPr kumimoji="1" lang="en-US" altLang="ja-JP" sz="1200" b="1" dirty="0">
              <a:solidFill>
                <a:srgbClr val="EA5550"/>
              </a:solidFill>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en-US" altLang="ja-JP" sz="1050" dirty="0">
                <a:latin typeface="Meiryo UI" panose="020B0604030504040204" pitchFamily="50" charset="-128"/>
                <a:ea typeface="Meiryo UI" panose="020B0604030504040204" pitchFamily="50" charset="-128"/>
              </a:rPr>
              <a:t>2013</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8</a:t>
            </a:r>
            <a:r>
              <a:rPr kumimoji="1" lang="ja-JP" altLang="en-US" sz="1050" dirty="0">
                <a:latin typeface="Meiryo UI" panose="020B0604030504040204" pitchFamily="50" charset="-128"/>
                <a:ea typeface="Meiryo UI" panose="020B0604030504040204" pitchFamily="50" charset="-128"/>
              </a:rPr>
              <a:t>月、お盆明けの暑い日の午後</a:t>
            </a:r>
            <a:r>
              <a:rPr kumimoji="1" lang="en-US" altLang="ja-JP" sz="1050" dirty="0">
                <a:latin typeface="Meiryo UI" panose="020B0604030504040204" pitchFamily="50" charset="-128"/>
                <a:ea typeface="Meiryo UI" panose="020B0604030504040204" pitchFamily="50" charset="-128"/>
              </a:rPr>
              <a:t>3</a:t>
            </a:r>
            <a:r>
              <a:rPr kumimoji="1" lang="ja-JP" altLang="en-US" sz="1050" dirty="0">
                <a:latin typeface="Meiryo UI" panose="020B0604030504040204" pitchFamily="50" charset="-128"/>
                <a:ea typeface="Meiryo UI" panose="020B0604030504040204" pitchFamily="50" charset="-128"/>
              </a:rPr>
              <a:t>時ごろだった。仕事が一段落し、職場の個室でアイスクリームを食べていると、</a:t>
            </a:r>
            <a:r>
              <a:rPr kumimoji="1" lang="ja-JP" altLang="en-US" sz="1050" b="1" u="sng" dirty="0">
                <a:latin typeface="Meiryo UI" panose="020B0604030504040204" pitchFamily="50" charset="-128"/>
                <a:ea typeface="Meiryo UI" panose="020B0604030504040204" pitchFamily="50" charset="-128"/>
              </a:rPr>
              <a:t>胸と背中に錐（きり）で刺されたような激しい痛み</a:t>
            </a:r>
            <a:r>
              <a:rPr kumimoji="1" lang="ja-JP" altLang="en-US" sz="1050" dirty="0">
                <a:latin typeface="Meiryo UI" panose="020B0604030504040204" pitchFamily="50" charset="-128"/>
                <a:ea typeface="Meiryo UI" panose="020B0604030504040204" pitchFamily="50" charset="-128"/>
              </a:rPr>
              <a:t>が走った。次第にバリッと何かが裂けていくような感じに変わり、</a:t>
            </a:r>
            <a:r>
              <a:rPr kumimoji="1" lang="ja-JP" altLang="en-US" sz="1050" b="1" u="sng" dirty="0">
                <a:latin typeface="Meiryo UI" panose="020B0604030504040204" pitchFamily="50" charset="-128"/>
                <a:ea typeface="Meiryo UI" panose="020B0604030504040204" pitchFamily="50" charset="-128"/>
              </a:rPr>
              <a:t>痛みはだんだん下がっていく</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ja-JP" altLang="en-US" sz="1050" dirty="0">
                <a:latin typeface="Meiryo UI" panose="020B0604030504040204" pitchFamily="50" charset="-128"/>
                <a:ea typeface="Meiryo UI" panose="020B0604030504040204" pitchFamily="50" charset="-128"/>
              </a:rPr>
              <a:t>大動脈解離は心臓から送り出す血液が最初に通る大動脈の内側の壁が裂ける疾患だ。裂けた部分と血管壁の隙間に血液が流れ込み、背中などに激しい痛みが起きる。</a:t>
            </a:r>
            <a:endParaRPr kumimoji="1" lang="en-US" altLang="ja-JP" sz="1050" dirty="0">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ja-JP" altLang="en-US" sz="1050" dirty="0">
                <a:latin typeface="Meiryo UI" panose="020B0604030504040204" pitchFamily="50" charset="-128"/>
                <a:ea typeface="Meiryo UI" panose="020B0604030504040204" pitchFamily="50" charset="-128"/>
              </a:rPr>
              <a:t>診断は急性大動脈解離。会社では国内外の経理を担当していた。海外出張も多く、現地の飲食で重責のストレスを発散していた。体重はほぼ</a:t>
            </a:r>
            <a:r>
              <a:rPr kumimoji="1" lang="en-US" altLang="ja-JP" sz="1050" dirty="0">
                <a:latin typeface="Meiryo UI" panose="020B0604030504040204" pitchFamily="50" charset="-128"/>
                <a:ea typeface="Meiryo UI" panose="020B0604030504040204" pitchFamily="50" charset="-128"/>
              </a:rPr>
              <a:t>90</a:t>
            </a:r>
            <a:r>
              <a:rPr kumimoji="1" lang="ja-JP" altLang="en-US" sz="1050" dirty="0">
                <a:latin typeface="Meiryo UI" panose="020B0604030504040204" pitchFamily="50" charset="-128"/>
                <a:ea typeface="Meiryo UI" panose="020B0604030504040204" pitchFamily="50" charset="-128"/>
              </a:rPr>
              <a:t>キログラムまで増えたが、</a:t>
            </a:r>
            <a:r>
              <a:rPr kumimoji="1" lang="ja-JP" altLang="en-US" sz="1050" b="1" u="sng" dirty="0">
                <a:latin typeface="Meiryo UI" panose="020B0604030504040204" pitchFamily="50" charset="-128"/>
                <a:ea typeface="Meiryo UI" panose="020B0604030504040204" pitchFamily="50" charset="-128"/>
              </a:rPr>
              <a:t>高血圧は薬でコントロールしており、メタボな体形以外は問題がないと思っていた。まさかの発症だった。</a:t>
            </a:r>
            <a:endParaRPr kumimoji="1" lang="en-US" altLang="ja-JP" sz="1050" b="1" u="sng" dirty="0">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en-US" altLang="ja-JP" sz="1050" b="1" u="sng" dirty="0">
                <a:latin typeface="Meiryo UI" panose="020B0604030504040204" pitchFamily="50" charset="-128"/>
                <a:ea typeface="Meiryo UI" panose="020B0604030504040204" pitchFamily="50" charset="-128"/>
              </a:rPr>
              <a:t>17</a:t>
            </a:r>
            <a:r>
              <a:rPr kumimoji="1" lang="ja-JP" altLang="en-US" sz="1050" b="1" u="sng" dirty="0">
                <a:latin typeface="Meiryo UI" panose="020B0604030504040204" pitchFamily="50" charset="-128"/>
                <a:ea typeface="Meiryo UI" panose="020B0604030504040204" pitchFamily="50" charset="-128"/>
              </a:rPr>
              <a:t>日間の入院後、自宅でも静養し、発症から約</a:t>
            </a:r>
            <a:r>
              <a:rPr kumimoji="1" lang="en-US" altLang="ja-JP" sz="1050" b="1" u="sng" dirty="0">
                <a:latin typeface="Meiryo UI" panose="020B0604030504040204" pitchFamily="50" charset="-128"/>
                <a:ea typeface="Meiryo UI" panose="020B0604030504040204" pitchFamily="50" charset="-128"/>
              </a:rPr>
              <a:t>1</a:t>
            </a:r>
            <a:r>
              <a:rPr kumimoji="1" lang="ja-JP" altLang="en-US" sz="1050" b="1" u="sng" dirty="0">
                <a:latin typeface="Meiryo UI" panose="020B0604030504040204" pitchFamily="50" charset="-128"/>
                <a:ea typeface="Meiryo UI" panose="020B0604030504040204" pitchFamily="50" charset="-128"/>
              </a:rPr>
              <a:t>カ月で復職</a:t>
            </a:r>
            <a:r>
              <a:rPr kumimoji="1" lang="ja-JP" altLang="en-US" sz="1050" b="1" u="sng" dirty="0">
                <a:solidFill>
                  <a:srgbClr val="FFA6A6"/>
                </a:solidFill>
                <a:latin typeface="Meiryo UI" panose="020B0604030504040204" pitchFamily="50" charset="-128"/>
                <a:ea typeface="Meiryo UI" panose="020B0604030504040204" pitchFamily="50" charset="-128"/>
              </a:rPr>
              <a:t>❶</a:t>
            </a:r>
            <a:r>
              <a:rPr kumimoji="1" lang="ja-JP" altLang="en-US" sz="1050" dirty="0">
                <a:latin typeface="Meiryo UI" panose="020B0604030504040204" pitchFamily="50" charset="-128"/>
                <a:ea typeface="Meiryo UI" panose="020B0604030504040204" pitchFamily="50" charset="-128"/>
              </a:rPr>
              <a:t>できた。</a:t>
            </a:r>
            <a:endParaRPr kumimoji="1" lang="en-US" altLang="ja-JP" sz="1050" dirty="0">
              <a:latin typeface="Meiryo UI" panose="020B0604030504040204" pitchFamily="50" charset="-128"/>
              <a:ea typeface="Meiryo UI" panose="020B0604030504040204" pitchFamily="50" charset="-128"/>
            </a:endParaRPr>
          </a:p>
          <a:p>
            <a:pPr marL="182563" indent="-182563" defTabSz="914400" fontAlgn="base">
              <a:spcBef>
                <a:spcPts val="100"/>
              </a:spcBef>
              <a:spcAft>
                <a:spcPct val="0"/>
              </a:spcAft>
              <a:buFont typeface="Arial" panose="020B0604020202020204" pitchFamily="34" charset="0"/>
              <a:buChar char="•"/>
            </a:pPr>
            <a:endParaRPr kumimoji="1" lang="en-US" altLang="ja-JP" sz="300" dirty="0">
              <a:latin typeface="Meiryo UI" panose="020B0604030504040204" pitchFamily="50" charset="-128"/>
              <a:ea typeface="Meiryo UI" panose="020B0604030504040204" pitchFamily="50" charset="-128"/>
            </a:endParaRPr>
          </a:p>
          <a:p>
            <a:pPr marL="182563" indent="-182563" defTabSz="914400" fontAlgn="base">
              <a:spcBef>
                <a:spcPts val="100"/>
              </a:spcBef>
              <a:spcAft>
                <a:spcPct val="0"/>
              </a:spcAft>
            </a:pPr>
            <a:r>
              <a:rPr kumimoji="1" lang="ja-JP" altLang="en-US" sz="1200" b="1" dirty="0">
                <a:solidFill>
                  <a:srgbClr val="EA5550"/>
                </a:solidFill>
                <a:latin typeface="Meiryo UI" panose="020B0604030504040204" pitchFamily="50" charset="-128"/>
                <a:ea typeface="Meiryo UI" panose="020B0604030504040204" pitchFamily="50" charset="-128"/>
              </a:rPr>
              <a:t>２．脳梗塞を発症　</a:t>
            </a:r>
            <a:r>
              <a:rPr kumimoji="1" lang="en-US" altLang="ja-JP" sz="1200" b="1" dirty="0">
                <a:solidFill>
                  <a:srgbClr val="EA5550"/>
                </a:solidFill>
                <a:latin typeface="Meiryo UI" panose="020B0604030504040204" pitchFamily="50" charset="-128"/>
                <a:ea typeface="Meiryo UI" panose="020B0604030504040204" pitchFamily="50" charset="-128"/>
              </a:rPr>
              <a:t>55</a:t>
            </a:r>
            <a:r>
              <a:rPr kumimoji="1" lang="ja-JP" altLang="en-US" sz="1200" b="1" dirty="0">
                <a:solidFill>
                  <a:srgbClr val="EA5550"/>
                </a:solidFill>
                <a:latin typeface="Meiryo UI" panose="020B0604030504040204" pitchFamily="50" charset="-128"/>
                <a:ea typeface="Meiryo UI" panose="020B0604030504040204" pitchFamily="50" charset="-128"/>
              </a:rPr>
              <a:t>歳（</a:t>
            </a:r>
            <a:r>
              <a:rPr kumimoji="1" lang="en-US" altLang="ja-JP" sz="1200" b="1" dirty="0">
                <a:solidFill>
                  <a:srgbClr val="EA5550"/>
                </a:solidFill>
                <a:latin typeface="Meiryo UI" panose="020B0604030504040204" pitchFamily="50" charset="-128"/>
                <a:ea typeface="Meiryo UI" panose="020B0604030504040204" pitchFamily="50" charset="-128"/>
              </a:rPr>
              <a:t>2014</a:t>
            </a:r>
            <a:r>
              <a:rPr kumimoji="1" lang="ja-JP" altLang="en-US" sz="1200" b="1" dirty="0">
                <a:solidFill>
                  <a:srgbClr val="EA5550"/>
                </a:solidFill>
                <a:latin typeface="Meiryo UI" panose="020B0604030504040204" pitchFamily="50" charset="-128"/>
                <a:ea typeface="Meiryo UI" panose="020B0604030504040204" pitchFamily="50" charset="-128"/>
              </a:rPr>
              <a:t>年</a:t>
            </a:r>
            <a:r>
              <a:rPr kumimoji="1" lang="en-US" altLang="ja-JP" sz="1200" b="1" dirty="0">
                <a:solidFill>
                  <a:srgbClr val="EA5550"/>
                </a:solidFill>
                <a:latin typeface="Meiryo UI" panose="020B0604030504040204" pitchFamily="50" charset="-128"/>
                <a:ea typeface="Meiryo UI" panose="020B0604030504040204" pitchFamily="50" charset="-128"/>
              </a:rPr>
              <a:t>10</a:t>
            </a:r>
            <a:r>
              <a:rPr kumimoji="1" lang="ja-JP" altLang="en-US" sz="1200" b="1" dirty="0">
                <a:solidFill>
                  <a:srgbClr val="EA5550"/>
                </a:solidFill>
                <a:latin typeface="Meiryo UI" panose="020B0604030504040204" pitchFamily="50" charset="-128"/>
                <a:ea typeface="Meiryo UI" panose="020B0604030504040204" pitchFamily="50" charset="-128"/>
              </a:rPr>
              <a:t>月）</a:t>
            </a:r>
            <a:endParaRPr kumimoji="1" lang="en-US" altLang="ja-JP" sz="1200" b="1" dirty="0">
              <a:solidFill>
                <a:srgbClr val="EA5550"/>
              </a:solidFill>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ja-JP" altLang="en-US" sz="1050" b="1" u="sng" dirty="0">
                <a:latin typeface="Meiryo UI" panose="020B0604030504040204" pitchFamily="50" charset="-128"/>
                <a:ea typeface="Meiryo UI" panose="020B0604030504040204" pitchFamily="50" charset="-128"/>
              </a:rPr>
              <a:t>発症から</a:t>
            </a:r>
            <a:r>
              <a:rPr kumimoji="1" lang="en-US" altLang="ja-JP" sz="1050" b="1" u="sng" dirty="0">
                <a:latin typeface="Meiryo UI" panose="020B0604030504040204" pitchFamily="50" charset="-128"/>
                <a:ea typeface="Meiryo UI" panose="020B0604030504040204" pitchFamily="50" charset="-128"/>
              </a:rPr>
              <a:t>1</a:t>
            </a:r>
            <a:r>
              <a:rPr kumimoji="1" lang="ja-JP" altLang="en-US" sz="1050" b="1" u="sng" dirty="0">
                <a:latin typeface="Meiryo UI" panose="020B0604030504040204" pitchFamily="50" charset="-128"/>
                <a:ea typeface="Meiryo UI" panose="020B0604030504040204" pitchFamily="50" charset="-128"/>
              </a:rPr>
              <a:t>年余りが過ぎた</a:t>
            </a:r>
            <a:r>
              <a:rPr kumimoji="1" lang="en-US" altLang="ja-JP" sz="1050" b="1" u="sng" dirty="0">
                <a:latin typeface="Meiryo UI" panose="020B0604030504040204" pitchFamily="50" charset="-128"/>
                <a:ea typeface="Meiryo UI" panose="020B0604030504040204" pitchFamily="50" charset="-128"/>
              </a:rPr>
              <a:t>2014</a:t>
            </a:r>
            <a:r>
              <a:rPr kumimoji="1" lang="ja-JP" altLang="en-US" sz="1050" b="1" u="sng" dirty="0">
                <a:latin typeface="Meiryo UI" panose="020B0604030504040204" pitchFamily="50" charset="-128"/>
                <a:ea typeface="Meiryo UI" panose="020B0604030504040204" pitchFamily="50" charset="-128"/>
              </a:rPr>
              <a:t>年</a:t>
            </a:r>
            <a:r>
              <a:rPr kumimoji="1" lang="en-US" altLang="ja-JP" sz="1050" b="1" u="sng" dirty="0">
                <a:latin typeface="Meiryo UI" panose="020B0604030504040204" pitchFamily="50" charset="-128"/>
                <a:ea typeface="Meiryo UI" panose="020B0604030504040204" pitchFamily="50" charset="-128"/>
              </a:rPr>
              <a:t>10</a:t>
            </a:r>
            <a:r>
              <a:rPr kumimoji="1" lang="ja-JP" altLang="en-US" sz="1050" b="1" u="sng" dirty="0">
                <a:latin typeface="Meiryo UI" panose="020B0604030504040204" pitchFamily="50" charset="-128"/>
                <a:ea typeface="Meiryo UI" panose="020B0604030504040204" pitchFamily="50" charset="-128"/>
              </a:rPr>
              <a:t>月、今度は脳梗塞を発症</a:t>
            </a:r>
            <a:r>
              <a:rPr kumimoji="1" lang="ja-JP" altLang="en-US" sz="1050" dirty="0">
                <a:latin typeface="Meiryo UI" panose="020B0604030504040204" pitchFamily="50" charset="-128"/>
                <a:ea typeface="Meiryo UI" panose="020B0604030504040204" pitchFamily="50" charset="-128"/>
              </a:rPr>
              <a:t>した。</a:t>
            </a:r>
          </a:p>
          <a:p>
            <a:pPr marL="358775" indent="-176213" defTabSz="914400" fontAlgn="base">
              <a:spcBef>
                <a:spcPts val="100"/>
              </a:spcBef>
              <a:spcAft>
                <a:spcPct val="0"/>
              </a:spcAft>
              <a:buFont typeface="Arial" panose="020B0604020202020204" pitchFamily="34" charset="0"/>
              <a:buChar char="•"/>
            </a:pPr>
            <a:r>
              <a:rPr kumimoji="1" lang="ja-JP" altLang="en-US" sz="1050" b="1" u="sng" dirty="0">
                <a:latin typeface="Meiryo UI" panose="020B0604030504040204" pitchFamily="50" charset="-128"/>
                <a:ea typeface="Meiryo UI" panose="020B0604030504040204" pitchFamily="50" charset="-128"/>
              </a:rPr>
              <a:t>私の血管は治療した部分以外の大動脈や頸（けい）動脈も広範囲にわたって内壁が裂け、血流が悪くなっていた。血管内に血の塊（血栓）ができ、脳血管を詰まらせた</a:t>
            </a:r>
            <a:r>
              <a:rPr kumimoji="1" lang="ja-JP" altLang="en-US" sz="1050" b="1" u="sng" dirty="0">
                <a:solidFill>
                  <a:srgbClr val="FFA6A6"/>
                </a:solidFill>
                <a:latin typeface="Meiryo UI" panose="020B0604030504040204" pitchFamily="50" charset="-128"/>
                <a:ea typeface="Meiryo UI" panose="020B0604030504040204" pitchFamily="50" charset="-128"/>
              </a:rPr>
              <a:t>❷</a:t>
            </a:r>
            <a:r>
              <a:rPr kumimoji="1" lang="ja-JP" altLang="en-US" sz="1050" dirty="0">
                <a:latin typeface="Meiryo UI" panose="020B0604030504040204" pitchFamily="50" charset="-128"/>
                <a:ea typeface="Meiryo UI" panose="020B0604030504040204" pitchFamily="50" charset="-128"/>
              </a:rPr>
              <a:t>ようだ。</a:t>
            </a:r>
          </a:p>
          <a:p>
            <a:pPr marL="358775" indent="-176213" defTabSz="914400" fontAlgn="base">
              <a:spcBef>
                <a:spcPts val="100"/>
              </a:spcBef>
              <a:spcAft>
                <a:spcPct val="0"/>
              </a:spcAft>
              <a:buFont typeface="Arial" panose="020B0604020202020204" pitchFamily="34" charset="0"/>
              <a:buChar char="•"/>
            </a:pPr>
            <a:r>
              <a:rPr kumimoji="1" lang="ja-JP" altLang="en-US" sz="1050" dirty="0">
                <a:latin typeface="Meiryo UI" panose="020B0604030504040204" pitchFamily="50" charset="-128"/>
                <a:ea typeface="Meiryo UI" panose="020B0604030504040204" pitchFamily="50" charset="-128"/>
              </a:rPr>
              <a:t>このときもラッキーがあった。自宅で発症し、風呂場から出たところ、足に力が入らなくなり、その場でへたり込んだ。その姿を次女が見て「お父さんがおかしい」と妻に伝えてくれた。すぐに近くの市民病院に救急搬送された。</a:t>
            </a:r>
            <a:r>
              <a:rPr kumimoji="1" lang="ja-JP" altLang="en-US" sz="1050" b="1" u="sng" dirty="0">
                <a:latin typeface="Meiryo UI" panose="020B0604030504040204" pitchFamily="50" charset="-128"/>
                <a:ea typeface="Meiryo UI" panose="020B0604030504040204" pitchFamily="50" charset="-128"/>
              </a:rPr>
              <a:t>発症直後で血栓を溶かす薬で治療できた</a:t>
            </a:r>
            <a:r>
              <a:rPr kumimoji="1" lang="ja-JP" altLang="en-US" sz="1050" b="1" u="sng" dirty="0">
                <a:solidFill>
                  <a:srgbClr val="FFA6A6"/>
                </a:solidFill>
                <a:latin typeface="Meiryo UI" panose="020B0604030504040204" pitchFamily="50" charset="-128"/>
                <a:ea typeface="Meiryo UI" panose="020B0604030504040204" pitchFamily="50" charset="-128"/>
              </a:rPr>
              <a:t>❸ </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marL="182563" indent="-182563" defTabSz="914400" fontAlgn="base">
              <a:spcBef>
                <a:spcPts val="100"/>
              </a:spcBef>
              <a:spcAft>
                <a:spcPct val="0"/>
              </a:spcAft>
            </a:pPr>
            <a:endParaRPr kumimoji="1" lang="en-US" altLang="ja-JP" sz="300" dirty="0">
              <a:latin typeface="Meiryo UI" panose="020B0604030504040204" pitchFamily="50" charset="-128"/>
              <a:ea typeface="Meiryo UI" panose="020B0604030504040204" pitchFamily="50" charset="-128"/>
            </a:endParaRPr>
          </a:p>
          <a:p>
            <a:pPr marL="182563" indent="-182563" defTabSz="914400" fontAlgn="base">
              <a:spcBef>
                <a:spcPts val="100"/>
              </a:spcBef>
              <a:spcAft>
                <a:spcPct val="0"/>
              </a:spcAft>
            </a:pPr>
            <a:r>
              <a:rPr kumimoji="1" lang="ja-JP" altLang="en-US" sz="1200" b="1" dirty="0">
                <a:solidFill>
                  <a:srgbClr val="EA5550"/>
                </a:solidFill>
                <a:latin typeface="Meiryo UI" panose="020B0604030504040204" pitchFamily="50" charset="-128"/>
                <a:ea typeface="Meiryo UI" panose="020B0604030504040204" pitchFamily="50" charset="-128"/>
              </a:rPr>
              <a:t>３．その後（課題）</a:t>
            </a:r>
            <a:endParaRPr kumimoji="1" lang="en-US" altLang="ja-JP" sz="1200" b="1" dirty="0">
              <a:solidFill>
                <a:srgbClr val="EA5550"/>
              </a:solidFill>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ja-JP" altLang="en-US" sz="1050" dirty="0">
                <a:latin typeface="Meiryo UI" panose="020B0604030504040204" pitchFamily="50" charset="-128"/>
                <a:ea typeface="Meiryo UI" panose="020B0604030504040204" pitchFamily="50" charset="-128"/>
              </a:rPr>
              <a:t>その後、大動脈解離の手術を受けた東京医大病院に転院したところ、主治医は「もう一回手術をしましょう」と提案した。経過観察していた弓部大動脈にも人工血管とステントを入れるという。</a:t>
            </a:r>
            <a:r>
              <a:rPr kumimoji="1" lang="ja-JP" altLang="en-US" sz="1050" b="1" u="sng" dirty="0">
                <a:latin typeface="Meiryo UI" panose="020B0604030504040204" pitchFamily="50" charset="-128"/>
                <a:ea typeface="Meiryo UI" panose="020B0604030504040204" pitchFamily="50" charset="-128"/>
              </a:rPr>
              <a:t>「このまま仕事を続ける自信はない」。年末に退職する</a:t>
            </a:r>
            <a:r>
              <a:rPr kumimoji="1" lang="ja-JP" altLang="en-US" sz="1050" b="1" u="sng" dirty="0">
                <a:solidFill>
                  <a:srgbClr val="FFA6A6"/>
                </a:solidFill>
                <a:latin typeface="Meiryo UI" panose="020B0604030504040204" pitchFamily="50" charset="-128"/>
                <a:ea typeface="Meiryo UI" panose="020B0604030504040204" pitchFamily="50" charset="-128"/>
              </a:rPr>
              <a:t>❹</a:t>
            </a:r>
            <a:r>
              <a:rPr kumimoji="1" lang="ja-JP" altLang="en-US" sz="1050" dirty="0">
                <a:latin typeface="Meiryo UI" panose="020B0604030504040204" pitchFamily="50" charset="-128"/>
                <a:ea typeface="Meiryo UI" panose="020B0604030504040204" pitchFamily="50" charset="-128"/>
              </a:rPr>
              <a:t>ことを決めた。</a:t>
            </a:r>
          </a:p>
          <a:p>
            <a:pPr marL="358775" indent="-176213" defTabSz="914400" fontAlgn="base">
              <a:spcBef>
                <a:spcPts val="100"/>
              </a:spcBef>
              <a:spcAft>
                <a:spcPct val="0"/>
              </a:spcAft>
              <a:buFont typeface="Arial" panose="020B0604020202020204" pitchFamily="34" charset="0"/>
              <a:buChar char="•"/>
            </a:pPr>
            <a:r>
              <a:rPr kumimoji="1" lang="en-US" altLang="ja-JP" sz="1050" b="1" u="sng" dirty="0">
                <a:latin typeface="Meiryo UI" panose="020B0604030504040204" pitchFamily="50" charset="-128"/>
                <a:ea typeface="Meiryo UI" panose="020B0604030504040204" pitchFamily="50" charset="-128"/>
              </a:rPr>
              <a:t>2</a:t>
            </a:r>
            <a:r>
              <a:rPr kumimoji="1" lang="ja-JP" altLang="en-US" sz="1050" b="1" u="sng" dirty="0">
                <a:latin typeface="Meiryo UI" panose="020B0604030504040204" pitchFamily="50" charset="-128"/>
                <a:ea typeface="Meiryo UI" panose="020B0604030504040204" pitchFamily="50" charset="-128"/>
              </a:rPr>
              <a:t>人の娘の教育費もまだ必要だった。妻に相談すると「今ある分で生活しましょう」と受け止めてくれた。</a:t>
            </a:r>
          </a:p>
          <a:p>
            <a:pPr defTabSz="914400" fontAlgn="base">
              <a:spcBef>
                <a:spcPts val="100"/>
              </a:spcBef>
              <a:spcAft>
                <a:spcPct val="0"/>
              </a:spcAft>
            </a:pPr>
            <a:endParaRPr kumimoji="1" lang="en-US" altLang="ja-JP" sz="300" dirty="0">
              <a:latin typeface="Meiryo UI" panose="020B0604030504040204" pitchFamily="50" charset="-128"/>
              <a:ea typeface="Meiryo UI" panose="020B0604030504040204" pitchFamily="50" charset="-128"/>
            </a:endParaRPr>
          </a:p>
          <a:p>
            <a:pPr marL="182563" indent="-182563" defTabSz="914400" fontAlgn="base">
              <a:spcBef>
                <a:spcPts val="100"/>
              </a:spcBef>
              <a:spcAft>
                <a:spcPct val="0"/>
              </a:spcAft>
            </a:pPr>
            <a:r>
              <a:rPr kumimoji="1" lang="ja-JP" altLang="en-US" sz="1200" b="1" dirty="0">
                <a:solidFill>
                  <a:srgbClr val="EA5550"/>
                </a:solidFill>
                <a:latin typeface="Meiryo UI" panose="020B0604030504040204" pitchFamily="50" charset="-128"/>
                <a:ea typeface="Meiryo UI" panose="020B0604030504040204" pitchFamily="50" charset="-128"/>
              </a:rPr>
              <a:t>４．大動脈解離を再発　</a:t>
            </a:r>
            <a:r>
              <a:rPr kumimoji="1" lang="en-US" altLang="ja-JP" sz="1200" b="1" dirty="0">
                <a:solidFill>
                  <a:srgbClr val="EA5550"/>
                </a:solidFill>
                <a:latin typeface="Meiryo UI" panose="020B0604030504040204" pitchFamily="50" charset="-128"/>
                <a:ea typeface="Meiryo UI" panose="020B0604030504040204" pitchFamily="50" charset="-128"/>
              </a:rPr>
              <a:t>58</a:t>
            </a:r>
            <a:r>
              <a:rPr kumimoji="1" lang="ja-JP" altLang="en-US" sz="1200" b="1" dirty="0">
                <a:solidFill>
                  <a:srgbClr val="EA5550"/>
                </a:solidFill>
                <a:latin typeface="Meiryo UI" panose="020B0604030504040204" pitchFamily="50" charset="-128"/>
                <a:ea typeface="Meiryo UI" panose="020B0604030504040204" pitchFamily="50" charset="-128"/>
              </a:rPr>
              <a:t>歳（</a:t>
            </a:r>
            <a:r>
              <a:rPr kumimoji="1" lang="en-US" altLang="ja-JP" sz="1200" b="1" dirty="0">
                <a:solidFill>
                  <a:srgbClr val="EA5550"/>
                </a:solidFill>
                <a:latin typeface="Meiryo UI" panose="020B0604030504040204" pitchFamily="50" charset="-128"/>
                <a:ea typeface="Meiryo UI" panose="020B0604030504040204" pitchFamily="50" charset="-128"/>
              </a:rPr>
              <a:t>2017</a:t>
            </a:r>
            <a:r>
              <a:rPr kumimoji="1" lang="ja-JP" altLang="en-US" sz="1200" b="1" dirty="0">
                <a:solidFill>
                  <a:srgbClr val="EA5550"/>
                </a:solidFill>
                <a:latin typeface="Meiryo UI" panose="020B0604030504040204" pitchFamily="50" charset="-128"/>
                <a:ea typeface="Meiryo UI" panose="020B0604030504040204" pitchFamily="50" charset="-128"/>
              </a:rPr>
              <a:t>年）　</a:t>
            </a:r>
            <a:endParaRPr kumimoji="1" lang="en-US" altLang="ja-JP" sz="1200" b="1" dirty="0">
              <a:solidFill>
                <a:srgbClr val="EA5550"/>
              </a:solidFill>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ja-JP" altLang="en-US" sz="1050" dirty="0">
                <a:latin typeface="Meiryo UI" panose="020B0604030504040204" pitchFamily="50" charset="-128"/>
                <a:ea typeface="Meiryo UI" panose="020B0604030504040204" pitchFamily="50" charset="-128"/>
              </a:rPr>
              <a:t>年明けの</a:t>
            </a:r>
            <a:r>
              <a:rPr kumimoji="1" lang="en-US" altLang="ja-JP" sz="1050" dirty="0">
                <a:latin typeface="Meiryo UI" panose="020B0604030504040204" pitchFamily="50" charset="-128"/>
                <a:ea typeface="Meiryo UI" panose="020B0604030504040204" pitchFamily="50" charset="-128"/>
              </a:rPr>
              <a:t>1</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2</a:t>
            </a:r>
            <a:r>
              <a:rPr kumimoji="1" lang="ja-JP" altLang="en-US" sz="1050" dirty="0">
                <a:latin typeface="Meiryo UI" panose="020B0604030504040204" pitchFamily="50" charset="-128"/>
                <a:ea typeface="Meiryo UI" panose="020B0604030504040204" pitchFamily="50" charset="-128"/>
              </a:rPr>
              <a:t>回目の手術を受けた。人工血管への置換と、その先の部分には血管の内側から網状の筒（ステント）を挿入し、血管が破れるリスクを低下させた。このほか大動脈弁の機能が低下し、大動脈弁閉鎖不全症にもなっていた。大動脈の内壁が解離して弁の部分まで到達していた。大動脈弁を機械弁に交換し、心臓弁膜症の患者にもなった。</a:t>
            </a:r>
            <a:endParaRPr kumimoji="1" lang="en-US" altLang="ja-JP" sz="1050" dirty="0">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lang="ja-JP" altLang="en-US" sz="1050" b="0" i="0" dirty="0">
                <a:effectLst/>
                <a:latin typeface="Meiryo UI" panose="020B0604030504040204" pitchFamily="50" charset="-128"/>
                <a:ea typeface="Meiryo UI" panose="020B0604030504040204" pitchFamily="50" charset="-128"/>
              </a:rPr>
              <a:t>体への不安から退職した後は地元の東京都町田市で里山の再生・保全活動に参加していた。活動中、</a:t>
            </a:r>
            <a:r>
              <a:rPr lang="ja-JP" altLang="en-US" sz="1050" b="1" i="0" u="sng" dirty="0">
                <a:effectLst/>
                <a:latin typeface="Meiryo UI" panose="020B0604030504040204" pitchFamily="50" charset="-128"/>
                <a:ea typeface="Meiryo UI" panose="020B0604030504040204" pitchFamily="50" charset="-128"/>
              </a:rPr>
              <a:t>「何か背中が痛いな」と思うようになった。近くの内科を受診すると「里山活動をしているから筋肉痛では」と言われた。「そうかなぁ」と思いつつ、痛みは収まらない</a:t>
            </a:r>
            <a:r>
              <a:rPr lang="ja-JP" altLang="en-US" sz="1050" b="1" i="0" u="sng" dirty="0">
                <a:solidFill>
                  <a:srgbClr val="FFA6A6"/>
                </a:solidFill>
                <a:effectLst/>
                <a:latin typeface="Meiryo UI" panose="020B0604030504040204" pitchFamily="50" charset="-128"/>
                <a:ea typeface="Meiryo UI" panose="020B0604030504040204" pitchFamily="50" charset="-128"/>
              </a:rPr>
              <a:t>❺</a:t>
            </a:r>
            <a:r>
              <a:rPr lang="ja-JP" altLang="en-US" sz="1050" b="1" i="0" u="sng" dirty="0">
                <a:effectLst/>
                <a:latin typeface="Meiryo UI" panose="020B0604030504040204" pitchFamily="50" charset="-128"/>
                <a:ea typeface="Meiryo UI" panose="020B0604030504040204" pitchFamily="50" charset="-128"/>
              </a:rPr>
              <a:t>。</a:t>
            </a:r>
          </a:p>
          <a:p>
            <a:pPr marL="358775" indent="-176213" defTabSz="914400" fontAlgn="base">
              <a:spcBef>
                <a:spcPts val="100"/>
              </a:spcBef>
              <a:spcAft>
                <a:spcPct val="0"/>
              </a:spcAft>
              <a:buFont typeface="Arial" panose="020B0604020202020204" pitchFamily="34" charset="0"/>
              <a:buChar char="•"/>
            </a:pPr>
            <a:r>
              <a:rPr lang="ja-JP" altLang="en-US" sz="1050" b="0" i="0" dirty="0">
                <a:effectLst/>
                <a:latin typeface="Meiryo UI" panose="020B0604030504040204" pitchFamily="50" charset="-128"/>
                <a:ea typeface="Meiryo UI" panose="020B0604030504040204" pitchFamily="50" charset="-128"/>
              </a:rPr>
              <a:t>手術を受けた東京医科大学病院の定期受診で相談して</a:t>
            </a:r>
            <a:r>
              <a:rPr lang="en-US" altLang="ja-JP" sz="1050" b="0" i="0" dirty="0">
                <a:effectLst/>
                <a:latin typeface="Meiryo UI" panose="020B0604030504040204" pitchFamily="50" charset="-128"/>
                <a:ea typeface="Meiryo UI" panose="020B0604030504040204" pitchFamily="50" charset="-128"/>
              </a:rPr>
              <a:t>CT</a:t>
            </a:r>
            <a:r>
              <a:rPr lang="ja-JP" altLang="en-US" sz="1050" b="0" i="0" dirty="0">
                <a:effectLst/>
                <a:latin typeface="Meiryo UI" panose="020B0604030504040204" pitchFamily="50" charset="-128"/>
                <a:ea typeface="Meiryo UI" panose="020B0604030504040204" pitchFamily="50" charset="-128"/>
              </a:rPr>
              <a:t>撮影した。帰宅後、夕方に医師から電話が入った。</a:t>
            </a:r>
            <a:r>
              <a:rPr lang="ja-JP" altLang="en-US" sz="1050" b="1" i="0" u="sng" dirty="0">
                <a:effectLst/>
                <a:latin typeface="Meiryo UI" panose="020B0604030504040204" pitchFamily="50" charset="-128"/>
                <a:ea typeface="Meiryo UI" panose="020B0604030504040204" pitchFamily="50" charset="-128"/>
              </a:rPr>
              <a:t>「別の大動脈の解離が進んでおり、あす入院してください。緊急手術をします」</a:t>
            </a:r>
            <a:r>
              <a:rPr lang="ja-JP" altLang="en-US" sz="1050" b="0" i="0" dirty="0">
                <a:effectLst/>
                <a:latin typeface="Meiryo UI" panose="020B0604030504040204" pitchFamily="50" charset="-128"/>
                <a:ea typeface="Meiryo UI" panose="020B0604030504040204" pitchFamily="50" charset="-128"/>
              </a:rPr>
              <a:t>ということだった。</a:t>
            </a:r>
            <a:endParaRPr kumimoji="1" lang="en-US" altLang="ja-JP" sz="1200" dirty="0">
              <a:latin typeface="Meiryo UI" panose="020B0604030504040204" pitchFamily="50" charset="-128"/>
              <a:ea typeface="Meiryo UI" panose="020B0604030504040204" pitchFamily="50" charset="-128"/>
            </a:endParaRPr>
          </a:p>
        </p:txBody>
      </p:sp>
      <p:pic>
        <p:nvPicPr>
          <p:cNvPr id="11" name="図 10" descr="QR コード&#10;&#10;AI によって生成されたコンテンツは間違っている可能性があります。">
            <a:hlinkClick r:id="rId3" action="ppaction://hlinksldjump"/>
            <a:extLst>
              <a:ext uri="{FF2B5EF4-FFF2-40B4-BE49-F238E27FC236}">
                <a16:creationId xmlns:a16="http://schemas.microsoft.com/office/drawing/2014/main" id="{8CCBB04D-506B-9D22-69D6-3143DDF556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3287" y="864437"/>
            <a:ext cx="618276" cy="618276"/>
          </a:xfrm>
          <a:prstGeom prst="rect">
            <a:avLst/>
          </a:prstGeom>
        </p:spPr>
      </p:pic>
      <p:sp>
        <p:nvSpPr>
          <p:cNvPr id="12" name="正方形/長方形 11">
            <a:extLst>
              <a:ext uri="{FF2B5EF4-FFF2-40B4-BE49-F238E27FC236}">
                <a16:creationId xmlns:a16="http://schemas.microsoft.com/office/drawing/2014/main" id="{25174D0A-723A-B41C-E7E0-6DB1E02F226C}"/>
              </a:ext>
            </a:extLst>
          </p:cNvPr>
          <p:cNvSpPr/>
          <p:nvPr/>
        </p:nvSpPr>
        <p:spPr>
          <a:xfrm>
            <a:off x="7582528" y="1544447"/>
            <a:ext cx="1398070" cy="123111"/>
          </a:xfrm>
          <a:prstGeom prst="rect">
            <a:avLst/>
          </a:prstGeom>
        </p:spPr>
        <p:txBody>
          <a:bodyPr wrap="square" lIns="36000" tIns="0" rIns="0" bIns="0">
            <a:spAutoFit/>
          </a:bodyPr>
          <a:lstStyle/>
          <a:p>
            <a:pPr defTabSz="914400" fontAlgn="base">
              <a:spcBef>
                <a:spcPct val="0"/>
              </a:spcBef>
              <a:spcAft>
                <a:spcPct val="0"/>
              </a:spcAft>
            </a:pPr>
            <a:r>
              <a:rPr kumimoji="1" lang="ja-JP" altLang="en-US" sz="800" dirty="0">
                <a:solidFill>
                  <a:srgbClr val="000000"/>
                </a:solidFill>
                <a:latin typeface="メイリオ" panose="020B0604030504040204" pitchFamily="50" charset="-128"/>
              </a:rPr>
              <a:t>当記事は</a:t>
            </a:r>
            <a:r>
              <a:rPr kumimoji="1" lang="ja-JP" altLang="en-US" sz="800" dirty="0">
                <a:solidFill>
                  <a:srgbClr val="000000"/>
                </a:solidFill>
                <a:latin typeface="メイリオ" panose="020B0604030504040204" pitchFamily="50" charset="-128"/>
                <a:hlinkClick r:id="rId5"/>
              </a:rPr>
              <a:t>こちら</a:t>
            </a:r>
            <a:endParaRPr kumimoji="1" lang="en-US" altLang="ja-JP" sz="800" dirty="0">
              <a:solidFill>
                <a:srgbClr val="000000"/>
              </a:solidFill>
              <a:latin typeface="メイリオ" panose="020B0604030504040204" pitchFamily="50" charset="-128"/>
            </a:endParaRPr>
          </a:p>
        </p:txBody>
      </p:sp>
      <p:sp>
        <p:nvSpPr>
          <p:cNvPr id="13" name="テキスト ボックス 12">
            <a:extLst>
              <a:ext uri="{FF2B5EF4-FFF2-40B4-BE49-F238E27FC236}">
                <a16:creationId xmlns:a16="http://schemas.microsoft.com/office/drawing/2014/main" id="{259B7DED-FFA9-B0B6-1185-C14AD51BD051}"/>
              </a:ext>
            </a:extLst>
          </p:cNvPr>
          <p:cNvSpPr txBox="1"/>
          <p:nvPr/>
        </p:nvSpPr>
        <p:spPr>
          <a:xfrm>
            <a:off x="8431500" y="2873367"/>
            <a:ext cx="1516035" cy="461665"/>
          </a:xfrm>
          <a:prstGeom prst="rect">
            <a:avLst/>
          </a:prstGeom>
          <a:noFill/>
        </p:spPr>
        <p:txBody>
          <a:bodyPr wrap="square">
            <a:spAutoFit/>
          </a:bodyPr>
          <a:lstStyle/>
          <a:p>
            <a:pPr marL="266700" indent="-266700"/>
            <a:r>
              <a:rPr lang="en-US" altLang="ja-JP" sz="800" u="none" strike="noStrike" dirty="0">
                <a:effectLst/>
                <a:latin typeface="Meiryo UI" panose="020B0604030504040204" pitchFamily="50" charset="-128"/>
                <a:ea typeface="Meiryo UI" panose="020B0604030504040204" pitchFamily="50" charset="-128"/>
              </a:rPr>
              <a:t>※1</a:t>
            </a:r>
            <a:r>
              <a:rPr lang="en-US" altLang="ja-JP" sz="800" dirty="0">
                <a:latin typeface="Meiryo UI" panose="020B0604030504040204" pitchFamily="50" charset="-128"/>
                <a:ea typeface="Meiryo UI" panose="020B0604030504040204" pitchFamily="50" charset="-128"/>
              </a:rPr>
              <a:t>…</a:t>
            </a:r>
            <a:r>
              <a:rPr lang="ja-JP" altLang="en-US" sz="800" u="none" strike="noStrike" dirty="0">
                <a:effectLst/>
                <a:latin typeface="Meiryo UI" panose="020B0604030504040204" pitchFamily="50" charset="-128"/>
                <a:ea typeface="Meiryo UI" panose="020B0604030504040204" pitchFamily="50" charset="-128"/>
              </a:rPr>
              <a:t>脳血管疾患の総患者数は</a:t>
            </a:r>
            <a:r>
              <a:rPr lang="en-US" altLang="ja-JP" sz="800" u="none" strike="noStrike" dirty="0">
                <a:effectLst/>
                <a:latin typeface="Meiryo UI" panose="020B0604030504040204" pitchFamily="50" charset="-128"/>
                <a:ea typeface="Meiryo UI" panose="020B0604030504040204" pitchFamily="50" charset="-128"/>
              </a:rPr>
              <a:t>174.4</a:t>
            </a:r>
            <a:r>
              <a:rPr lang="ja-JP" altLang="en-US" sz="800" dirty="0">
                <a:latin typeface="Meiryo UI" panose="020B0604030504040204" pitchFamily="50" charset="-128"/>
                <a:ea typeface="Meiryo UI" panose="020B0604030504040204" pitchFamily="50" charset="-128"/>
              </a:rPr>
              <a:t>万人</a:t>
            </a:r>
            <a:endParaRPr lang="en-US" altLang="ja-JP" sz="800" dirty="0">
              <a:latin typeface="Meiryo UI" panose="020B0604030504040204" pitchFamily="50" charset="-128"/>
              <a:ea typeface="Meiryo UI" panose="020B0604030504040204" pitchFamily="50" charset="-128"/>
            </a:endParaRPr>
          </a:p>
          <a:p>
            <a:pPr marL="266700" indent="-266700"/>
            <a:r>
              <a:rPr lang="en-US" altLang="ja-JP" sz="800" dirty="0">
                <a:latin typeface="Meiryo UI" panose="020B0604030504040204" pitchFamily="50" charset="-128"/>
                <a:ea typeface="Meiryo UI" panose="020B0604030504040204" pitchFamily="50" charset="-128"/>
              </a:rPr>
              <a:t>※2…</a:t>
            </a:r>
            <a:r>
              <a:rPr lang="ja-JP" altLang="en-US" sz="800" dirty="0">
                <a:latin typeface="Meiryo UI" panose="020B0604030504040204" pitchFamily="50" charset="-128"/>
                <a:ea typeface="Meiryo UI" panose="020B0604030504040204" pitchFamily="50" charset="-128"/>
              </a:rPr>
              <a:t>死亡数総数に占める割合</a:t>
            </a:r>
          </a:p>
        </p:txBody>
      </p:sp>
      <p:sp>
        <p:nvSpPr>
          <p:cNvPr id="14" name="正方形/長方形 13">
            <a:hlinkClick r:id="rId6" action="ppaction://hlinksldjump"/>
            <a:extLst>
              <a:ext uri="{FF2B5EF4-FFF2-40B4-BE49-F238E27FC236}">
                <a16:creationId xmlns:a16="http://schemas.microsoft.com/office/drawing/2014/main" id="{28C7148A-FF7E-C324-C646-5DD37193507F}"/>
              </a:ext>
            </a:extLst>
          </p:cNvPr>
          <p:cNvSpPr/>
          <p:nvPr/>
        </p:nvSpPr>
        <p:spPr>
          <a:xfrm>
            <a:off x="7972425" y="5277795"/>
            <a:ext cx="1792210" cy="540000"/>
          </a:xfrm>
          <a:prstGeom prst="rect">
            <a:avLst/>
          </a:prstGeom>
          <a:solidFill>
            <a:schemeClr val="bg1"/>
          </a:solidFill>
          <a:ln w="28575">
            <a:solidFill>
              <a:srgbClr val="FFA6A6"/>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　退職もしくは就業調整は必須子どもの養育費などもふまえ、</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ja-JP" altLang="en-US" sz="1050" b="1" u="sng" dirty="0">
                <a:solidFill>
                  <a:srgbClr val="EA5550"/>
                </a:solidFill>
                <a:latin typeface="Meiryo UI" panose="020B0604030504040204" pitchFamily="50" charset="-128"/>
                <a:ea typeface="Meiryo UI" panose="020B0604030504040204" pitchFamily="50" charset="-128"/>
              </a:rPr>
              <a:t>就業不能の備</a:t>
            </a:r>
            <a:r>
              <a:rPr kumimoji="1" lang="ja-JP" altLang="en-US" sz="1050" dirty="0">
                <a:solidFill>
                  <a:schemeClr val="tx1"/>
                </a:solidFill>
                <a:latin typeface="Meiryo UI" panose="020B0604030504040204" pitchFamily="50" charset="-128"/>
                <a:ea typeface="Meiryo UI" panose="020B0604030504040204" pitchFamily="50" charset="-128"/>
              </a:rPr>
              <a:t>えも検討！</a:t>
            </a:r>
          </a:p>
        </p:txBody>
      </p:sp>
      <p:sp>
        <p:nvSpPr>
          <p:cNvPr id="17" name="正方形/長方形 16">
            <a:extLst>
              <a:ext uri="{FF2B5EF4-FFF2-40B4-BE49-F238E27FC236}">
                <a16:creationId xmlns:a16="http://schemas.microsoft.com/office/drawing/2014/main" id="{A21E619C-7553-3A82-286C-E74EBC9FDF60}"/>
              </a:ext>
            </a:extLst>
          </p:cNvPr>
          <p:cNvSpPr/>
          <p:nvPr/>
        </p:nvSpPr>
        <p:spPr>
          <a:xfrm>
            <a:off x="7972425" y="3333765"/>
            <a:ext cx="1792210" cy="540000"/>
          </a:xfrm>
          <a:prstGeom prst="rect">
            <a:avLst/>
          </a:prstGeom>
          <a:solidFill>
            <a:schemeClr val="bg1"/>
          </a:solidFill>
          <a:ln w="28575">
            <a:solidFill>
              <a:srgbClr val="FFA6A6"/>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大動脈解離を発症した場合、</a:t>
            </a:r>
            <a:r>
              <a:rPr kumimoji="1" lang="ja-JP" altLang="en-US" sz="1050" b="1" u="sng" dirty="0">
                <a:solidFill>
                  <a:srgbClr val="EA5550"/>
                </a:solidFill>
                <a:latin typeface="Meiryo UI" panose="020B0604030504040204" pitchFamily="50" charset="-128"/>
                <a:ea typeface="Meiryo UI" panose="020B0604030504040204" pitchFamily="50" charset="-128"/>
              </a:rPr>
              <a:t>脳梗塞を併発しやすい</a:t>
            </a:r>
            <a:r>
              <a:rPr kumimoji="1" lang="ja-JP" altLang="en-US" sz="1050" dirty="0">
                <a:solidFill>
                  <a:schemeClr val="tx1"/>
                </a:solidFill>
                <a:latin typeface="Meiryo UI" panose="020B0604030504040204" pitchFamily="50" charset="-128"/>
                <a:ea typeface="Meiryo UI" panose="020B0604030504040204" pitchFamily="50" charset="-128"/>
              </a:rPr>
              <a:t>！？</a:t>
            </a:r>
          </a:p>
        </p:txBody>
      </p:sp>
      <p:sp>
        <p:nvSpPr>
          <p:cNvPr id="18" name="正方形/長方形 17">
            <a:hlinkClick r:id="rId7" action="ppaction://hlinksldjump"/>
            <a:extLst>
              <a:ext uri="{FF2B5EF4-FFF2-40B4-BE49-F238E27FC236}">
                <a16:creationId xmlns:a16="http://schemas.microsoft.com/office/drawing/2014/main" id="{A38B7706-AFDC-6086-D9A9-9FBC399CA775}"/>
              </a:ext>
            </a:extLst>
          </p:cNvPr>
          <p:cNvSpPr/>
          <p:nvPr/>
        </p:nvSpPr>
        <p:spPr>
          <a:xfrm>
            <a:off x="7972425" y="5925804"/>
            <a:ext cx="1792210" cy="540000"/>
          </a:xfrm>
          <a:prstGeom prst="rect">
            <a:avLst/>
          </a:prstGeom>
          <a:solidFill>
            <a:schemeClr val="bg1"/>
          </a:solidFill>
          <a:ln w="28575">
            <a:solidFill>
              <a:srgbClr val="FFA6A6"/>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そのままで放置しなくてよかった！</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ja-JP" altLang="en-US" sz="1050" b="1" u="sng" dirty="0">
                <a:solidFill>
                  <a:srgbClr val="EA5550"/>
                </a:solidFill>
                <a:latin typeface="Meiryo UI" panose="020B0604030504040204" pitchFamily="50" charset="-128"/>
                <a:ea typeface="Meiryo UI" panose="020B0604030504040204" pitchFamily="50" charset="-128"/>
              </a:rPr>
              <a:t>セカンドオピニオン</a:t>
            </a:r>
            <a:r>
              <a:rPr kumimoji="1" lang="ja-JP" altLang="en-US" sz="1050" dirty="0">
                <a:solidFill>
                  <a:schemeClr val="tx1"/>
                </a:solidFill>
                <a:latin typeface="Meiryo UI" panose="020B0604030504040204" pitchFamily="50" charset="-128"/>
                <a:ea typeface="Meiryo UI" panose="020B0604030504040204" pitchFamily="50" charset="-128"/>
              </a:rPr>
              <a:t>の視点！</a:t>
            </a:r>
          </a:p>
        </p:txBody>
      </p:sp>
      <p:sp>
        <p:nvSpPr>
          <p:cNvPr id="19" name="楕円 18">
            <a:extLst>
              <a:ext uri="{FF2B5EF4-FFF2-40B4-BE49-F238E27FC236}">
                <a16:creationId xmlns:a16="http://schemas.microsoft.com/office/drawing/2014/main" id="{EF4F1AD5-C48C-B537-E2C5-6F94923AF3E8}"/>
              </a:ext>
            </a:extLst>
          </p:cNvPr>
          <p:cNvSpPr/>
          <p:nvPr/>
        </p:nvSpPr>
        <p:spPr>
          <a:xfrm>
            <a:off x="7864425" y="5222134"/>
            <a:ext cx="216000" cy="216000"/>
          </a:xfrm>
          <a:prstGeom prst="ellipse">
            <a:avLst/>
          </a:prstGeom>
          <a:solidFill>
            <a:srgbClr val="FF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latin typeface="Meiryo UI" panose="020B0604030504040204" pitchFamily="50" charset="-128"/>
                <a:ea typeface="Meiryo UI" panose="020B0604030504040204" pitchFamily="50" charset="-128"/>
              </a:rPr>
              <a:t>4</a:t>
            </a:r>
            <a:endParaRPr kumimoji="1" lang="ja-JP" altLang="en-US" sz="1400" b="1" dirty="0">
              <a:latin typeface="Meiryo UI" panose="020B0604030504040204" pitchFamily="50" charset="-128"/>
              <a:ea typeface="Meiryo UI" panose="020B0604030504040204" pitchFamily="50" charset="-128"/>
            </a:endParaRPr>
          </a:p>
        </p:txBody>
      </p:sp>
      <p:sp>
        <p:nvSpPr>
          <p:cNvPr id="20" name="正方形/長方形 19">
            <a:hlinkClick r:id="rId8" action="ppaction://hlinksldjump"/>
            <a:extLst>
              <a:ext uri="{FF2B5EF4-FFF2-40B4-BE49-F238E27FC236}">
                <a16:creationId xmlns:a16="http://schemas.microsoft.com/office/drawing/2014/main" id="{FFC8D3F5-95B9-A556-22BD-0E29C61FAECD}"/>
              </a:ext>
            </a:extLst>
          </p:cNvPr>
          <p:cNvSpPr/>
          <p:nvPr/>
        </p:nvSpPr>
        <p:spPr>
          <a:xfrm>
            <a:off x="7972425" y="3981775"/>
            <a:ext cx="1792210" cy="540000"/>
          </a:xfrm>
          <a:prstGeom prst="rect">
            <a:avLst/>
          </a:prstGeom>
          <a:solidFill>
            <a:schemeClr val="bg1"/>
          </a:solidFill>
          <a:ln w="28575">
            <a:solidFill>
              <a:srgbClr val="FFA6A6"/>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入院は</a:t>
            </a:r>
            <a:r>
              <a:rPr kumimoji="1" lang="en-US" altLang="ja-JP" sz="1050" dirty="0">
                <a:solidFill>
                  <a:schemeClr val="tx1"/>
                </a:solidFill>
                <a:latin typeface="Meiryo UI" panose="020B0604030504040204" pitchFamily="50" charset="-128"/>
                <a:ea typeface="Meiryo UI" panose="020B0604030504040204" pitchFamily="50" charset="-128"/>
              </a:rPr>
              <a:t>17</a:t>
            </a:r>
            <a:r>
              <a:rPr kumimoji="1" lang="ja-JP" altLang="en-US" sz="1050" dirty="0">
                <a:solidFill>
                  <a:schemeClr val="tx1"/>
                </a:solidFill>
                <a:latin typeface="Meiryo UI" panose="020B0604030504040204" pitchFamily="50" charset="-128"/>
                <a:ea typeface="Meiryo UI" panose="020B0604030504040204" pitchFamily="50" charset="-128"/>
              </a:rPr>
              <a:t>日！その後は静養（および通院）、そして</a:t>
            </a:r>
            <a:r>
              <a:rPr kumimoji="1" lang="ja-JP" altLang="en-US" sz="1050" b="1" u="sng" dirty="0">
                <a:solidFill>
                  <a:srgbClr val="EA5550"/>
                </a:solidFill>
                <a:latin typeface="Meiryo UI" panose="020B0604030504040204" pitchFamily="50" charset="-128"/>
                <a:ea typeface="Meiryo UI" panose="020B0604030504040204" pitchFamily="50" charset="-128"/>
              </a:rPr>
              <a:t>復職まで</a:t>
            </a:r>
            <a:r>
              <a:rPr kumimoji="1" lang="en-US" altLang="ja-JP" sz="1050" b="1" u="sng" dirty="0">
                <a:solidFill>
                  <a:srgbClr val="EA5550"/>
                </a:solidFill>
                <a:latin typeface="Meiryo UI" panose="020B0604030504040204" pitchFamily="50" charset="-128"/>
                <a:ea typeface="Meiryo UI" panose="020B0604030504040204" pitchFamily="50" charset="-128"/>
              </a:rPr>
              <a:t>1</a:t>
            </a:r>
            <a:r>
              <a:rPr kumimoji="1" lang="ja-JP" altLang="en-US" sz="1050" b="1" u="sng" dirty="0">
                <a:solidFill>
                  <a:srgbClr val="EA5550"/>
                </a:solidFill>
                <a:latin typeface="Meiryo UI" panose="020B0604030504040204" pitchFamily="50" charset="-128"/>
                <a:ea typeface="Meiryo UI" panose="020B0604030504040204" pitchFamily="50" charset="-128"/>
              </a:rPr>
              <a:t>ヵ月</a:t>
            </a:r>
            <a:r>
              <a:rPr kumimoji="1" lang="ja-JP" altLang="en-US" sz="1050" dirty="0">
                <a:solidFill>
                  <a:schemeClr val="tx1"/>
                </a:solidFill>
                <a:latin typeface="Meiryo UI" panose="020B0604030504040204" pitchFamily="50" charset="-128"/>
                <a:ea typeface="Meiryo UI" panose="020B0604030504040204" pitchFamily="50" charset="-128"/>
              </a:rPr>
              <a:t>！保障は万全ですか？</a:t>
            </a:r>
          </a:p>
        </p:txBody>
      </p:sp>
      <p:sp>
        <p:nvSpPr>
          <p:cNvPr id="30" name="楕円 29">
            <a:extLst>
              <a:ext uri="{FF2B5EF4-FFF2-40B4-BE49-F238E27FC236}">
                <a16:creationId xmlns:a16="http://schemas.microsoft.com/office/drawing/2014/main" id="{D0333D45-7A1F-3E55-9607-C4F666C2C119}"/>
              </a:ext>
            </a:extLst>
          </p:cNvPr>
          <p:cNvSpPr/>
          <p:nvPr/>
        </p:nvSpPr>
        <p:spPr>
          <a:xfrm>
            <a:off x="7864425" y="3283071"/>
            <a:ext cx="216000" cy="216000"/>
          </a:xfrm>
          <a:prstGeom prst="ellipse">
            <a:avLst/>
          </a:prstGeom>
          <a:solidFill>
            <a:srgbClr val="FF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latin typeface="Meiryo UI" panose="020B0604030504040204" pitchFamily="50" charset="-128"/>
                <a:ea typeface="Meiryo UI" panose="020B0604030504040204" pitchFamily="50" charset="-128"/>
              </a:rPr>
              <a:t>1</a:t>
            </a:r>
            <a:endParaRPr kumimoji="1" lang="ja-JP" altLang="en-US" sz="1400" b="1" dirty="0">
              <a:latin typeface="Meiryo UI" panose="020B0604030504040204" pitchFamily="50" charset="-128"/>
              <a:ea typeface="Meiryo UI" panose="020B0604030504040204" pitchFamily="50" charset="-128"/>
            </a:endParaRPr>
          </a:p>
        </p:txBody>
      </p:sp>
      <p:sp>
        <p:nvSpPr>
          <p:cNvPr id="32" name="楕円 31">
            <a:extLst>
              <a:ext uri="{FF2B5EF4-FFF2-40B4-BE49-F238E27FC236}">
                <a16:creationId xmlns:a16="http://schemas.microsoft.com/office/drawing/2014/main" id="{C7D6A0BD-E24B-BFD7-A536-88E9820938E7}"/>
              </a:ext>
            </a:extLst>
          </p:cNvPr>
          <p:cNvSpPr/>
          <p:nvPr/>
        </p:nvSpPr>
        <p:spPr>
          <a:xfrm>
            <a:off x="7864425" y="3929426"/>
            <a:ext cx="216000" cy="216000"/>
          </a:xfrm>
          <a:prstGeom prst="ellipse">
            <a:avLst/>
          </a:prstGeom>
          <a:solidFill>
            <a:srgbClr val="FF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latin typeface="Meiryo UI" panose="020B0604030504040204" pitchFamily="50" charset="-128"/>
                <a:ea typeface="Meiryo UI" panose="020B0604030504040204" pitchFamily="50" charset="-128"/>
              </a:rPr>
              <a:t>2</a:t>
            </a:r>
            <a:endParaRPr kumimoji="1" lang="ja-JP" altLang="en-US" sz="1400" b="1" dirty="0">
              <a:latin typeface="Meiryo UI" panose="020B0604030504040204" pitchFamily="50" charset="-128"/>
              <a:ea typeface="Meiryo UI" panose="020B0604030504040204" pitchFamily="50" charset="-128"/>
            </a:endParaRPr>
          </a:p>
        </p:txBody>
      </p:sp>
      <p:sp>
        <p:nvSpPr>
          <p:cNvPr id="7" name="楕円 6">
            <a:extLst>
              <a:ext uri="{FF2B5EF4-FFF2-40B4-BE49-F238E27FC236}">
                <a16:creationId xmlns:a16="http://schemas.microsoft.com/office/drawing/2014/main" id="{91DA8456-B488-1606-1D05-14522F00AD4C}"/>
              </a:ext>
            </a:extLst>
          </p:cNvPr>
          <p:cNvSpPr/>
          <p:nvPr/>
        </p:nvSpPr>
        <p:spPr>
          <a:xfrm>
            <a:off x="7864425" y="5868489"/>
            <a:ext cx="216000" cy="216000"/>
          </a:xfrm>
          <a:prstGeom prst="ellipse">
            <a:avLst/>
          </a:prstGeom>
          <a:solidFill>
            <a:srgbClr val="FF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latin typeface="Meiryo UI" panose="020B0604030504040204" pitchFamily="50" charset="-128"/>
                <a:ea typeface="Meiryo UI" panose="020B0604030504040204" pitchFamily="50" charset="-128"/>
              </a:rPr>
              <a:t>5</a:t>
            </a:r>
            <a:endParaRPr kumimoji="1" lang="ja-JP" altLang="en-US" sz="1400" b="1" dirty="0">
              <a:latin typeface="Meiryo UI" panose="020B0604030504040204" pitchFamily="50" charset="-128"/>
              <a:ea typeface="Meiryo UI" panose="020B0604030504040204" pitchFamily="50" charset="-128"/>
            </a:endParaRPr>
          </a:p>
        </p:txBody>
      </p:sp>
      <p:sp>
        <p:nvSpPr>
          <p:cNvPr id="8" name="正方形/長方形 7">
            <a:hlinkClick r:id="rId9" action="ppaction://hlinksldjump"/>
            <a:extLst>
              <a:ext uri="{FF2B5EF4-FFF2-40B4-BE49-F238E27FC236}">
                <a16:creationId xmlns:a16="http://schemas.microsoft.com/office/drawing/2014/main" id="{48DD3F9F-6C38-8B9C-9AF4-FCC592E53339}"/>
              </a:ext>
            </a:extLst>
          </p:cNvPr>
          <p:cNvSpPr/>
          <p:nvPr/>
        </p:nvSpPr>
        <p:spPr>
          <a:xfrm>
            <a:off x="7972425" y="4629785"/>
            <a:ext cx="1792210" cy="540000"/>
          </a:xfrm>
          <a:prstGeom prst="rect">
            <a:avLst/>
          </a:prstGeom>
          <a:solidFill>
            <a:schemeClr val="bg1"/>
          </a:solidFill>
          <a:ln w="28575">
            <a:solidFill>
              <a:srgbClr val="FFA6A6"/>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今どき</a:t>
            </a:r>
            <a:r>
              <a:rPr kumimoji="1" lang="ja-JP" altLang="en-US" sz="1050" b="1" u="sng" dirty="0">
                <a:solidFill>
                  <a:srgbClr val="EA5550"/>
                </a:solidFill>
                <a:latin typeface="Meiryo UI" panose="020B0604030504040204" pitchFamily="50" charset="-128"/>
                <a:ea typeface="Meiryo UI" panose="020B0604030504040204" pitchFamily="50" charset="-128"/>
              </a:rPr>
              <a:t>手術は必要としない</a:t>
            </a:r>
            <a:r>
              <a:rPr kumimoji="1" lang="ja-JP" altLang="en-US" sz="1050" dirty="0">
                <a:solidFill>
                  <a:schemeClr val="tx1"/>
                </a:solidFill>
                <a:latin typeface="Meiryo UI" panose="020B0604030504040204" pitchFamily="50" charset="-128"/>
                <a:ea typeface="Meiryo UI" panose="020B0604030504040204" pitchFamily="50" charset="-128"/>
              </a:rPr>
              <a:t>？</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ja-JP" altLang="en-US" sz="1050" dirty="0">
                <a:solidFill>
                  <a:schemeClr val="tx1"/>
                </a:solidFill>
                <a:latin typeface="Meiryo UI" panose="020B0604030504040204" pitchFamily="50" charset="-128"/>
                <a:ea typeface="Meiryo UI" panose="020B0604030504040204" pitchFamily="50" charset="-128"/>
              </a:rPr>
              <a:t>その治療、一時金の保障は</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r>
              <a:rPr kumimoji="1" lang="ja-JP" altLang="en-US" sz="1050" dirty="0">
                <a:solidFill>
                  <a:schemeClr val="tx1"/>
                </a:solidFill>
                <a:latin typeface="Meiryo UI" panose="020B0604030504040204" pitchFamily="50" charset="-128"/>
                <a:ea typeface="Meiryo UI" panose="020B0604030504040204" pitchFamily="50" charset="-128"/>
              </a:rPr>
              <a:t>支払われる！？</a:t>
            </a:r>
          </a:p>
        </p:txBody>
      </p:sp>
      <p:sp>
        <p:nvSpPr>
          <p:cNvPr id="35" name="楕円 34">
            <a:extLst>
              <a:ext uri="{FF2B5EF4-FFF2-40B4-BE49-F238E27FC236}">
                <a16:creationId xmlns:a16="http://schemas.microsoft.com/office/drawing/2014/main" id="{B2B8EAC5-01F4-5EDD-7BC6-CD490A961D00}"/>
              </a:ext>
            </a:extLst>
          </p:cNvPr>
          <p:cNvSpPr/>
          <p:nvPr/>
        </p:nvSpPr>
        <p:spPr>
          <a:xfrm>
            <a:off x="7864425" y="4575780"/>
            <a:ext cx="216000" cy="216000"/>
          </a:xfrm>
          <a:prstGeom prst="ellipse">
            <a:avLst/>
          </a:prstGeom>
          <a:solidFill>
            <a:srgbClr val="FF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latin typeface="Meiryo UI" panose="020B0604030504040204" pitchFamily="50" charset="-128"/>
                <a:ea typeface="Meiryo UI" panose="020B0604030504040204" pitchFamily="50" charset="-128"/>
              </a:rPr>
              <a:t>3</a:t>
            </a:r>
            <a:endParaRPr kumimoji="1" lang="ja-JP" altLang="en-US" sz="1400" b="1" dirty="0">
              <a:latin typeface="Meiryo UI" panose="020B0604030504040204" pitchFamily="50" charset="-128"/>
              <a:ea typeface="Meiryo UI" panose="020B0604030504040204" pitchFamily="50" charset="-128"/>
            </a:endParaRPr>
          </a:p>
        </p:txBody>
      </p:sp>
      <p:sp>
        <p:nvSpPr>
          <p:cNvPr id="3" name="テキスト プレースホルダー 1">
            <a:extLst>
              <a:ext uri="{FF2B5EF4-FFF2-40B4-BE49-F238E27FC236}">
                <a16:creationId xmlns:a16="http://schemas.microsoft.com/office/drawing/2014/main" id="{8B550E0E-F7F1-370B-E0D3-C5860043BC6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9" name="スライド番号プレースホルダー 5">
            <a:extLst>
              <a:ext uri="{FF2B5EF4-FFF2-40B4-BE49-F238E27FC236}">
                <a16:creationId xmlns:a16="http://schemas.microsoft.com/office/drawing/2014/main" id="{5F74E573-23F5-2E86-FDA2-08AF809C46D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16</a:t>
            </a:fld>
            <a:endParaRPr kumimoji="1" lang="ja-JP" altLang="en-US" sz="1200" b="1" dirty="0">
              <a:solidFill>
                <a:schemeClr val="tx1"/>
              </a:solidFill>
            </a:endParaRPr>
          </a:p>
        </p:txBody>
      </p:sp>
      <p:sp>
        <p:nvSpPr>
          <p:cNvPr id="15" name="テキスト ボックス 14">
            <a:extLst>
              <a:ext uri="{FF2B5EF4-FFF2-40B4-BE49-F238E27FC236}">
                <a16:creationId xmlns:a16="http://schemas.microsoft.com/office/drawing/2014/main" id="{2EC88F1D-43DE-EFF9-24C1-4D6A7252FB7C}"/>
              </a:ext>
            </a:extLst>
          </p:cNvPr>
          <p:cNvSpPr txBox="1"/>
          <p:nvPr/>
        </p:nvSpPr>
        <p:spPr>
          <a:xfrm>
            <a:off x="-2" y="1806390"/>
            <a:ext cx="7776000" cy="1459374"/>
          </a:xfrm>
          <a:prstGeom prst="rect">
            <a:avLst/>
          </a:prstGeom>
          <a:solidFill>
            <a:schemeClr val="bg1"/>
          </a:solidFill>
        </p:spPr>
        <p:txBody>
          <a:bodyPr wrap="square">
            <a:spAutoFit/>
          </a:bodyPr>
          <a:lstStyle/>
          <a:p>
            <a:pPr marL="182563" indent="-182563" defTabSz="914400" fontAlgn="base">
              <a:spcBef>
                <a:spcPts val="100"/>
              </a:spcBef>
              <a:spcAft>
                <a:spcPct val="0"/>
              </a:spcAft>
            </a:pPr>
            <a:r>
              <a:rPr kumimoji="1" lang="ja-JP" altLang="en-US" sz="1200" b="1" dirty="0">
                <a:solidFill>
                  <a:srgbClr val="EA5550"/>
                </a:solidFill>
                <a:latin typeface="Meiryo UI" panose="020B0604030504040204" pitchFamily="50" charset="-128"/>
                <a:ea typeface="Meiryo UI" panose="020B0604030504040204" pitchFamily="50" charset="-128"/>
              </a:rPr>
              <a:t>１．大動脈解離を発症　</a:t>
            </a:r>
            <a:r>
              <a:rPr kumimoji="1" lang="en-US" altLang="ja-JP" sz="1200" b="1" dirty="0">
                <a:solidFill>
                  <a:srgbClr val="EA5550"/>
                </a:solidFill>
                <a:latin typeface="Meiryo UI" panose="020B0604030504040204" pitchFamily="50" charset="-128"/>
                <a:ea typeface="Meiryo UI" panose="020B0604030504040204" pitchFamily="50" charset="-128"/>
              </a:rPr>
              <a:t>54</a:t>
            </a:r>
            <a:r>
              <a:rPr kumimoji="1" lang="ja-JP" altLang="en-US" sz="1200" b="1" dirty="0">
                <a:solidFill>
                  <a:srgbClr val="EA5550"/>
                </a:solidFill>
                <a:latin typeface="Meiryo UI" panose="020B0604030504040204" pitchFamily="50" charset="-128"/>
                <a:ea typeface="Meiryo UI" panose="020B0604030504040204" pitchFamily="50" charset="-128"/>
              </a:rPr>
              <a:t>歳（</a:t>
            </a:r>
            <a:r>
              <a:rPr kumimoji="1" lang="en-US" altLang="ja-JP" sz="1200" b="1" dirty="0">
                <a:solidFill>
                  <a:srgbClr val="EA5550"/>
                </a:solidFill>
                <a:latin typeface="Meiryo UI" panose="020B0604030504040204" pitchFamily="50" charset="-128"/>
                <a:ea typeface="Meiryo UI" panose="020B0604030504040204" pitchFamily="50" charset="-128"/>
              </a:rPr>
              <a:t>2013</a:t>
            </a:r>
            <a:r>
              <a:rPr kumimoji="1" lang="ja-JP" altLang="en-US" sz="1200" b="1" dirty="0">
                <a:solidFill>
                  <a:srgbClr val="EA5550"/>
                </a:solidFill>
                <a:latin typeface="Meiryo UI" panose="020B0604030504040204" pitchFamily="50" charset="-128"/>
                <a:ea typeface="Meiryo UI" panose="020B0604030504040204" pitchFamily="50" charset="-128"/>
              </a:rPr>
              <a:t>年</a:t>
            </a:r>
            <a:r>
              <a:rPr kumimoji="1" lang="en-US" altLang="ja-JP" sz="1200" b="1" dirty="0">
                <a:solidFill>
                  <a:srgbClr val="EA5550"/>
                </a:solidFill>
                <a:latin typeface="Meiryo UI" panose="020B0604030504040204" pitchFamily="50" charset="-128"/>
                <a:ea typeface="Meiryo UI" panose="020B0604030504040204" pitchFamily="50" charset="-128"/>
              </a:rPr>
              <a:t>8</a:t>
            </a:r>
            <a:r>
              <a:rPr kumimoji="1" lang="ja-JP" altLang="en-US" sz="1200" b="1" dirty="0">
                <a:solidFill>
                  <a:srgbClr val="EA5550"/>
                </a:solidFill>
                <a:latin typeface="Meiryo UI" panose="020B0604030504040204" pitchFamily="50" charset="-128"/>
                <a:ea typeface="Meiryo UI" panose="020B0604030504040204" pitchFamily="50" charset="-128"/>
              </a:rPr>
              <a:t>月）</a:t>
            </a:r>
            <a:endParaRPr kumimoji="1" lang="en-US" altLang="ja-JP" sz="1200" b="1" dirty="0">
              <a:solidFill>
                <a:srgbClr val="EA5550"/>
              </a:solidFill>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en-US" altLang="ja-JP" sz="1050" dirty="0">
                <a:latin typeface="Meiryo UI" panose="020B0604030504040204" pitchFamily="50" charset="-128"/>
                <a:ea typeface="Meiryo UI" panose="020B0604030504040204" pitchFamily="50" charset="-128"/>
              </a:rPr>
              <a:t>2013</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8</a:t>
            </a:r>
            <a:r>
              <a:rPr kumimoji="1" lang="ja-JP" altLang="en-US" sz="1050" dirty="0">
                <a:latin typeface="Meiryo UI" panose="020B0604030504040204" pitchFamily="50" charset="-128"/>
                <a:ea typeface="Meiryo UI" panose="020B0604030504040204" pitchFamily="50" charset="-128"/>
              </a:rPr>
              <a:t>月、お盆明けの暑い日の午後</a:t>
            </a:r>
            <a:r>
              <a:rPr kumimoji="1" lang="en-US" altLang="ja-JP" sz="1050" dirty="0">
                <a:latin typeface="Meiryo UI" panose="020B0604030504040204" pitchFamily="50" charset="-128"/>
                <a:ea typeface="Meiryo UI" panose="020B0604030504040204" pitchFamily="50" charset="-128"/>
              </a:rPr>
              <a:t>3</a:t>
            </a:r>
            <a:r>
              <a:rPr kumimoji="1" lang="ja-JP" altLang="en-US" sz="1050" dirty="0">
                <a:latin typeface="Meiryo UI" panose="020B0604030504040204" pitchFamily="50" charset="-128"/>
                <a:ea typeface="Meiryo UI" panose="020B0604030504040204" pitchFamily="50" charset="-128"/>
              </a:rPr>
              <a:t>時ごろだった。仕事が一段落し、職場の個室でアイスクリームを食べていると、</a:t>
            </a:r>
            <a:r>
              <a:rPr kumimoji="1" lang="ja-JP" altLang="en-US" sz="1050" b="1" u="sng" dirty="0">
                <a:highlight>
                  <a:srgbClr val="FFFF00"/>
                </a:highlight>
                <a:latin typeface="Meiryo UI" panose="020B0604030504040204" pitchFamily="50" charset="-128"/>
                <a:ea typeface="Meiryo UI" panose="020B0604030504040204" pitchFamily="50" charset="-128"/>
              </a:rPr>
              <a:t>胸と背中に錐（きり）で刺されたような激しい痛み</a:t>
            </a:r>
            <a:r>
              <a:rPr kumimoji="1" lang="ja-JP" altLang="en-US" sz="1050" dirty="0">
                <a:latin typeface="Meiryo UI" panose="020B0604030504040204" pitchFamily="50" charset="-128"/>
                <a:ea typeface="Meiryo UI" panose="020B0604030504040204" pitchFamily="50" charset="-128"/>
              </a:rPr>
              <a:t>が走った。次第にバリッと何かが裂けていくような感じに変わり、</a:t>
            </a:r>
            <a:r>
              <a:rPr kumimoji="1" lang="ja-JP" altLang="en-US" sz="1050" b="1" u="sng" dirty="0">
                <a:highlight>
                  <a:srgbClr val="FFFF00"/>
                </a:highlight>
                <a:latin typeface="Meiryo UI" panose="020B0604030504040204" pitchFamily="50" charset="-128"/>
                <a:ea typeface="Meiryo UI" panose="020B0604030504040204" pitchFamily="50" charset="-128"/>
              </a:rPr>
              <a:t>痛みはだんだん下がっていく</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ja-JP" altLang="en-US" sz="1050" dirty="0">
                <a:latin typeface="Meiryo UI" panose="020B0604030504040204" pitchFamily="50" charset="-128"/>
                <a:ea typeface="Meiryo UI" panose="020B0604030504040204" pitchFamily="50" charset="-128"/>
              </a:rPr>
              <a:t>大動脈解離は心臓から送り出す血液が最初に通る大動脈の内側の壁が裂ける疾患だ。裂けた部分と血管壁の隙間に血液が流れ込み、背中などに激しい痛みが起きる。</a:t>
            </a:r>
            <a:endParaRPr kumimoji="1" lang="en-US" altLang="ja-JP" sz="1050" dirty="0">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ja-JP" altLang="en-US" sz="1050" dirty="0">
                <a:latin typeface="Meiryo UI" panose="020B0604030504040204" pitchFamily="50" charset="-128"/>
                <a:ea typeface="Meiryo UI" panose="020B0604030504040204" pitchFamily="50" charset="-128"/>
              </a:rPr>
              <a:t>診断は急性大動脈解離。会社では国内外の経理を担当していた。海外出張も多く、現地の飲食で重責のストレスを発散していた。体重はほぼ</a:t>
            </a:r>
            <a:r>
              <a:rPr kumimoji="1" lang="en-US" altLang="ja-JP" sz="1050" dirty="0">
                <a:latin typeface="Meiryo UI" panose="020B0604030504040204" pitchFamily="50" charset="-128"/>
                <a:ea typeface="Meiryo UI" panose="020B0604030504040204" pitchFamily="50" charset="-128"/>
              </a:rPr>
              <a:t>90</a:t>
            </a:r>
            <a:r>
              <a:rPr kumimoji="1" lang="ja-JP" altLang="en-US" sz="1050" dirty="0">
                <a:latin typeface="Meiryo UI" panose="020B0604030504040204" pitchFamily="50" charset="-128"/>
                <a:ea typeface="Meiryo UI" panose="020B0604030504040204" pitchFamily="50" charset="-128"/>
              </a:rPr>
              <a:t>キログラムまで増えたが、</a:t>
            </a:r>
            <a:r>
              <a:rPr kumimoji="1" lang="ja-JP" altLang="en-US" sz="1050" b="1" u="sng" dirty="0">
                <a:highlight>
                  <a:srgbClr val="FFFF00"/>
                </a:highlight>
                <a:latin typeface="Meiryo UI" panose="020B0604030504040204" pitchFamily="50" charset="-128"/>
                <a:ea typeface="Meiryo UI" panose="020B0604030504040204" pitchFamily="50" charset="-128"/>
              </a:rPr>
              <a:t>高血圧は薬でコントロールしており、メタボな体形以外は問題がないと思っていた。まさかの発症だった。</a:t>
            </a:r>
            <a:endParaRPr kumimoji="1" lang="en-US" altLang="ja-JP" sz="1050" b="1" u="sng" dirty="0">
              <a:highlight>
                <a:srgbClr val="FFFF00"/>
              </a:highlight>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en-US" altLang="ja-JP" sz="1050" b="1" u="sng" dirty="0">
                <a:highlight>
                  <a:srgbClr val="FFFF00"/>
                </a:highlight>
                <a:latin typeface="Meiryo UI" panose="020B0604030504040204" pitchFamily="50" charset="-128"/>
                <a:ea typeface="Meiryo UI" panose="020B0604030504040204" pitchFamily="50" charset="-128"/>
              </a:rPr>
              <a:t>17</a:t>
            </a:r>
            <a:r>
              <a:rPr kumimoji="1" lang="ja-JP" altLang="en-US" sz="1050" b="1" u="sng" dirty="0">
                <a:highlight>
                  <a:srgbClr val="FFFF00"/>
                </a:highlight>
                <a:latin typeface="Meiryo UI" panose="020B0604030504040204" pitchFamily="50" charset="-128"/>
                <a:ea typeface="Meiryo UI" panose="020B0604030504040204" pitchFamily="50" charset="-128"/>
              </a:rPr>
              <a:t>日間の入院後、自宅でも静養し、発症から約</a:t>
            </a:r>
            <a:r>
              <a:rPr kumimoji="1" lang="en-US" altLang="ja-JP" sz="1050" b="1" u="sng" dirty="0">
                <a:highlight>
                  <a:srgbClr val="FFFF00"/>
                </a:highlight>
                <a:latin typeface="Meiryo UI" panose="020B0604030504040204" pitchFamily="50" charset="-128"/>
                <a:ea typeface="Meiryo UI" panose="020B0604030504040204" pitchFamily="50" charset="-128"/>
              </a:rPr>
              <a:t>1</a:t>
            </a:r>
            <a:r>
              <a:rPr kumimoji="1" lang="ja-JP" altLang="en-US" sz="1050" b="1" u="sng" dirty="0">
                <a:highlight>
                  <a:srgbClr val="FFFF00"/>
                </a:highlight>
                <a:latin typeface="Meiryo UI" panose="020B0604030504040204" pitchFamily="50" charset="-128"/>
                <a:ea typeface="Meiryo UI" panose="020B0604030504040204" pitchFamily="50" charset="-128"/>
              </a:rPr>
              <a:t>カ月で復職</a:t>
            </a:r>
            <a:r>
              <a:rPr kumimoji="1" lang="ja-JP" altLang="en-US" sz="1050" b="1" u="sng" dirty="0">
                <a:solidFill>
                  <a:srgbClr val="FFA6A6"/>
                </a:solidFill>
                <a:highlight>
                  <a:srgbClr val="FFFF00"/>
                </a:highlight>
                <a:latin typeface="Meiryo UI" panose="020B0604030504040204" pitchFamily="50" charset="-128"/>
                <a:ea typeface="Meiryo UI" panose="020B0604030504040204" pitchFamily="50" charset="-128"/>
              </a:rPr>
              <a:t>❶</a:t>
            </a:r>
            <a:r>
              <a:rPr kumimoji="1" lang="ja-JP" altLang="en-US" sz="1050" dirty="0">
                <a:latin typeface="Meiryo UI" panose="020B0604030504040204" pitchFamily="50" charset="-128"/>
                <a:ea typeface="Meiryo UI" panose="020B0604030504040204" pitchFamily="50" charset="-128"/>
              </a:rPr>
              <a:t>できた。</a:t>
            </a:r>
            <a:endParaRPr kumimoji="1" lang="en-US" altLang="ja-JP" sz="12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C11C9BA4-442A-906F-1C11-7473C7975101}"/>
              </a:ext>
            </a:extLst>
          </p:cNvPr>
          <p:cNvSpPr txBox="1"/>
          <p:nvPr/>
        </p:nvSpPr>
        <p:spPr>
          <a:xfrm>
            <a:off x="-2" y="3241456"/>
            <a:ext cx="7776000" cy="1123384"/>
          </a:xfrm>
          <a:prstGeom prst="rect">
            <a:avLst/>
          </a:prstGeom>
          <a:solidFill>
            <a:schemeClr val="bg1"/>
          </a:solidFill>
        </p:spPr>
        <p:txBody>
          <a:bodyPr wrap="square">
            <a:spAutoFit/>
          </a:bodyPr>
          <a:lstStyle/>
          <a:p>
            <a:pPr marL="182563" indent="-182563" defTabSz="914400" fontAlgn="base">
              <a:spcBef>
                <a:spcPts val="100"/>
              </a:spcBef>
              <a:spcAft>
                <a:spcPct val="0"/>
              </a:spcAft>
            </a:pPr>
            <a:r>
              <a:rPr kumimoji="1" lang="ja-JP" altLang="en-US" sz="1200" b="1" dirty="0">
                <a:solidFill>
                  <a:srgbClr val="EA5550"/>
                </a:solidFill>
                <a:latin typeface="Meiryo UI" panose="020B0604030504040204" pitchFamily="50" charset="-128"/>
                <a:ea typeface="Meiryo UI" panose="020B0604030504040204" pitchFamily="50" charset="-128"/>
              </a:rPr>
              <a:t>２．脳梗塞を発症　</a:t>
            </a:r>
            <a:r>
              <a:rPr kumimoji="1" lang="en-US" altLang="ja-JP" sz="1200" b="1" dirty="0">
                <a:solidFill>
                  <a:srgbClr val="EA5550"/>
                </a:solidFill>
                <a:latin typeface="Meiryo UI" panose="020B0604030504040204" pitchFamily="50" charset="-128"/>
                <a:ea typeface="Meiryo UI" panose="020B0604030504040204" pitchFamily="50" charset="-128"/>
              </a:rPr>
              <a:t>55</a:t>
            </a:r>
            <a:r>
              <a:rPr kumimoji="1" lang="ja-JP" altLang="en-US" sz="1200" b="1" dirty="0">
                <a:solidFill>
                  <a:srgbClr val="EA5550"/>
                </a:solidFill>
                <a:latin typeface="Meiryo UI" panose="020B0604030504040204" pitchFamily="50" charset="-128"/>
                <a:ea typeface="Meiryo UI" panose="020B0604030504040204" pitchFamily="50" charset="-128"/>
              </a:rPr>
              <a:t>歳（</a:t>
            </a:r>
            <a:r>
              <a:rPr kumimoji="1" lang="en-US" altLang="ja-JP" sz="1200" b="1" dirty="0">
                <a:solidFill>
                  <a:srgbClr val="EA5550"/>
                </a:solidFill>
                <a:latin typeface="Meiryo UI" panose="020B0604030504040204" pitchFamily="50" charset="-128"/>
                <a:ea typeface="Meiryo UI" panose="020B0604030504040204" pitchFamily="50" charset="-128"/>
              </a:rPr>
              <a:t>2014</a:t>
            </a:r>
            <a:r>
              <a:rPr kumimoji="1" lang="ja-JP" altLang="en-US" sz="1200" b="1" dirty="0">
                <a:solidFill>
                  <a:srgbClr val="EA5550"/>
                </a:solidFill>
                <a:latin typeface="Meiryo UI" panose="020B0604030504040204" pitchFamily="50" charset="-128"/>
                <a:ea typeface="Meiryo UI" panose="020B0604030504040204" pitchFamily="50" charset="-128"/>
              </a:rPr>
              <a:t>年</a:t>
            </a:r>
            <a:r>
              <a:rPr kumimoji="1" lang="en-US" altLang="ja-JP" sz="1200" b="1" dirty="0">
                <a:solidFill>
                  <a:srgbClr val="EA5550"/>
                </a:solidFill>
                <a:latin typeface="Meiryo UI" panose="020B0604030504040204" pitchFamily="50" charset="-128"/>
                <a:ea typeface="Meiryo UI" panose="020B0604030504040204" pitchFamily="50" charset="-128"/>
              </a:rPr>
              <a:t>10</a:t>
            </a:r>
            <a:r>
              <a:rPr kumimoji="1" lang="ja-JP" altLang="en-US" sz="1200" b="1" dirty="0">
                <a:solidFill>
                  <a:srgbClr val="EA5550"/>
                </a:solidFill>
                <a:latin typeface="Meiryo UI" panose="020B0604030504040204" pitchFamily="50" charset="-128"/>
                <a:ea typeface="Meiryo UI" panose="020B0604030504040204" pitchFamily="50" charset="-128"/>
              </a:rPr>
              <a:t>月）</a:t>
            </a:r>
            <a:endParaRPr kumimoji="1" lang="en-US" altLang="ja-JP" sz="1200" b="1" dirty="0">
              <a:solidFill>
                <a:srgbClr val="EA5550"/>
              </a:solidFill>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ja-JP" altLang="en-US" sz="1050" b="1" u="sng" dirty="0">
                <a:highlight>
                  <a:srgbClr val="FFFF00"/>
                </a:highlight>
                <a:latin typeface="Meiryo UI" panose="020B0604030504040204" pitchFamily="50" charset="-128"/>
                <a:ea typeface="Meiryo UI" panose="020B0604030504040204" pitchFamily="50" charset="-128"/>
              </a:rPr>
              <a:t>発症から</a:t>
            </a:r>
            <a:r>
              <a:rPr kumimoji="1" lang="en-US" altLang="ja-JP" sz="1050" b="1" u="sng" dirty="0">
                <a:highlight>
                  <a:srgbClr val="FFFF00"/>
                </a:highlight>
                <a:latin typeface="Meiryo UI" panose="020B0604030504040204" pitchFamily="50" charset="-128"/>
                <a:ea typeface="Meiryo UI" panose="020B0604030504040204" pitchFamily="50" charset="-128"/>
              </a:rPr>
              <a:t>1</a:t>
            </a:r>
            <a:r>
              <a:rPr kumimoji="1" lang="ja-JP" altLang="en-US" sz="1050" b="1" u="sng" dirty="0">
                <a:highlight>
                  <a:srgbClr val="FFFF00"/>
                </a:highlight>
                <a:latin typeface="Meiryo UI" panose="020B0604030504040204" pitchFamily="50" charset="-128"/>
                <a:ea typeface="Meiryo UI" panose="020B0604030504040204" pitchFamily="50" charset="-128"/>
              </a:rPr>
              <a:t>年余りが過ぎた</a:t>
            </a:r>
            <a:r>
              <a:rPr kumimoji="1" lang="en-US" altLang="ja-JP" sz="1050" b="1" u="sng" dirty="0">
                <a:highlight>
                  <a:srgbClr val="FFFF00"/>
                </a:highlight>
                <a:latin typeface="Meiryo UI" panose="020B0604030504040204" pitchFamily="50" charset="-128"/>
                <a:ea typeface="Meiryo UI" panose="020B0604030504040204" pitchFamily="50" charset="-128"/>
              </a:rPr>
              <a:t>2014</a:t>
            </a:r>
            <a:r>
              <a:rPr kumimoji="1" lang="ja-JP" altLang="en-US" sz="1050" b="1" u="sng" dirty="0">
                <a:highlight>
                  <a:srgbClr val="FFFF00"/>
                </a:highlight>
                <a:latin typeface="Meiryo UI" panose="020B0604030504040204" pitchFamily="50" charset="-128"/>
                <a:ea typeface="Meiryo UI" panose="020B0604030504040204" pitchFamily="50" charset="-128"/>
              </a:rPr>
              <a:t>年</a:t>
            </a:r>
            <a:r>
              <a:rPr kumimoji="1" lang="en-US" altLang="ja-JP" sz="1050" b="1" u="sng" dirty="0">
                <a:highlight>
                  <a:srgbClr val="FFFF00"/>
                </a:highlight>
                <a:latin typeface="Meiryo UI" panose="020B0604030504040204" pitchFamily="50" charset="-128"/>
                <a:ea typeface="Meiryo UI" panose="020B0604030504040204" pitchFamily="50" charset="-128"/>
              </a:rPr>
              <a:t>10</a:t>
            </a:r>
            <a:r>
              <a:rPr kumimoji="1" lang="ja-JP" altLang="en-US" sz="1050" b="1" u="sng" dirty="0">
                <a:highlight>
                  <a:srgbClr val="FFFF00"/>
                </a:highlight>
                <a:latin typeface="Meiryo UI" panose="020B0604030504040204" pitchFamily="50" charset="-128"/>
                <a:ea typeface="Meiryo UI" panose="020B0604030504040204" pitchFamily="50" charset="-128"/>
              </a:rPr>
              <a:t>月、今度は脳梗塞を発症</a:t>
            </a:r>
            <a:r>
              <a:rPr kumimoji="1" lang="ja-JP" altLang="en-US" sz="1050" dirty="0">
                <a:latin typeface="Meiryo UI" panose="020B0604030504040204" pitchFamily="50" charset="-128"/>
                <a:ea typeface="Meiryo UI" panose="020B0604030504040204" pitchFamily="50" charset="-128"/>
              </a:rPr>
              <a:t>した。</a:t>
            </a:r>
          </a:p>
          <a:p>
            <a:pPr marL="358775" indent="-176213" defTabSz="914400" fontAlgn="base">
              <a:spcBef>
                <a:spcPts val="100"/>
              </a:spcBef>
              <a:spcAft>
                <a:spcPct val="0"/>
              </a:spcAft>
              <a:buFont typeface="Arial" panose="020B0604020202020204" pitchFamily="34" charset="0"/>
              <a:buChar char="•"/>
            </a:pPr>
            <a:r>
              <a:rPr kumimoji="1" lang="ja-JP" altLang="en-US" sz="1050" b="1" u="sng" dirty="0">
                <a:highlight>
                  <a:srgbClr val="FFFF00"/>
                </a:highlight>
                <a:latin typeface="Meiryo UI" panose="020B0604030504040204" pitchFamily="50" charset="-128"/>
                <a:ea typeface="Meiryo UI" panose="020B0604030504040204" pitchFamily="50" charset="-128"/>
              </a:rPr>
              <a:t>私の血管は治療した部分以外の大動脈や頸（けい）動脈も広範囲にわたって内壁が裂け、血流が悪くなっていた。血管内に血の塊（血栓）ができ、脳血管を詰まらせた</a:t>
            </a:r>
            <a:r>
              <a:rPr kumimoji="1" lang="ja-JP" altLang="en-US" sz="1050" b="1" u="sng" dirty="0">
                <a:solidFill>
                  <a:srgbClr val="FFA6A6"/>
                </a:solidFill>
                <a:highlight>
                  <a:srgbClr val="FFFF00"/>
                </a:highlight>
                <a:latin typeface="Meiryo UI" panose="020B0604030504040204" pitchFamily="50" charset="-128"/>
                <a:ea typeface="Meiryo UI" panose="020B0604030504040204" pitchFamily="50" charset="-128"/>
              </a:rPr>
              <a:t>❷</a:t>
            </a:r>
            <a:r>
              <a:rPr kumimoji="1" lang="ja-JP" altLang="en-US" sz="1050" dirty="0">
                <a:latin typeface="Meiryo UI" panose="020B0604030504040204" pitchFamily="50" charset="-128"/>
                <a:ea typeface="Meiryo UI" panose="020B0604030504040204" pitchFamily="50" charset="-128"/>
              </a:rPr>
              <a:t>ようだ。</a:t>
            </a:r>
          </a:p>
          <a:p>
            <a:pPr marL="358775" indent="-176213" defTabSz="914400" fontAlgn="base">
              <a:spcBef>
                <a:spcPts val="100"/>
              </a:spcBef>
              <a:spcAft>
                <a:spcPct val="0"/>
              </a:spcAft>
              <a:buFont typeface="Arial" panose="020B0604020202020204" pitchFamily="34" charset="0"/>
              <a:buChar char="•"/>
            </a:pPr>
            <a:r>
              <a:rPr kumimoji="1" lang="ja-JP" altLang="en-US" sz="1050" dirty="0">
                <a:latin typeface="Meiryo UI" panose="020B0604030504040204" pitchFamily="50" charset="-128"/>
                <a:ea typeface="Meiryo UI" panose="020B0604030504040204" pitchFamily="50" charset="-128"/>
              </a:rPr>
              <a:t>このときもラッキーがあった。自宅で発症し、風呂場から出たところ、足に力が入らなくなり、その場でへたり込んだ。その姿を次女が見て「お父さんがおかしい」と妻に伝えてくれた。すぐに近くの市民病院に救急搬送された。</a:t>
            </a:r>
            <a:r>
              <a:rPr kumimoji="1" lang="ja-JP" altLang="en-US" sz="1050" b="1" u="sng" dirty="0">
                <a:highlight>
                  <a:srgbClr val="FFFF00"/>
                </a:highlight>
                <a:latin typeface="Meiryo UI" panose="020B0604030504040204" pitchFamily="50" charset="-128"/>
                <a:ea typeface="Meiryo UI" panose="020B0604030504040204" pitchFamily="50" charset="-128"/>
              </a:rPr>
              <a:t>発症直後で血栓を溶かす薬で治療できた</a:t>
            </a:r>
            <a:r>
              <a:rPr kumimoji="1" lang="ja-JP" altLang="en-US" sz="1050" b="1" u="sng" dirty="0">
                <a:solidFill>
                  <a:srgbClr val="FFA09E"/>
                </a:solidFill>
                <a:highlight>
                  <a:srgbClr val="FFFF00"/>
                </a:highlight>
                <a:latin typeface="Meiryo UI" panose="020B0604030504040204" pitchFamily="50" charset="-128"/>
                <a:ea typeface="Meiryo UI" panose="020B0604030504040204" pitchFamily="50" charset="-128"/>
              </a:rPr>
              <a:t>❸</a:t>
            </a:r>
            <a:r>
              <a:rPr kumimoji="1" lang="ja-JP" altLang="en-US" sz="105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4477BAB1-F30E-294F-8498-D827E9EBE09C}"/>
              </a:ext>
            </a:extLst>
          </p:cNvPr>
          <p:cNvSpPr txBox="1"/>
          <p:nvPr/>
        </p:nvSpPr>
        <p:spPr>
          <a:xfrm>
            <a:off x="-2" y="4318168"/>
            <a:ext cx="7776000" cy="787395"/>
          </a:xfrm>
          <a:prstGeom prst="rect">
            <a:avLst/>
          </a:prstGeom>
          <a:solidFill>
            <a:schemeClr val="bg1"/>
          </a:solidFill>
        </p:spPr>
        <p:txBody>
          <a:bodyPr wrap="square">
            <a:spAutoFit/>
          </a:bodyPr>
          <a:lstStyle/>
          <a:p>
            <a:pPr marL="182563" indent="-182563" defTabSz="914400" fontAlgn="base">
              <a:spcBef>
                <a:spcPts val="100"/>
              </a:spcBef>
              <a:spcAft>
                <a:spcPct val="0"/>
              </a:spcAft>
            </a:pPr>
            <a:r>
              <a:rPr kumimoji="1" lang="ja-JP" altLang="en-US" sz="1200" b="1" dirty="0">
                <a:solidFill>
                  <a:srgbClr val="EA5550"/>
                </a:solidFill>
                <a:latin typeface="Meiryo UI" panose="020B0604030504040204" pitchFamily="50" charset="-128"/>
                <a:ea typeface="Meiryo UI" panose="020B0604030504040204" pitchFamily="50" charset="-128"/>
              </a:rPr>
              <a:t>３．その後（課題）</a:t>
            </a:r>
            <a:endParaRPr kumimoji="1" lang="en-US" altLang="ja-JP" sz="1200" b="1" dirty="0">
              <a:solidFill>
                <a:srgbClr val="EA5550"/>
              </a:solidFill>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ja-JP" altLang="en-US" sz="1050" dirty="0">
                <a:latin typeface="Meiryo UI" panose="020B0604030504040204" pitchFamily="50" charset="-128"/>
                <a:ea typeface="Meiryo UI" panose="020B0604030504040204" pitchFamily="50" charset="-128"/>
              </a:rPr>
              <a:t>その後、大動脈解離の手術を受けた東京医大病院に転院したところ、主治医は「もう一回手術をしましょう」と提案した。経過観察していた弓部大動脈にも人工血管とステントを入れるという。</a:t>
            </a:r>
            <a:r>
              <a:rPr kumimoji="1" lang="ja-JP" altLang="en-US" sz="1050" b="1" u="sng" dirty="0">
                <a:highlight>
                  <a:srgbClr val="FFFF00"/>
                </a:highlight>
                <a:latin typeface="Meiryo UI" panose="020B0604030504040204" pitchFamily="50" charset="-128"/>
                <a:ea typeface="Meiryo UI" panose="020B0604030504040204" pitchFamily="50" charset="-128"/>
              </a:rPr>
              <a:t>「このまま仕事を続ける自信はない」。年末に退職する</a:t>
            </a:r>
            <a:r>
              <a:rPr kumimoji="1" lang="ja-JP" altLang="en-US" sz="1050" b="1" u="sng" dirty="0">
                <a:solidFill>
                  <a:srgbClr val="FFA6A6"/>
                </a:solidFill>
                <a:highlight>
                  <a:srgbClr val="FFFF00"/>
                </a:highlight>
                <a:latin typeface="Meiryo UI" panose="020B0604030504040204" pitchFamily="50" charset="-128"/>
                <a:ea typeface="Meiryo UI" panose="020B0604030504040204" pitchFamily="50" charset="-128"/>
              </a:rPr>
              <a:t>❹</a:t>
            </a:r>
            <a:r>
              <a:rPr kumimoji="1" lang="ja-JP" altLang="en-US" sz="1050" dirty="0">
                <a:latin typeface="Meiryo UI" panose="020B0604030504040204" pitchFamily="50" charset="-128"/>
                <a:ea typeface="Meiryo UI" panose="020B0604030504040204" pitchFamily="50" charset="-128"/>
              </a:rPr>
              <a:t>ことを決めた。</a:t>
            </a:r>
          </a:p>
          <a:p>
            <a:pPr marL="358775" indent="-176213" defTabSz="914400" fontAlgn="base">
              <a:spcBef>
                <a:spcPts val="100"/>
              </a:spcBef>
              <a:spcAft>
                <a:spcPct val="0"/>
              </a:spcAft>
              <a:buFont typeface="Arial" panose="020B0604020202020204" pitchFamily="34" charset="0"/>
              <a:buChar char="•"/>
            </a:pPr>
            <a:r>
              <a:rPr kumimoji="1" lang="en-US" altLang="ja-JP" sz="1050" b="1" u="sng" dirty="0">
                <a:highlight>
                  <a:srgbClr val="FFFF00"/>
                </a:highlight>
                <a:latin typeface="Meiryo UI" panose="020B0604030504040204" pitchFamily="50" charset="-128"/>
                <a:ea typeface="Meiryo UI" panose="020B0604030504040204" pitchFamily="50" charset="-128"/>
              </a:rPr>
              <a:t>2</a:t>
            </a:r>
            <a:r>
              <a:rPr kumimoji="1" lang="ja-JP" altLang="en-US" sz="1050" b="1" u="sng" dirty="0">
                <a:highlight>
                  <a:srgbClr val="FFFF00"/>
                </a:highlight>
                <a:latin typeface="Meiryo UI" panose="020B0604030504040204" pitchFamily="50" charset="-128"/>
                <a:ea typeface="Meiryo UI" panose="020B0604030504040204" pitchFamily="50" charset="-128"/>
              </a:rPr>
              <a:t>人の娘の教育費もまだ必要だった。妻に相談すると「今ある分で生活しましょう」と受け止めてくれた。</a:t>
            </a:r>
            <a:endParaRPr kumimoji="1" lang="en-US" altLang="ja-JP" sz="1200" dirty="0">
              <a:highlight>
                <a:srgbClr val="FFFF00"/>
              </a:highlight>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5B6886AF-237E-A765-777D-E3C82389107B}"/>
              </a:ext>
            </a:extLst>
          </p:cNvPr>
          <p:cNvSpPr txBox="1"/>
          <p:nvPr/>
        </p:nvSpPr>
        <p:spPr>
          <a:xfrm>
            <a:off x="-2" y="5077940"/>
            <a:ext cx="7776000" cy="1446550"/>
          </a:xfrm>
          <a:prstGeom prst="rect">
            <a:avLst/>
          </a:prstGeom>
          <a:solidFill>
            <a:schemeClr val="bg1"/>
          </a:solidFill>
        </p:spPr>
        <p:txBody>
          <a:bodyPr wrap="square">
            <a:spAutoFit/>
          </a:bodyPr>
          <a:lstStyle/>
          <a:p>
            <a:pPr marL="182563" indent="-182563" defTabSz="914400" fontAlgn="base">
              <a:spcBef>
                <a:spcPts val="100"/>
              </a:spcBef>
              <a:spcAft>
                <a:spcPct val="0"/>
              </a:spcAft>
            </a:pPr>
            <a:r>
              <a:rPr kumimoji="1" lang="ja-JP" altLang="en-US" sz="1200" b="1" dirty="0">
                <a:solidFill>
                  <a:srgbClr val="EA5550"/>
                </a:solidFill>
                <a:latin typeface="Meiryo UI" panose="020B0604030504040204" pitchFamily="50" charset="-128"/>
                <a:ea typeface="Meiryo UI" panose="020B0604030504040204" pitchFamily="50" charset="-128"/>
              </a:rPr>
              <a:t>４．大動脈解離を再発　</a:t>
            </a:r>
            <a:r>
              <a:rPr kumimoji="1" lang="en-US" altLang="ja-JP" sz="1200" b="1" dirty="0">
                <a:solidFill>
                  <a:srgbClr val="EA5550"/>
                </a:solidFill>
                <a:latin typeface="Meiryo UI" panose="020B0604030504040204" pitchFamily="50" charset="-128"/>
                <a:ea typeface="Meiryo UI" panose="020B0604030504040204" pitchFamily="50" charset="-128"/>
              </a:rPr>
              <a:t>58</a:t>
            </a:r>
            <a:r>
              <a:rPr kumimoji="1" lang="ja-JP" altLang="en-US" sz="1200" b="1" dirty="0">
                <a:solidFill>
                  <a:srgbClr val="EA5550"/>
                </a:solidFill>
                <a:latin typeface="Meiryo UI" panose="020B0604030504040204" pitchFamily="50" charset="-128"/>
                <a:ea typeface="Meiryo UI" panose="020B0604030504040204" pitchFamily="50" charset="-128"/>
              </a:rPr>
              <a:t>歳（</a:t>
            </a:r>
            <a:r>
              <a:rPr kumimoji="1" lang="en-US" altLang="ja-JP" sz="1200" b="1" dirty="0">
                <a:solidFill>
                  <a:srgbClr val="EA5550"/>
                </a:solidFill>
                <a:latin typeface="Meiryo UI" panose="020B0604030504040204" pitchFamily="50" charset="-128"/>
                <a:ea typeface="Meiryo UI" panose="020B0604030504040204" pitchFamily="50" charset="-128"/>
              </a:rPr>
              <a:t>2017</a:t>
            </a:r>
            <a:r>
              <a:rPr kumimoji="1" lang="ja-JP" altLang="en-US" sz="1200" b="1" dirty="0">
                <a:solidFill>
                  <a:srgbClr val="EA5550"/>
                </a:solidFill>
                <a:latin typeface="Meiryo UI" panose="020B0604030504040204" pitchFamily="50" charset="-128"/>
                <a:ea typeface="Meiryo UI" panose="020B0604030504040204" pitchFamily="50" charset="-128"/>
              </a:rPr>
              <a:t>年）　</a:t>
            </a:r>
            <a:endParaRPr kumimoji="1" lang="en-US" altLang="ja-JP" sz="1200" b="1" dirty="0">
              <a:solidFill>
                <a:srgbClr val="EA5550"/>
              </a:solidFill>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kumimoji="1" lang="ja-JP" altLang="en-US" sz="1050" dirty="0">
                <a:latin typeface="Meiryo UI" panose="020B0604030504040204" pitchFamily="50" charset="-128"/>
                <a:ea typeface="Meiryo UI" panose="020B0604030504040204" pitchFamily="50" charset="-128"/>
              </a:rPr>
              <a:t>年明けの</a:t>
            </a:r>
            <a:r>
              <a:rPr kumimoji="1" lang="en-US" altLang="ja-JP" sz="1050" dirty="0">
                <a:latin typeface="Meiryo UI" panose="020B0604030504040204" pitchFamily="50" charset="-128"/>
                <a:ea typeface="Meiryo UI" panose="020B0604030504040204" pitchFamily="50" charset="-128"/>
              </a:rPr>
              <a:t>1</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2</a:t>
            </a:r>
            <a:r>
              <a:rPr kumimoji="1" lang="ja-JP" altLang="en-US" sz="1050" dirty="0">
                <a:latin typeface="Meiryo UI" panose="020B0604030504040204" pitchFamily="50" charset="-128"/>
                <a:ea typeface="Meiryo UI" panose="020B0604030504040204" pitchFamily="50" charset="-128"/>
              </a:rPr>
              <a:t>回目の手術を受けた。人工血管への置換と、その先の部分には血管の内側から網状の筒（ステント）を挿入し、血管が破れるリスクを低下させた。このほか大動脈弁の機能が低下し、大動脈弁閉鎖不全症にもなっていた。大動脈の内壁が解離して弁の部分まで到達していた。大動脈弁を機械弁に交換し、心臓弁膜症の患者にもなった。</a:t>
            </a:r>
            <a:endParaRPr kumimoji="1" lang="en-US" altLang="ja-JP" sz="1050" dirty="0">
              <a:latin typeface="Meiryo UI" panose="020B0604030504040204" pitchFamily="50" charset="-128"/>
              <a:ea typeface="Meiryo UI" panose="020B0604030504040204" pitchFamily="50" charset="-128"/>
            </a:endParaRPr>
          </a:p>
          <a:p>
            <a:pPr marL="358775" indent="-176213" defTabSz="914400" fontAlgn="base">
              <a:spcBef>
                <a:spcPts val="100"/>
              </a:spcBef>
              <a:spcAft>
                <a:spcPct val="0"/>
              </a:spcAft>
              <a:buFont typeface="Arial" panose="020B0604020202020204" pitchFamily="34" charset="0"/>
              <a:buChar char="•"/>
            </a:pPr>
            <a:r>
              <a:rPr lang="ja-JP" altLang="en-US" sz="1050" b="0" i="0" dirty="0">
                <a:effectLst/>
                <a:latin typeface="Meiryo UI" panose="020B0604030504040204" pitchFamily="50" charset="-128"/>
                <a:ea typeface="Meiryo UI" panose="020B0604030504040204" pitchFamily="50" charset="-128"/>
              </a:rPr>
              <a:t>体への不安から退職した後は地元の東京都町田市で里山の再生・保全活動に参加していた。活動中、</a:t>
            </a:r>
            <a:r>
              <a:rPr lang="ja-JP" altLang="en-US" sz="1050" b="1" i="0" u="sng" dirty="0">
                <a:effectLst/>
                <a:highlight>
                  <a:srgbClr val="FFFF00"/>
                </a:highlight>
                <a:latin typeface="Meiryo UI" panose="020B0604030504040204" pitchFamily="50" charset="-128"/>
                <a:ea typeface="Meiryo UI" panose="020B0604030504040204" pitchFamily="50" charset="-128"/>
              </a:rPr>
              <a:t>「何か背中が痛いな」と思うようになった。近くの内科を受診すると「里山活動をしているから筋肉痛では」と言われた。「そうかなぁ」と思いつつ、痛みは収まらない</a:t>
            </a:r>
            <a:r>
              <a:rPr lang="ja-JP" altLang="en-US" sz="1050" b="1" i="0" u="sng" dirty="0">
                <a:solidFill>
                  <a:srgbClr val="FFA6A6"/>
                </a:solidFill>
                <a:effectLst/>
                <a:highlight>
                  <a:srgbClr val="FFFF00"/>
                </a:highlight>
                <a:latin typeface="Meiryo UI" panose="020B0604030504040204" pitchFamily="50" charset="-128"/>
                <a:ea typeface="Meiryo UI" panose="020B0604030504040204" pitchFamily="50" charset="-128"/>
              </a:rPr>
              <a:t>❺</a:t>
            </a:r>
            <a:r>
              <a:rPr lang="ja-JP" altLang="en-US" sz="1050" b="1" i="0" u="sng" dirty="0">
                <a:effectLst/>
                <a:latin typeface="Meiryo UI" panose="020B0604030504040204" pitchFamily="50" charset="-128"/>
                <a:ea typeface="Meiryo UI" panose="020B0604030504040204" pitchFamily="50" charset="-128"/>
              </a:rPr>
              <a:t>。</a:t>
            </a:r>
          </a:p>
          <a:p>
            <a:pPr marL="358775" indent="-176213" defTabSz="914400" fontAlgn="base">
              <a:spcBef>
                <a:spcPts val="100"/>
              </a:spcBef>
              <a:spcAft>
                <a:spcPct val="0"/>
              </a:spcAft>
              <a:buFont typeface="Arial" panose="020B0604020202020204" pitchFamily="34" charset="0"/>
              <a:buChar char="•"/>
            </a:pPr>
            <a:r>
              <a:rPr lang="ja-JP" altLang="en-US" sz="1050" b="0" i="0" dirty="0">
                <a:effectLst/>
                <a:latin typeface="Meiryo UI" panose="020B0604030504040204" pitchFamily="50" charset="-128"/>
                <a:ea typeface="Meiryo UI" panose="020B0604030504040204" pitchFamily="50" charset="-128"/>
              </a:rPr>
              <a:t>手術を受けた東京医科大学病院の定期受診で相談して</a:t>
            </a:r>
            <a:r>
              <a:rPr lang="en-US" altLang="ja-JP" sz="1050" b="0" i="0" dirty="0">
                <a:effectLst/>
                <a:latin typeface="Meiryo UI" panose="020B0604030504040204" pitchFamily="50" charset="-128"/>
                <a:ea typeface="Meiryo UI" panose="020B0604030504040204" pitchFamily="50" charset="-128"/>
              </a:rPr>
              <a:t>CT</a:t>
            </a:r>
            <a:r>
              <a:rPr lang="ja-JP" altLang="en-US" sz="1050" b="0" i="0" dirty="0">
                <a:effectLst/>
                <a:latin typeface="Meiryo UI" panose="020B0604030504040204" pitchFamily="50" charset="-128"/>
                <a:ea typeface="Meiryo UI" panose="020B0604030504040204" pitchFamily="50" charset="-128"/>
              </a:rPr>
              <a:t>撮影した。帰宅後、夕方に医師から電話が入った。</a:t>
            </a:r>
            <a:r>
              <a:rPr lang="ja-JP" altLang="en-US" sz="1050" b="1" i="0" u="sng" dirty="0">
                <a:effectLst/>
                <a:latin typeface="Meiryo UI" panose="020B0604030504040204" pitchFamily="50" charset="-128"/>
                <a:ea typeface="Meiryo UI" panose="020B0604030504040204" pitchFamily="50" charset="-128"/>
              </a:rPr>
              <a:t>「別の大動脈の解離が進んでおり、あす入院してください。緊急手術をします」</a:t>
            </a:r>
            <a:r>
              <a:rPr lang="ja-JP" altLang="en-US" sz="1050" b="0" i="0" dirty="0">
                <a:effectLst/>
                <a:latin typeface="Meiryo UI" panose="020B0604030504040204" pitchFamily="50" charset="-128"/>
                <a:ea typeface="Meiryo UI" panose="020B0604030504040204" pitchFamily="50" charset="-128"/>
              </a:rPr>
              <a:t>ということだった。</a:t>
            </a:r>
            <a:endParaRPr kumimoji="1" lang="en-US"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8354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up)">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up)">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1"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59608-EFB1-BE2E-4483-CD37DA4415A7}"/>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766AFE66-3142-E148-D0F8-1A8AC1F1D61A}"/>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1" name="AutoShape 3">
            <a:extLst>
              <a:ext uri="{FF2B5EF4-FFF2-40B4-BE49-F238E27FC236}">
                <a16:creationId xmlns:a16="http://schemas.microsoft.com/office/drawing/2014/main" id="{AD682DF6-B86F-D096-4011-477EA9B8541A}"/>
              </a:ext>
            </a:extLst>
          </p:cNvPr>
          <p:cNvSpPr>
            <a:spLocks noChangeArrowheads="1"/>
          </p:cNvSpPr>
          <p:nvPr/>
        </p:nvSpPr>
        <p:spPr bwMode="auto">
          <a:xfrm>
            <a:off x="114300" y="631508"/>
            <a:ext cx="9677400" cy="307777"/>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2000" b="1" dirty="0">
                <a:solidFill>
                  <a:srgbClr val="3E3A39"/>
                </a:solidFill>
                <a:latin typeface="Arial"/>
                <a:cs typeface="メイリオ" pitchFamily="50" charset="-128"/>
              </a:rPr>
              <a:t>❶．大動脈解離を発症した場合、脳梗塞を併発しやすい！？</a:t>
            </a:r>
          </a:p>
        </p:txBody>
      </p:sp>
      <p:sp>
        <p:nvSpPr>
          <p:cNvPr id="4" name="正方形/長方形 3">
            <a:extLst>
              <a:ext uri="{FF2B5EF4-FFF2-40B4-BE49-F238E27FC236}">
                <a16:creationId xmlns:a16="http://schemas.microsoft.com/office/drawing/2014/main" id="{864B175F-AFE5-9759-266C-62A10D0B8E89}"/>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rgbClr val="0070C0"/>
                </a:solidFill>
                <a:latin typeface="メイリオ" panose="020B0604030504040204" pitchFamily="50" charset="-128"/>
                <a:ea typeface="メイリオ" panose="020B0604030504040204" pitchFamily="50" charset="-128"/>
              </a:rPr>
              <a:t>ご加入の保障は、消えるタイプですか？</a:t>
            </a:r>
            <a:endParaRPr kumimoji="1" lang="en-US" altLang="ja-JP"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グラフ 6">
            <a:extLst>
              <a:ext uri="{FF2B5EF4-FFF2-40B4-BE49-F238E27FC236}">
                <a16:creationId xmlns:a16="http://schemas.microsoft.com/office/drawing/2014/main" id="{2153B4F3-01D4-DF57-69B3-0217172B0777}"/>
              </a:ext>
            </a:extLst>
          </p:cNvPr>
          <p:cNvGraphicFramePr>
            <a:graphicFrameLocks/>
          </p:cNvGraphicFramePr>
          <p:nvPr>
            <p:extLst>
              <p:ext uri="{D42A27DB-BD31-4B8C-83A1-F6EECF244321}">
                <p14:modId xmlns:p14="http://schemas.microsoft.com/office/powerpoint/2010/main" val="1866941834"/>
              </p:ext>
            </p:extLst>
          </p:nvPr>
        </p:nvGraphicFramePr>
        <p:xfrm>
          <a:off x="53312" y="2743200"/>
          <a:ext cx="4090304" cy="3809998"/>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a:hlinkClick r:id="rId3" action="ppaction://hlinksldjump"/>
            <a:extLst>
              <a:ext uri="{FF2B5EF4-FFF2-40B4-BE49-F238E27FC236}">
                <a16:creationId xmlns:a16="http://schemas.microsoft.com/office/drawing/2014/main" id="{63532E36-4E31-A6DE-F19B-852FF7F9E68D}"/>
              </a:ext>
            </a:extLst>
          </p:cNvPr>
          <p:cNvSpPr/>
          <p:nvPr/>
        </p:nvSpPr>
        <p:spPr>
          <a:xfrm>
            <a:off x="835357" y="2474973"/>
            <a:ext cx="2844000" cy="323165"/>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b="1" dirty="0">
                <a:solidFill>
                  <a:schemeClr val="bg1"/>
                </a:solidFill>
                <a:latin typeface="メイリオ" panose="020B0604030504040204" pitchFamily="50" charset="-128"/>
                <a:ea typeface="メイリオ" panose="020B0604030504040204" pitchFamily="50" charset="-128"/>
              </a:rPr>
              <a:t>明治安田生命：</a:t>
            </a:r>
            <a:r>
              <a:rPr kumimoji="1" lang="en-US" altLang="ja-JP" b="1" dirty="0">
                <a:solidFill>
                  <a:schemeClr val="bg1"/>
                </a:solidFill>
                <a:latin typeface="メイリオ" panose="020B0604030504040204" pitchFamily="50" charset="-128"/>
                <a:ea typeface="メイリオ" panose="020B0604030504040204" pitchFamily="50" charset="-128"/>
              </a:rPr>
              <a:t>300</a:t>
            </a:r>
            <a:r>
              <a:rPr kumimoji="1" lang="ja-JP" altLang="en-US" sz="1400" b="1" dirty="0">
                <a:solidFill>
                  <a:schemeClr val="bg1"/>
                </a:solidFill>
                <a:latin typeface="メイリオ" panose="020B0604030504040204" pitchFamily="50" charset="-128"/>
                <a:ea typeface="メイリオ" panose="020B0604030504040204" pitchFamily="50" charset="-128"/>
              </a:rPr>
              <a:t>万円</a:t>
            </a:r>
            <a:endParaRPr kumimoji="1" lang="en-US" altLang="ja-JP"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4B0CCB8B-414A-96B2-AB30-A76695AB5518}"/>
              </a:ext>
            </a:extLst>
          </p:cNvPr>
          <p:cNvSpPr/>
          <p:nvPr/>
        </p:nvSpPr>
        <p:spPr>
          <a:xfrm>
            <a:off x="5475203" y="1288448"/>
            <a:ext cx="3530521" cy="338554"/>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日本人の死因（</a:t>
            </a:r>
            <a:r>
              <a:rPr kumimoji="1" lang="en-US" altLang="ja-JP"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a:t>
            </a:r>
            <a:r>
              <a:rPr kumimoji="1" lang="ja-JP" altLang="en-US"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a:t>
            </a:r>
            <a:r>
              <a:rPr kumimoji="1" lang="en-US" altLang="ja-JP" sz="1200" dirty="0">
                <a:solidFill>
                  <a:srgbClr val="3E3A39"/>
                </a:solidFill>
                <a:latin typeface="メイリオ" panose="020B0604030504040204" pitchFamily="50" charset="-128"/>
                <a:ea typeface="メイリオ" panose="020B0604030504040204" pitchFamily="50" charset="-128"/>
              </a:rPr>
              <a:t>※</a:t>
            </a:r>
            <a:r>
              <a:rPr kumimoji="1" lang="ja-JP" altLang="en-US"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老衰</a:t>
            </a:r>
            <a:r>
              <a:rPr kumimoji="1" lang="ja-JP" altLang="en-US" sz="1200" dirty="0">
                <a:solidFill>
                  <a:srgbClr val="3E3A39"/>
                </a:solidFill>
                <a:latin typeface="メイリオ" panose="020B0604030504040204" pitchFamily="50" charset="-128"/>
                <a:ea typeface="メイリオ" panose="020B0604030504040204" pitchFamily="50" charset="-128"/>
              </a:rPr>
              <a:t>除く</a:t>
            </a:r>
            <a:endParaRPr kumimoji="1" lang="en-US" altLang="ja-JP" sz="6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1" name="表 10">
            <a:extLst>
              <a:ext uri="{FF2B5EF4-FFF2-40B4-BE49-F238E27FC236}">
                <a16:creationId xmlns:a16="http://schemas.microsoft.com/office/drawing/2014/main" id="{47C4CE0F-509A-7533-F22D-C98D5A34E607}"/>
              </a:ext>
            </a:extLst>
          </p:cNvPr>
          <p:cNvGraphicFramePr>
            <a:graphicFrameLocks noGrp="1"/>
          </p:cNvGraphicFramePr>
          <p:nvPr/>
        </p:nvGraphicFramePr>
        <p:xfrm>
          <a:off x="5471700" y="1630663"/>
          <a:ext cx="4320000" cy="2970000"/>
        </p:xfrm>
        <a:graphic>
          <a:graphicData uri="http://schemas.openxmlformats.org/drawingml/2006/table">
            <a:tbl>
              <a:tblPr>
                <a:tableStyleId>{5C22544A-7EE6-4342-B048-85BDC9FD1C3A}</a:tableStyleId>
              </a:tblPr>
              <a:tblGrid>
                <a:gridCol w="2520000">
                  <a:extLst>
                    <a:ext uri="{9D8B030D-6E8A-4147-A177-3AD203B41FA5}">
                      <a16:colId xmlns:a16="http://schemas.microsoft.com/office/drawing/2014/main" val="385206261"/>
                    </a:ext>
                  </a:extLst>
                </a:gridCol>
                <a:gridCol w="1008000">
                  <a:extLst>
                    <a:ext uri="{9D8B030D-6E8A-4147-A177-3AD203B41FA5}">
                      <a16:colId xmlns:a16="http://schemas.microsoft.com/office/drawing/2014/main" val="933672902"/>
                    </a:ext>
                  </a:extLst>
                </a:gridCol>
                <a:gridCol w="792000">
                  <a:extLst>
                    <a:ext uri="{9D8B030D-6E8A-4147-A177-3AD203B41FA5}">
                      <a16:colId xmlns:a16="http://schemas.microsoft.com/office/drawing/2014/main" val="654717821"/>
                    </a:ext>
                  </a:extLst>
                </a:gridCol>
              </a:tblGrid>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死亡者数総計</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1,575,936</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57912578"/>
                  </a:ext>
                </a:extLst>
              </a:tr>
              <a:tr h="270000">
                <a:tc>
                  <a:txBody>
                    <a:bodyPr/>
                    <a:lstStyle/>
                    <a:p>
                      <a:pPr algn="ctr" fontAlgn="ctr"/>
                      <a:r>
                        <a:rPr lang="zh-TW" altLang="en-US" sz="1050" u="none" strike="noStrike" dirty="0">
                          <a:effectLst/>
                          <a:latin typeface="Meiryo UI" panose="020B0604030504040204" pitchFamily="50" charset="-128"/>
                          <a:ea typeface="Meiryo UI" panose="020B0604030504040204" pitchFamily="50" charset="-128"/>
                        </a:rPr>
                        <a:t>悪性新生物＜腫瘍＞</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lumMod val="20000"/>
                        <a:lumOff val="80000"/>
                      </a:schemeClr>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382,492</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lumMod val="20000"/>
                        <a:lumOff val="80000"/>
                      </a:schemeClr>
                    </a:solid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27.6%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451638680"/>
                  </a:ext>
                </a:extLst>
              </a:tr>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心疾患（高血圧性を除く）</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231,056</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16.7%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763704619"/>
                  </a:ext>
                </a:extLst>
              </a:tr>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脳血管疾患</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104,518</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535269332"/>
                  </a:ext>
                </a:extLst>
              </a:tr>
              <a:tr h="27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ーうち脳梗塞</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57,568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873188092"/>
                  </a:ext>
                </a:extLst>
              </a:tr>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肺炎</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75,749</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5.5%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573849505"/>
                  </a:ext>
                </a:extLst>
              </a:tr>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腎不全</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30,203</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303817213"/>
                  </a:ext>
                </a:extLst>
              </a:tr>
              <a:tr h="27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大動脈瘤および解離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20,025</a:t>
                      </a: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050014832"/>
                  </a:ext>
                </a:extLst>
              </a:tr>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糖尿病</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15,436</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815106205"/>
                  </a:ext>
                </a:extLst>
              </a:tr>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高血圧性疾患</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11,391</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0.8%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032763622"/>
                  </a:ext>
                </a:extLst>
              </a:tr>
              <a:tr h="270000">
                <a:tc>
                  <a:txBody>
                    <a:bodyPr/>
                    <a:lstStyle/>
                    <a:p>
                      <a:pPr algn="ctr" fontAlgn="ctr"/>
                      <a:r>
                        <a:rPr lang="ja-JP" altLang="en-US" sz="1050" u="none" strike="noStrike">
                          <a:effectLst/>
                          <a:latin typeface="Meiryo UI" panose="020B0604030504040204" pitchFamily="50" charset="-128"/>
                          <a:ea typeface="Meiryo UI" panose="020B0604030504040204" pitchFamily="50" charset="-128"/>
                        </a:rPr>
                        <a:t>肝硬変（アルコール性を除く）</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8,479</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0.6%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722750707"/>
                  </a:ext>
                </a:extLst>
              </a:tr>
            </a:tbl>
          </a:graphicData>
        </a:graphic>
      </p:graphicFrame>
      <p:graphicFrame>
        <p:nvGraphicFramePr>
          <p:cNvPr id="12" name="表 11">
            <a:extLst>
              <a:ext uri="{FF2B5EF4-FFF2-40B4-BE49-F238E27FC236}">
                <a16:creationId xmlns:a16="http://schemas.microsoft.com/office/drawing/2014/main" id="{ACE5538E-9915-DC05-75C3-DBCAD14E731B}"/>
              </a:ext>
            </a:extLst>
          </p:cNvPr>
          <p:cNvGraphicFramePr>
            <a:graphicFrameLocks noGrp="1"/>
          </p:cNvGraphicFramePr>
          <p:nvPr/>
        </p:nvGraphicFramePr>
        <p:xfrm>
          <a:off x="5471700" y="4596523"/>
          <a:ext cx="4320000" cy="1890000"/>
        </p:xfrm>
        <a:graphic>
          <a:graphicData uri="http://schemas.openxmlformats.org/drawingml/2006/table">
            <a:tbl>
              <a:tblPr>
                <a:tableStyleId>{5C22544A-7EE6-4342-B048-85BDC9FD1C3A}</a:tableStyleId>
              </a:tblPr>
              <a:tblGrid>
                <a:gridCol w="2520000">
                  <a:extLst>
                    <a:ext uri="{9D8B030D-6E8A-4147-A177-3AD203B41FA5}">
                      <a16:colId xmlns:a16="http://schemas.microsoft.com/office/drawing/2014/main" val="806274332"/>
                    </a:ext>
                  </a:extLst>
                </a:gridCol>
                <a:gridCol w="1008000">
                  <a:extLst>
                    <a:ext uri="{9D8B030D-6E8A-4147-A177-3AD203B41FA5}">
                      <a16:colId xmlns:a16="http://schemas.microsoft.com/office/drawing/2014/main" val="761898895"/>
                    </a:ext>
                  </a:extLst>
                </a:gridCol>
                <a:gridCol w="792000">
                  <a:extLst>
                    <a:ext uri="{9D8B030D-6E8A-4147-A177-3AD203B41FA5}">
                      <a16:colId xmlns:a16="http://schemas.microsoft.com/office/drawing/2014/main" val="1928681850"/>
                    </a:ext>
                  </a:extLst>
                </a:gridCol>
              </a:tblGrid>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新型コロナウイルス感染症</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38,080</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922994733"/>
                  </a:ext>
                </a:extLst>
              </a:tr>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インフルエンザ</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1,382</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0.1%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94169503"/>
                  </a:ext>
                </a:extLst>
              </a:tr>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自殺</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21,016</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70896390"/>
                  </a:ext>
                </a:extLst>
              </a:tr>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交通事故</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3,568</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0.3%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78140038"/>
                  </a:ext>
                </a:extLst>
              </a:tr>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アルツハイマー病</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25,451</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662792577"/>
                  </a:ext>
                </a:extLst>
              </a:tr>
              <a:tr h="27000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パーキンソン病</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13,697</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51233214"/>
                  </a:ext>
                </a:extLst>
              </a:tr>
              <a:tr h="270000">
                <a:tc>
                  <a:txBody>
                    <a:bodyPr/>
                    <a:lstStyle/>
                    <a:p>
                      <a:pPr algn="ctr" fontAlgn="ctr"/>
                      <a:r>
                        <a:rPr lang="ja-JP" altLang="en-US" sz="1050" b="0" i="0" u="none" strike="noStrike" dirty="0">
                          <a:solidFill>
                            <a:schemeClr val="bg1">
                              <a:lumMod val="50000"/>
                            </a:schemeClr>
                          </a:solidFill>
                          <a:effectLst/>
                          <a:latin typeface="Meiryo UI" panose="020B0604030504040204" pitchFamily="50" charset="-128"/>
                          <a:ea typeface="Meiryo UI" panose="020B0604030504040204" pitchFamily="50" charset="-128"/>
                        </a:rPr>
                        <a:t>その他</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en-US" altLang="ja-JP" sz="1050" b="0" i="0" u="none" strike="noStrike" dirty="0">
                        <a:solidFill>
                          <a:schemeClr val="bg1">
                            <a:lumMod val="50000"/>
                          </a:schemeClr>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100" b="0" i="0" u="none" strike="noStrike" dirty="0">
                          <a:solidFill>
                            <a:schemeClr val="bg1">
                              <a:lumMod val="50000"/>
                            </a:schemeClr>
                          </a:solidFill>
                          <a:effectLst/>
                          <a:latin typeface="Meiryo UI" panose="020B0604030504040204" pitchFamily="50" charset="-128"/>
                          <a:ea typeface="Meiryo UI" panose="020B0604030504040204" pitchFamily="50" charset="-128"/>
                        </a:rPr>
                        <a:t>29.1%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8166056"/>
                  </a:ext>
                </a:extLst>
              </a:tr>
            </a:tbl>
          </a:graphicData>
        </a:graphic>
      </p:graphicFrame>
      <p:sp>
        <p:nvSpPr>
          <p:cNvPr id="3" name="テキスト プレースホルダー 1">
            <a:extLst>
              <a:ext uri="{FF2B5EF4-FFF2-40B4-BE49-F238E27FC236}">
                <a16:creationId xmlns:a16="http://schemas.microsoft.com/office/drawing/2014/main" id="{DD26DF26-FED2-CFF2-43CF-DBF94634A8B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9" name="スライド番号プレースホルダー 5">
            <a:extLst>
              <a:ext uri="{FF2B5EF4-FFF2-40B4-BE49-F238E27FC236}">
                <a16:creationId xmlns:a16="http://schemas.microsoft.com/office/drawing/2014/main" id="{B117A105-E204-7192-4C59-4FD682E5A16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17</a:t>
            </a:fld>
            <a:endParaRPr kumimoji="1" lang="ja-JP" altLang="en-US" sz="1200" b="1" dirty="0">
              <a:solidFill>
                <a:schemeClr val="tx1"/>
              </a:solidFill>
            </a:endParaRPr>
          </a:p>
        </p:txBody>
      </p:sp>
      <p:sp>
        <p:nvSpPr>
          <p:cNvPr id="5" name="吹き出し: 四角形 4">
            <a:hlinkClick r:id="rId3" action="ppaction://hlinksldjump"/>
            <a:extLst>
              <a:ext uri="{FF2B5EF4-FFF2-40B4-BE49-F238E27FC236}">
                <a16:creationId xmlns:a16="http://schemas.microsoft.com/office/drawing/2014/main" id="{2127497D-E1FF-0B5D-577B-1AB2AB0AA8C9}"/>
              </a:ext>
            </a:extLst>
          </p:cNvPr>
          <p:cNvSpPr/>
          <p:nvPr/>
        </p:nvSpPr>
        <p:spPr bwMode="auto">
          <a:xfrm>
            <a:off x="1481550" y="6071323"/>
            <a:ext cx="8310150" cy="720000"/>
          </a:xfrm>
          <a:prstGeom prst="wedgeRectCallout">
            <a:avLst>
              <a:gd name="adj1" fmla="val -36010"/>
              <a:gd name="adj2" fmla="val -91991"/>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72000" rIns="36000" bIns="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lang="ja-JP" altLang="en-US" sz="4000" b="1" dirty="0">
                <a:latin typeface="Meiryo UI" panose="020B0604030504040204" pitchFamily="50" charset="-128"/>
                <a:ea typeface="Meiryo UI" panose="020B0604030504040204" pitchFamily="50" charset="-128"/>
              </a:rPr>
              <a:t>図を活用した、</a:t>
            </a:r>
            <a:r>
              <a:rPr lang="ja-JP" altLang="en-US" sz="4000" b="1" dirty="0">
                <a:solidFill>
                  <a:srgbClr val="EA5550"/>
                </a:solidFill>
                <a:latin typeface="Meiryo UI" panose="020B0604030504040204" pitchFamily="50" charset="-128"/>
                <a:ea typeface="Meiryo UI" panose="020B0604030504040204" pitchFamily="50" charset="-128"/>
              </a:rPr>
              <a:t>消えない保障</a:t>
            </a:r>
            <a:r>
              <a:rPr lang="ja-JP" altLang="en-US" sz="4000" b="1" dirty="0">
                <a:latin typeface="Meiryo UI" panose="020B0604030504040204" pitchFamily="50" charset="-128"/>
                <a:ea typeface="Meiryo UI" panose="020B0604030504040204" pitchFamily="50" charset="-128"/>
              </a:rPr>
              <a:t>を訴求！</a:t>
            </a:r>
            <a:endParaRPr kumimoji="1" lang="en-US" altLang="ja-JP" sz="4000" b="1" i="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367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75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8"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1" name="AutoShape 3">
            <a:hlinkClick r:id="rId2" action="ppaction://hlinksldjump"/>
            <a:extLst>
              <a:ext uri="{FF2B5EF4-FFF2-40B4-BE49-F238E27FC236}">
                <a16:creationId xmlns:a16="http://schemas.microsoft.com/office/drawing/2014/main" id="{6F089371-C396-4864-8A7B-BE6DDB4FC2CF}"/>
              </a:ext>
            </a:extLst>
          </p:cNvPr>
          <p:cNvSpPr>
            <a:spLocks noChangeArrowheads="1"/>
          </p:cNvSpPr>
          <p:nvPr/>
        </p:nvSpPr>
        <p:spPr bwMode="auto">
          <a:xfrm>
            <a:off x="114299" y="631508"/>
            <a:ext cx="9953625" cy="307777"/>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2000" b="1" dirty="0">
                <a:solidFill>
                  <a:srgbClr val="3E3A39"/>
                </a:solidFill>
                <a:latin typeface="Arial"/>
                <a:cs typeface="メイリオ" pitchFamily="50" charset="-128"/>
              </a:rPr>
              <a:t>❷．入院は</a:t>
            </a:r>
            <a:r>
              <a:rPr kumimoji="1" lang="en-US" altLang="ja-JP" sz="2000" b="1" dirty="0">
                <a:solidFill>
                  <a:srgbClr val="3E3A39"/>
                </a:solidFill>
                <a:latin typeface="Arial"/>
                <a:cs typeface="メイリオ" pitchFamily="50" charset="-128"/>
              </a:rPr>
              <a:t>17</a:t>
            </a:r>
            <a:r>
              <a:rPr kumimoji="1" lang="ja-JP" altLang="en-US" sz="2000" b="1" dirty="0">
                <a:solidFill>
                  <a:srgbClr val="3E3A39"/>
                </a:solidFill>
                <a:latin typeface="Arial"/>
                <a:cs typeface="メイリオ" pitchFamily="50" charset="-128"/>
              </a:rPr>
              <a:t>日！その後は静養（通院）、そして復職まで</a:t>
            </a:r>
            <a:r>
              <a:rPr kumimoji="1" lang="en-US" altLang="ja-JP" sz="2000" b="1" dirty="0">
                <a:solidFill>
                  <a:srgbClr val="3E3A39"/>
                </a:solidFill>
                <a:latin typeface="Arial"/>
                <a:cs typeface="メイリオ" pitchFamily="50" charset="-128"/>
              </a:rPr>
              <a:t>1</a:t>
            </a:r>
            <a:r>
              <a:rPr kumimoji="1" lang="ja-JP" altLang="en-US" sz="2000" b="1" dirty="0">
                <a:solidFill>
                  <a:srgbClr val="3E3A39"/>
                </a:solidFill>
                <a:latin typeface="Arial"/>
                <a:cs typeface="メイリオ" pitchFamily="50" charset="-128"/>
              </a:rPr>
              <a:t>ヵ月！保障は万全ですか？</a:t>
            </a:r>
          </a:p>
        </p:txBody>
      </p:sp>
      <p:pic>
        <p:nvPicPr>
          <p:cNvPr id="3" name="図 2">
            <a:extLst>
              <a:ext uri="{FF2B5EF4-FFF2-40B4-BE49-F238E27FC236}">
                <a16:creationId xmlns:a16="http://schemas.microsoft.com/office/drawing/2014/main" id="{17B130E9-7879-5D0B-AE9B-CE04F2592130}"/>
              </a:ext>
            </a:extLst>
          </p:cNvPr>
          <p:cNvPicPr>
            <a:picLocks noChangeAspect="1"/>
          </p:cNvPicPr>
          <p:nvPr/>
        </p:nvPicPr>
        <p:blipFill>
          <a:blip r:embed="rId3"/>
          <a:stretch>
            <a:fillRect/>
          </a:stretch>
        </p:blipFill>
        <p:spPr>
          <a:xfrm>
            <a:off x="647699" y="1819550"/>
            <a:ext cx="7553326" cy="4587092"/>
          </a:xfrm>
          <a:prstGeom prst="rect">
            <a:avLst/>
          </a:prstGeom>
        </p:spPr>
      </p:pic>
      <p:sp>
        <p:nvSpPr>
          <p:cNvPr id="7" name="テキスト ボックス 6">
            <a:extLst>
              <a:ext uri="{FF2B5EF4-FFF2-40B4-BE49-F238E27FC236}">
                <a16:creationId xmlns:a16="http://schemas.microsoft.com/office/drawing/2014/main" id="{E2408136-F408-3EE4-E713-1E18BE7E6DC5}"/>
              </a:ext>
            </a:extLst>
          </p:cNvPr>
          <p:cNvSpPr txBox="1"/>
          <p:nvPr/>
        </p:nvSpPr>
        <p:spPr>
          <a:xfrm>
            <a:off x="647699" y="1357885"/>
            <a:ext cx="6162676" cy="461665"/>
          </a:xfrm>
          <a:prstGeom prst="rect">
            <a:avLst/>
          </a:prstGeom>
          <a:noFill/>
        </p:spPr>
        <p:txBody>
          <a:bodyPr wrap="square">
            <a:spAutoFit/>
          </a:bodyPr>
          <a:lstStyle/>
          <a:p>
            <a:pPr algn="l">
              <a:buNone/>
            </a:pPr>
            <a:r>
              <a:rPr lang="ja-JP" altLang="en-US" sz="1200" b="0" i="0" dirty="0">
                <a:solidFill>
                  <a:srgbClr val="353535"/>
                </a:solidFill>
                <a:effectLst/>
                <a:latin typeface="Meiryo UI" panose="020B0604030504040204" pitchFamily="50" charset="-128"/>
                <a:ea typeface="Meiryo UI" panose="020B0604030504040204" pitchFamily="50" charset="-128"/>
              </a:rPr>
              <a:t>入院、手術となった場合、治療にかかる費用の総額（総医療費）はおおよそ下記の通りです。</a:t>
            </a:r>
            <a:endParaRPr lang="en-US" altLang="ja-JP" sz="1200" b="0" i="0" dirty="0">
              <a:solidFill>
                <a:srgbClr val="353535"/>
              </a:solidFill>
              <a:effectLst/>
              <a:latin typeface="Meiryo UI" panose="020B0604030504040204" pitchFamily="50" charset="-128"/>
              <a:ea typeface="Meiryo UI" panose="020B0604030504040204" pitchFamily="50" charset="-128"/>
            </a:endParaRPr>
          </a:p>
          <a:p>
            <a:pPr algn="l">
              <a:buNone/>
            </a:pPr>
            <a:r>
              <a:rPr lang="ja-JP" altLang="en-US" sz="1200" b="0" i="0" dirty="0">
                <a:solidFill>
                  <a:srgbClr val="353535"/>
                </a:solidFill>
                <a:effectLst/>
                <a:latin typeface="Meiryo UI" panose="020B0604030504040204" pitchFamily="50" charset="-128"/>
                <a:ea typeface="Meiryo UI" panose="020B0604030504040204" pitchFamily="50" charset="-128"/>
              </a:rPr>
              <a:t>総医療費は高額となりますが、</a:t>
            </a:r>
            <a:r>
              <a:rPr lang="ja-JP" altLang="en-US" sz="1200" b="0" i="0" u="sng" dirty="0">
                <a:solidFill>
                  <a:srgbClr val="008DF6"/>
                </a:solidFill>
                <a:effectLst/>
                <a:latin typeface="Meiryo UI" panose="020B0604030504040204" pitchFamily="50" charset="-128"/>
                <a:ea typeface="Meiryo UI" panose="020B0604030504040204" pitchFamily="50" charset="-128"/>
                <a:hlinkClick r:id="rId4"/>
              </a:rPr>
              <a:t>「高額療養費制度」</a:t>
            </a:r>
            <a:r>
              <a:rPr lang="ja-JP" altLang="en-US" sz="1200" u="sng" dirty="0">
                <a:solidFill>
                  <a:srgbClr val="353535"/>
                </a:solidFill>
                <a:latin typeface="Meiryo UI" panose="020B0604030504040204" pitchFamily="50" charset="-128"/>
                <a:ea typeface="Meiryo UI" panose="020B0604030504040204" pitchFamily="50" charset="-128"/>
              </a:rPr>
              <a:t>を活用することで、負担を</a:t>
            </a:r>
            <a:r>
              <a:rPr lang="ja-JP" altLang="en-US" sz="1200" b="0" i="0" dirty="0">
                <a:solidFill>
                  <a:srgbClr val="353535"/>
                </a:solidFill>
                <a:effectLst/>
                <a:latin typeface="Meiryo UI" panose="020B0604030504040204" pitchFamily="50" charset="-128"/>
                <a:ea typeface="Meiryo UI" panose="020B0604030504040204" pitchFamily="50" charset="-128"/>
              </a:rPr>
              <a:t>軽減できます。</a:t>
            </a:r>
          </a:p>
        </p:txBody>
      </p:sp>
      <p:sp>
        <p:nvSpPr>
          <p:cNvPr id="10" name="正方形/長方形 9">
            <a:extLst>
              <a:ext uri="{FF2B5EF4-FFF2-40B4-BE49-F238E27FC236}">
                <a16:creationId xmlns:a16="http://schemas.microsoft.com/office/drawing/2014/main" id="{050690C0-248A-9C58-EFED-886C47C9B7AA}"/>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rgbClr val="0070C0"/>
                </a:solidFill>
                <a:latin typeface="メイリオ" panose="020B0604030504040204" pitchFamily="50" charset="-128"/>
                <a:ea typeface="メイリオ" panose="020B0604030504040204" pitchFamily="50" charset="-128"/>
              </a:rPr>
              <a:t>手術費用について（心臓血管外科）</a:t>
            </a:r>
          </a:p>
        </p:txBody>
      </p:sp>
      <p:sp>
        <p:nvSpPr>
          <p:cNvPr id="11" name="正方形/長方形 10">
            <a:extLst>
              <a:ext uri="{FF2B5EF4-FFF2-40B4-BE49-F238E27FC236}">
                <a16:creationId xmlns:a16="http://schemas.microsoft.com/office/drawing/2014/main" id="{180C9760-9EF5-B237-100E-C5C854363C2C}"/>
              </a:ext>
            </a:extLst>
          </p:cNvPr>
          <p:cNvSpPr/>
          <p:nvPr/>
        </p:nvSpPr>
        <p:spPr>
          <a:xfrm>
            <a:off x="-45720" y="6358158"/>
            <a:ext cx="9906000" cy="184666"/>
          </a:xfrm>
          <a:prstGeom prst="rect">
            <a:avLst/>
          </a:prstGeom>
        </p:spPr>
        <p:txBody>
          <a:bodyPr wrap="square">
            <a:spAutoFit/>
          </a:bodyPr>
          <a:lstStyle/>
          <a:p>
            <a:pP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a:t>
            </a:r>
            <a:r>
              <a:rPr kumimoji="1" lang="en-US" altLang="ja-JP" sz="600" dirty="0">
                <a:latin typeface="HGPｺﾞｼｯｸM" panose="020B0600000000000000" pitchFamily="50" charset="-128"/>
                <a:ea typeface="HGPｺﾞｼｯｸM" panose="020B0600000000000000" pitchFamily="50" charset="-128"/>
                <a:hlinkClick r:id="rId5"/>
              </a:rPr>
              <a:t>https://fujisawatokushukai.jp/department/cardiovascular/cost/</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4" name="テキスト プレースホルダー 1">
            <a:extLst>
              <a:ext uri="{FF2B5EF4-FFF2-40B4-BE49-F238E27FC236}">
                <a16:creationId xmlns:a16="http://schemas.microsoft.com/office/drawing/2014/main" id="{273452E2-138E-BB9F-9C6C-BCE1A09D7EA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8" name="スライド番号プレースホルダー 5">
            <a:extLst>
              <a:ext uri="{FF2B5EF4-FFF2-40B4-BE49-F238E27FC236}">
                <a16:creationId xmlns:a16="http://schemas.microsoft.com/office/drawing/2014/main" id="{627415D3-4C61-E664-3EDF-39C41330AD98}"/>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18</a:t>
            </a:fld>
            <a:endParaRPr kumimoji="1" lang="ja-JP" altLang="en-US" sz="1200" b="1" dirty="0">
              <a:solidFill>
                <a:schemeClr val="tx1"/>
              </a:solidFill>
            </a:endParaRPr>
          </a:p>
        </p:txBody>
      </p:sp>
      <p:sp>
        <p:nvSpPr>
          <p:cNvPr id="5" name="正方形/長方形 4">
            <a:extLst>
              <a:ext uri="{FF2B5EF4-FFF2-40B4-BE49-F238E27FC236}">
                <a16:creationId xmlns:a16="http://schemas.microsoft.com/office/drawing/2014/main" id="{C16F4B1A-F85D-272F-7DFD-FE4618D4E0D1}"/>
              </a:ext>
            </a:extLst>
          </p:cNvPr>
          <p:cNvSpPr/>
          <p:nvPr/>
        </p:nvSpPr>
        <p:spPr>
          <a:xfrm>
            <a:off x="5162550" y="1857650"/>
            <a:ext cx="1514475" cy="4500508"/>
          </a:xfrm>
          <a:prstGeom prst="rect">
            <a:avLst/>
          </a:prstGeom>
          <a:noFill/>
          <a:ln w="3810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吹き出し: 四角形 5">
            <a:hlinkClick r:id="rId2" action="ppaction://hlinksldjump"/>
            <a:extLst>
              <a:ext uri="{FF2B5EF4-FFF2-40B4-BE49-F238E27FC236}">
                <a16:creationId xmlns:a16="http://schemas.microsoft.com/office/drawing/2014/main" id="{F485634A-F1C0-4486-A9A6-C97D6A88AEE0}"/>
              </a:ext>
            </a:extLst>
          </p:cNvPr>
          <p:cNvSpPr/>
          <p:nvPr/>
        </p:nvSpPr>
        <p:spPr bwMode="auto">
          <a:xfrm>
            <a:off x="647699" y="5400675"/>
            <a:ext cx="9144001" cy="1390648"/>
          </a:xfrm>
          <a:prstGeom prst="wedgeRectCallout">
            <a:avLst>
              <a:gd name="adj1" fmla="val 4302"/>
              <a:gd name="adj2" fmla="val -76238"/>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72000" rIns="36000" bIns="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lang="ja-JP" altLang="en-US" sz="4000" b="1" dirty="0">
                <a:latin typeface="Meiryo UI" panose="020B0604030504040204" pitchFamily="50" charset="-128"/>
                <a:ea typeface="Meiryo UI" panose="020B0604030504040204" pitchFamily="50" charset="-128"/>
              </a:rPr>
              <a:t>治療費は高額になることも</a:t>
            </a:r>
            <a:endParaRPr lang="en-US" altLang="ja-JP" sz="4000" b="1" dirty="0">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lang="ja-JP" altLang="en-US" sz="4000" b="1" dirty="0">
                <a:latin typeface="Meiryo UI" panose="020B0604030504040204" pitchFamily="50" charset="-128"/>
                <a:ea typeface="Meiryo UI" panose="020B0604030504040204" pitchFamily="50" charset="-128"/>
              </a:rPr>
              <a:t>高額療養費制度は、</a:t>
            </a:r>
            <a:r>
              <a:rPr lang="ja-JP" altLang="en-US" sz="4000" b="1" dirty="0">
                <a:solidFill>
                  <a:srgbClr val="EA5550"/>
                </a:solidFill>
                <a:latin typeface="Meiryo UI" panose="020B0604030504040204" pitchFamily="50" charset="-128"/>
                <a:ea typeface="Meiryo UI" panose="020B0604030504040204" pitchFamily="50" charset="-128"/>
              </a:rPr>
              <a:t>今後負担増</a:t>
            </a:r>
            <a:r>
              <a:rPr lang="ja-JP" altLang="en-US" sz="4000" b="1" dirty="0">
                <a:latin typeface="Meiryo UI" panose="020B0604030504040204" pitchFamily="50" charset="-128"/>
                <a:ea typeface="Meiryo UI" panose="020B0604030504040204" pitchFamily="50" charset="-128"/>
              </a:rPr>
              <a:t>の方向</a:t>
            </a:r>
            <a:endParaRPr lang="en-US" altLang="ja-JP" sz="4000" b="1" dirty="0">
              <a:latin typeface="Meiryo UI" panose="020B0604030504040204" pitchFamily="50" charset="-128"/>
              <a:ea typeface="Meiryo UI" panose="020B0604030504040204" pitchFamily="50" charset="-128"/>
            </a:endParaRPr>
          </a:p>
        </p:txBody>
      </p:sp>
      <p:sp>
        <p:nvSpPr>
          <p:cNvPr id="9" name="吹き出し: 四角形 8">
            <a:extLst>
              <a:ext uri="{FF2B5EF4-FFF2-40B4-BE49-F238E27FC236}">
                <a16:creationId xmlns:a16="http://schemas.microsoft.com/office/drawing/2014/main" id="{CDF6D385-5074-D99A-FABF-81A0863BBEEC}"/>
              </a:ext>
            </a:extLst>
          </p:cNvPr>
          <p:cNvSpPr/>
          <p:nvPr/>
        </p:nvSpPr>
        <p:spPr>
          <a:xfrm>
            <a:off x="5524500" y="1058844"/>
            <a:ext cx="3528000" cy="648000"/>
          </a:xfrm>
          <a:prstGeom prst="wedgeRectCallout">
            <a:avLst>
              <a:gd name="adj1" fmla="val 7087"/>
              <a:gd name="adj2" fmla="val -79123"/>
            </a:avLst>
          </a:prstGeom>
          <a:solidFill>
            <a:schemeClr val="accent4">
              <a:lumMod val="20000"/>
              <a:lumOff val="80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tIns="72000" bIns="36000" rtlCol="0" anchor="ctr"/>
          <a:lstStyle/>
          <a:p>
            <a:pPr algn="ctr"/>
            <a:r>
              <a:rPr kumimoji="1" lang="ja-JP" altLang="en-US" sz="2800" b="1" dirty="0">
                <a:solidFill>
                  <a:srgbClr val="EA5550"/>
                </a:solidFill>
              </a:rPr>
              <a:t>給与・家計サポート</a:t>
            </a:r>
          </a:p>
        </p:txBody>
      </p:sp>
    </p:spTree>
    <p:extLst>
      <p:ext uri="{BB962C8B-B14F-4D97-AF65-F5344CB8AC3E}">
        <p14:creationId xmlns:p14="http://schemas.microsoft.com/office/powerpoint/2010/main" val="89656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E2345-B6B3-6054-FE77-EE6516F48C1E}"/>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08950A37-8E26-1E02-82CB-7C8F053784F9}"/>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正方形/長方形 3">
            <a:extLst>
              <a:ext uri="{FF2B5EF4-FFF2-40B4-BE49-F238E27FC236}">
                <a16:creationId xmlns:a16="http://schemas.microsoft.com/office/drawing/2014/main" id="{3F94BF68-E322-9701-4D89-515BD9784EDA}"/>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rgbClr val="0070C0"/>
                </a:solidFill>
                <a:latin typeface="メイリオ" panose="020B0604030504040204" pitchFamily="50" charset="-128"/>
                <a:ea typeface="メイリオ" panose="020B0604030504040204" pitchFamily="50" charset="-128"/>
              </a:rPr>
              <a:t>子どもの養育費などもふまえ、就業不能の備えも検討！</a:t>
            </a:r>
            <a:endParaRPr kumimoji="1" lang="en-US" altLang="ja-JP"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C228A48C-7848-80E3-1315-603156165745}"/>
              </a:ext>
            </a:extLst>
          </p:cNvPr>
          <p:cNvSpPr/>
          <p:nvPr/>
        </p:nvSpPr>
        <p:spPr>
          <a:xfrm>
            <a:off x="847723" y="1756815"/>
            <a:ext cx="1584000" cy="2160000"/>
          </a:xfrm>
          <a:prstGeom prst="rect">
            <a:avLst/>
          </a:prstGeom>
          <a:solidFill>
            <a:srgbClr val="EA5550"/>
          </a:solidFill>
          <a:ln w="3810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lstStyle/>
          <a:p>
            <a:pPr algn="ctr"/>
            <a:r>
              <a:rPr kumimoji="1" lang="en-US" altLang="ja-JP" sz="4000" b="1" dirty="0">
                <a:latin typeface="Meiryo UI" panose="020B0604030504040204" pitchFamily="50" charset="-128"/>
                <a:ea typeface="Meiryo UI" panose="020B0604030504040204" pitchFamily="50" charset="-128"/>
              </a:rPr>
              <a:t>30</a:t>
            </a:r>
            <a:r>
              <a:rPr kumimoji="1" lang="ja-JP" altLang="en-US" sz="2800" b="1" dirty="0">
                <a:latin typeface="Meiryo UI" panose="020B0604030504040204" pitchFamily="50" charset="-128"/>
                <a:ea typeface="Meiryo UI" panose="020B0604030504040204" pitchFamily="50" charset="-128"/>
              </a:rPr>
              <a:t>万円</a:t>
            </a:r>
            <a:endParaRPr kumimoji="1" lang="ja-JP" altLang="en-US" sz="36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0D56F1A5-1DB8-DD44-036F-9A7AEA6CDA2F}"/>
              </a:ext>
            </a:extLst>
          </p:cNvPr>
          <p:cNvSpPr/>
          <p:nvPr/>
        </p:nvSpPr>
        <p:spPr>
          <a:xfrm>
            <a:off x="3809998" y="2476815"/>
            <a:ext cx="1584000" cy="1440000"/>
          </a:xfrm>
          <a:prstGeom prst="rect">
            <a:avLst/>
          </a:prstGeom>
          <a:solidFill>
            <a:srgbClr val="EA5550"/>
          </a:solidFill>
          <a:ln w="3810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lstStyle/>
          <a:p>
            <a:pPr algn="ctr"/>
            <a:r>
              <a:rPr kumimoji="1" lang="en-US" altLang="ja-JP" sz="4000" b="1" dirty="0">
                <a:latin typeface="Meiryo UI" panose="020B0604030504040204" pitchFamily="50" charset="-128"/>
                <a:ea typeface="Meiryo UI" panose="020B0604030504040204" pitchFamily="50" charset="-128"/>
              </a:rPr>
              <a:t>20</a:t>
            </a:r>
            <a:r>
              <a:rPr kumimoji="1" lang="ja-JP" altLang="en-US" sz="2800" b="1" dirty="0">
                <a:latin typeface="Meiryo UI" panose="020B0604030504040204" pitchFamily="50" charset="-128"/>
                <a:ea typeface="Meiryo UI" panose="020B0604030504040204" pitchFamily="50" charset="-128"/>
              </a:rPr>
              <a:t>万円</a:t>
            </a:r>
            <a:endParaRPr kumimoji="1" lang="ja-JP" altLang="en-US" sz="3600" b="1"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0520333F-F0A6-AF03-385B-6C408EB2329B}"/>
              </a:ext>
            </a:extLst>
          </p:cNvPr>
          <p:cNvSpPr/>
          <p:nvPr/>
        </p:nvSpPr>
        <p:spPr>
          <a:xfrm>
            <a:off x="3809997" y="1756815"/>
            <a:ext cx="1584000" cy="720000"/>
          </a:xfrm>
          <a:prstGeom prst="rect">
            <a:avLst/>
          </a:prstGeom>
          <a:noFill/>
          <a:ln w="38100">
            <a:solidFill>
              <a:srgbClr val="EA55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tIns="0" bIns="0" rtlCol="0" anchor="b"/>
          <a:lstStyle/>
          <a:p>
            <a:pPr algn="ctr"/>
            <a:r>
              <a:rPr kumimoji="1" lang="en-US" altLang="ja-JP" sz="4000" b="1" dirty="0">
                <a:solidFill>
                  <a:schemeClr val="tx1"/>
                </a:solidFill>
                <a:latin typeface="Meiryo UI" panose="020B0604030504040204" pitchFamily="50" charset="-128"/>
                <a:ea typeface="Meiryo UI" panose="020B0604030504040204" pitchFamily="50" charset="-128"/>
              </a:rPr>
              <a:t>10</a:t>
            </a:r>
            <a:r>
              <a:rPr kumimoji="1" lang="ja-JP" altLang="en-US" sz="2800" b="1" dirty="0">
                <a:solidFill>
                  <a:schemeClr val="tx1"/>
                </a:solidFill>
                <a:latin typeface="Meiryo UI" panose="020B0604030504040204" pitchFamily="50" charset="-128"/>
                <a:ea typeface="Meiryo UI" panose="020B0604030504040204" pitchFamily="50" charset="-128"/>
              </a:rPr>
              <a:t>万円</a:t>
            </a:r>
            <a:endParaRPr kumimoji="1" lang="en-US" altLang="ja-JP" sz="4000" b="1" dirty="0">
              <a:solidFill>
                <a:schemeClr val="tx1"/>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D685A0E4-75CB-C611-738E-B68EA9E2AE2F}"/>
              </a:ext>
            </a:extLst>
          </p:cNvPr>
          <p:cNvSpPr txBox="1"/>
          <p:nvPr/>
        </p:nvSpPr>
        <p:spPr>
          <a:xfrm>
            <a:off x="274310" y="4313649"/>
            <a:ext cx="5840739" cy="646331"/>
          </a:xfrm>
          <a:prstGeom prst="rect">
            <a:avLst/>
          </a:prstGeom>
          <a:noFill/>
        </p:spPr>
        <p:txBody>
          <a:bodyPr wrap="square">
            <a:spAutoFit/>
          </a:bodyPr>
          <a:lstStyle/>
          <a:p>
            <a:r>
              <a:rPr kumimoji="1" lang="ja-JP" altLang="en-US" sz="1800" dirty="0">
                <a:latin typeface="Meiryo UI" panose="020B0604030504040204" pitchFamily="50" charset="-128"/>
                <a:ea typeface="Meiryo UI" panose="020B0604030504040204" pitchFamily="50" charset="-128"/>
              </a:rPr>
              <a:t>福原斉さん、会社では国内外の経理を担当していた。</a:t>
            </a:r>
            <a:endParaRPr kumimoji="1" lang="en-US" altLang="ja-JP" sz="1800" dirty="0">
              <a:latin typeface="Meiryo UI" panose="020B0604030504040204" pitchFamily="50" charset="-128"/>
              <a:ea typeface="Meiryo UI" panose="020B0604030504040204" pitchFamily="50" charset="-128"/>
            </a:endParaRPr>
          </a:p>
          <a:p>
            <a:r>
              <a:rPr kumimoji="1" lang="ja-JP" altLang="en-US" sz="1800" dirty="0">
                <a:latin typeface="Meiryo UI" panose="020B0604030504040204" pitchFamily="50" charset="-128"/>
                <a:ea typeface="Meiryo UI" panose="020B0604030504040204" pitchFamily="50" charset="-128"/>
              </a:rPr>
              <a:t>海外出張も多く、現地の飲食で重責のストレスを発散していた。</a:t>
            </a:r>
            <a:endParaRPr lang="ja-JP" altLang="en-US" dirty="0"/>
          </a:p>
        </p:txBody>
      </p:sp>
      <p:sp>
        <p:nvSpPr>
          <p:cNvPr id="18" name="テキスト ボックス 17">
            <a:extLst>
              <a:ext uri="{FF2B5EF4-FFF2-40B4-BE49-F238E27FC236}">
                <a16:creationId xmlns:a16="http://schemas.microsoft.com/office/drawing/2014/main" id="{0245C6B1-34B6-96C6-E4C6-8452FE328314}"/>
              </a:ext>
            </a:extLst>
          </p:cNvPr>
          <p:cNvSpPr txBox="1"/>
          <p:nvPr/>
        </p:nvSpPr>
        <p:spPr>
          <a:xfrm>
            <a:off x="1568918" y="5580161"/>
            <a:ext cx="5043486" cy="646331"/>
          </a:xfrm>
          <a:prstGeom prst="rect">
            <a:avLst/>
          </a:prstGeom>
          <a:noFill/>
        </p:spPr>
        <p:txBody>
          <a:bodyPr wrap="square">
            <a:spAutoFit/>
          </a:bodyPr>
          <a:lstStyle/>
          <a:p>
            <a:r>
              <a:rPr lang="ja-JP" altLang="en-US" sz="1800" b="0" i="0" dirty="0">
                <a:effectLst/>
                <a:latin typeface="Meiryo UI" panose="020B0604030504040204" pitchFamily="50" charset="-128"/>
                <a:ea typeface="Meiryo UI" panose="020B0604030504040204" pitchFamily="50" charset="-128"/>
              </a:rPr>
              <a:t>体への不安から退職した後は地元の東京都町田市で里山の再生・保全活動に参加していた</a:t>
            </a:r>
            <a:endParaRPr lang="ja-JP" altLang="en-US" dirty="0"/>
          </a:p>
        </p:txBody>
      </p:sp>
      <p:sp>
        <p:nvSpPr>
          <p:cNvPr id="28" name="二等辺三角形 27">
            <a:extLst>
              <a:ext uri="{FF2B5EF4-FFF2-40B4-BE49-F238E27FC236}">
                <a16:creationId xmlns:a16="http://schemas.microsoft.com/office/drawing/2014/main" id="{498290DC-07C3-FA63-2243-48AA4EA5AEE4}"/>
              </a:ext>
            </a:extLst>
          </p:cNvPr>
          <p:cNvSpPr/>
          <p:nvPr/>
        </p:nvSpPr>
        <p:spPr>
          <a:xfrm rot="5400000">
            <a:off x="2384496" y="2711172"/>
            <a:ext cx="1460032" cy="388278"/>
          </a:xfrm>
          <a:prstGeom prst="triangle">
            <a:avLst/>
          </a:prstGeom>
          <a:pattFill prst="ltVert">
            <a:fgClr>
              <a:schemeClr val="bg1">
                <a:lumMod val="7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AutoShape 3">
            <a:extLst>
              <a:ext uri="{FF2B5EF4-FFF2-40B4-BE49-F238E27FC236}">
                <a16:creationId xmlns:a16="http://schemas.microsoft.com/office/drawing/2014/main" id="{35229BFD-2998-31DC-3B20-DAF73840E123}"/>
              </a:ext>
            </a:extLst>
          </p:cNvPr>
          <p:cNvSpPr>
            <a:spLocks noChangeArrowheads="1"/>
          </p:cNvSpPr>
          <p:nvPr/>
        </p:nvSpPr>
        <p:spPr bwMode="auto">
          <a:xfrm>
            <a:off x="114299" y="631508"/>
            <a:ext cx="9953625" cy="307777"/>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2000" b="1" dirty="0">
                <a:solidFill>
                  <a:srgbClr val="3E3A39"/>
                </a:solidFill>
                <a:latin typeface="Arial"/>
                <a:cs typeface="メイリオ" pitchFamily="50" charset="-128"/>
              </a:rPr>
              <a:t>❹．退職もしくは就業調整は必須！</a:t>
            </a:r>
          </a:p>
        </p:txBody>
      </p:sp>
      <p:sp>
        <p:nvSpPr>
          <p:cNvPr id="3" name="テキスト プレースホルダー 1">
            <a:extLst>
              <a:ext uri="{FF2B5EF4-FFF2-40B4-BE49-F238E27FC236}">
                <a16:creationId xmlns:a16="http://schemas.microsoft.com/office/drawing/2014/main" id="{2845043E-6BC4-F231-5254-AE7ECC5615BF}"/>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10" name="スライド番号プレースホルダー 5">
            <a:extLst>
              <a:ext uri="{FF2B5EF4-FFF2-40B4-BE49-F238E27FC236}">
                <a16:creationId xmlns:a16="http://schemas.microsoft.com/office/drawing/2014/main" id="{86B7908D-384F-DB9F-C282-E3660A25B64A}"/>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19</a:t>
            </a:fld>
            <a:endParaRPr kumimoji="1" lang="ja-JP" altLang="en-US" sz="1200" b="1" dirty="0">
              <a:solidFill>
                <a:schemeClr val="tx1"/>
              </a:solidFill>
            </a:endParaRPr>
          </a:p>
        </p:txBody>
      </p:sp>
      <p:sp>
        <p:nvSpPr>
          <p:cNvPr id="5" name="正方形/長方形 4">
            <a:extLst>
              <a:ext uri="{FF2B5EF4-FFF2-40B4-BE49-F238E27FC236}">
                <a16:creationId xmlns:a16="http://schemas.microsoft.com/office/drawing/2014/main" id="{9B9A1727-1896-1982-02F1-6A2DA50728E4}"/>
              </a:ext>
            </a:extLst>
          </p:cNvPr>
          <p:cNvSpPr/>
          <p:nvPr/>
        </p:nvSpPr>
        <p:spPr>
          <a:xfrm>
            <a:off x="6784968" y="1756814"/>
            <a:ext cx="3019428" cy="3948661"/>
          </a:xfrm>
          <a:prstGeom prst="rect">
            <a:avLst/>
          </a:prstGeom>
          <a:noFill/>
          <a:ln w="38100">
            <a:solidFill>
              <a:srgbClr val="EA55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kumimoji="1" lang="en-US" altLang="ja-JP" sz="4000" b="1" dirty="0">
                <a:solidFill>
                  <a:schemeClr val="tx1"/>
                </a:solidFill>
                <a:latin typeface="Meiryo UI" panose="020B0604030504040204" pitchFamily="50" charset="-128"/>
                <a:ea typeface="Meiryo UI" panose="020B0604030504040204" pitchFamily="50" charset="-128"/>
              </a:rPr>
              <a:t>10</a:t>
            </a:r>
            <a:r>
              <a:rPr kumimoji="1" lang="ja-JP" altLang="en-US" sz="2800" b="1" dirty="0">
                <a:solidFill>
                  <a:schemeClr val="tx1"/>
                </a:solidFill>
                <a:latin typeface="Meiryo UI" panose="020B0604030504040204" pitchFamily="50" charset="-128"/>
                <a:ea typeface="Meiryo UI" panose="020B0604030504040204" pitchFamily="50" charset="-128"/>
              </a:rPr>
              <a:t>万円</a:t>
            </a:r>
            <a:endParaRPr kumimoji="1" lang="en-US" altLang="ja-JP" sz="2800" b="1" dirty="0">
              <a:solidFill>
                <a:schemeClr val="tx1"/>
              </a:solidFill>
              <a:latin typeface="Meiryo UI" panose="020B0604030504040204" pitchFamily="50" charset="-128"/>
              <a:ea typeface="Meiryo UI" panose="020B0604030504040204" pitchFamily="50" charset="-128"/>
            </a:endParaRPr>
          </a:p>
          <a:p>
            <a:pPr algn="ctr"/>
            <a:r>
              <a:rPr kumimoji="1" lang="en-US" altLang="ja-JP" sz="2800" b="1" dirty="0">
                <a:solidFill>
                  <a:schemeClr val="tx1"/>
                </a:solidFill>
                <a:latin typeface="Meiryo UI" panose="020B0604030504040204" pitchFamily="50" charset="-128"/>
                <a:ea typeface="Meiryo UI" panose="020B0604030504040204" pitchFamily="50" charset="-128"/>
              </a:rPr>
              <a:t>×</a:t>
            </a:r>
            <a:r>
              <a:rPr kumimoji="1" lang="en-US" altLang="ja-JP" sz="4000" b="1" dirty="0">
                <a:solidFill>
                  <a:schemeClr val="tx1"/>
                </a:solidFill>
                <a:latin typeface="Meiryo UI" panose="020B0604030504040204" pitchFamily="50" charset="-128"/>
                <a:ea typeface="Meiryo UI" panose="020B0604030504040204" pitchFamily="50" charset="-128"/>
              </a:rPr>
              <a:t>12</a:t>
            </a:r>
            <a:r>
              <a:rPr kumimoji="1" lang="ja-JP" altLang="en-US" sz="2800" b="1" dirty="0">
                <a:solidFill>
                  <a:schemeClr val="tx1"/>
                </a:solidFill>
                <a:latin typeface="Meiryo UI" panose="020B0604030504040204" pitchFamily="50" charset="-128"/>
                <a:ea typeface="Meiryo UI" panose="020B0604030504040204" pitchFamily="50" charset="-128"/>
              </a:rPr>
              <a:t>ヵ月</a:t>
            </a:r>
            <a:endParaRPr kumimoji="1" lang="en-US" altLang="ja-JP" sz="2800" b="1" dirty="0">
              <a:solidFill>
                <a:schemeClr val="tx1"/>
              </a:solidFill>
              <a:latin typeface="Meiryo UI" panose="020B0604030504040204" pitchFamily="50" charset="-128"/>
              <a:ea typeface="Meiryo UI" panose="020B0604030504040204" pitchFamily="50" charset="-128"/>
            </a:endParaRPr>
          </a:p>
          <a:p>
            <a:pPr algn="ctr"/>
            <a:r>
              <a:rPr kumimoji="1" lang="en-US" altLang="ja-JP" sz="2800" b="1" dirty="0">
                <a:solidFill>
                  <a:schemeClr val="tx1"/>
                </a:solidFill>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120</a:t>
            </a:r>
            <a:r>
              <a:rPr kumimoji="1" lang="ja-JP" altLang="en-US" sz="2800" b="1" dirty="0">
                <a:solidFill>
                  <a:srgbClr val="EA5550"/>
                </a:solidFill>
                <a:latin typeface="Meiryo UI" panose="020B0604030504040204" pitchFamily="50" charset="-128"/>
                <a:ea typeface="Meiryo UI" panose="020B0604030504040204" pitchFamily="50" charset="-128"/>
              </a:rPr>
              <a:t>万円</a:t>
            </a:r>
            <a:endParaRPr kumimoji="1" lang="en-US" altLang="ja-JP" sz="2800" b="1" dirty="0">
              <a:solidFill>
                <a:srgbClr val="EA5550"/>
              </a:solidFill>
              <a:latin typeface="Meiryo UI" panose="020B0604030504040204" pitchFamily="50" charset="-128"/>
              <a:ea typeface="Meiryo UI" panose="020B0604030504040204" pitchFamily="50" charset="-128"/>
            </a:endParaRPr>
          </a:p>
          <a:p>
            <a:pPr algn="ctr"/>
            <a:r>
              <a:rPr kumimoji="1" lang="en-US" altLang="ja-JP" sz="2800" b="1" dirty="0">
                <a:solidFill>
                  <a:schemeClr val="tx1"/>
                </a:solidFill>
                <a:latin typeface="Meiryo UI" panose="020B0604030504040204" pitchFamily="50" charset="-128"/>
                <a:ea typeface="Meiryo UI" panose="020B0604030504040204" pitchFamily="50" charset="-128"/>
              </a:rPr>
              <a:t>×</a:t>
            </a:r>
          </a:p>
          <a:p>
            <a:pPr algn="ctr"/>
            <a:r>
              <a:rPr kumimoji="1" lang="en-US" altLang="ja-JP" sz="4000" b="1" dirty="0">
                <a:solidFill>
                  <a:schemeClr val="tx1"/>
                </a:solidFill>
                <a:latin typeface="Meiryo UI" panose="020B0604030504040204" pitchFamily="50" charset="-128"/>
                <a:ea typeface="Meiryo UI" panose="020B0604030504040204" pitchFamily="50" charset="-128"/>
              </a:rPr>
              <a:t>20</a:t>
            </a:r>
            <a:r>
              <a:rPr kumimoji="1" lang="ja-JP" altLang="en-US" sz="2800" b="1" dirty="0">
                <a:solidFill>
                  <a:schemeClr val="tx1"/>
                </a:solidFill>
                <a:latin typeface="Meiryo UI" panose="020B0604030504040204" pitchFamily="50" charset="-128"/>
                <a:ea typeface="Meiryo UI" panose="020B0604030504040204" pitchFamily="50" charset="-128"/>
              </a:rPr>
              <a:t>年</a:t>
            </a:r>
            <a:endParaRPr kumimoji="1" lang="en-US" altLang="ja-JP" sz="2800" b="1" dirty="0">
              <a:solidFill>
                <a:schemeClr val="tx1"/>
              </a:solidFill>
              <a:latin typeface="Meiryo UI" panose="020B0604030504040204" pitchFamily="50" charset="-128"/>
              <a:ea typeface="Meiryo UI" panose="020B0604030504040204" pitchFamily="50" charset="-128"/>
            </a:endParaRPr>
          </a:p>
          <a:p>
            <a:pPr algn="ctr"/>
            <a:r>
              <a:rPr kumimoji="1" lang="ja-JP" altLang="en-US" sz="2800" b="1" dirty="0">
                <a:solidFill>
                  <a:schemeClr val="tx1"/>
                </a:solidFill>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2,400</a:t>
            </a:r>
            <a:r>
              <a:rPr kumimoji="1" lang="ja-JP" altLang="en-US" sz="2800" b="1" dirty="0">
                <a:solidFill>
                  <a:srgbClr val="EA5550"/>
                </a:solidFill>
                <a:latin typeface="Meiryo UI" panose="020B0604030504040204" pitchFamily="50" charset="-128"/>
                <a:ea typeface="Meiryo UI" panose="020B0604030504040204" pitchFamily="50" charset="-128"/>
              </a:rPr>
              <a:t>万円</a:t>
            </a:r>
            <a:endParaRPr kumimoji="1" lang="en-US" altLang="ja-JP" sz="4000" b="1" dirty="0">
              <a:solidFill>
                <a:srgbClr val="EA5550"/>
              </a:solidFill>
              <a:latin typeface="Meiryo UI" panose="020B0604030504040204" pitchFamily="50" charset="-128"/>
              <a:ea typeface="Meiryo UI" panose="020B0604030504040204" pitchFamily="50" charset="-128"/>
            </a:endParaRPr>
          </a:p>
        </p:txBody>
      </p:sp>
      <p:cxnSp>
        <p:nvCxnSpPr>
          <p:cNvPr id="6" name="直線コネクタ 5">
            <a:extLst>
              <a:ext uri="{FF2B5EF4-FFF2-40B4-BE49-F238E27FC236}">
                <a16:creationId xmlns:a16="http://schemas.microsoft.com/office/drawing/2014/main" id="{5C808A09-03D5-E1AE-4DFF-2FD6B186A07B}"/>
              </a:ext>
            </a:extLst>
          </p:cNvPr>
          <p:cNvCxnSpPr>
            <a:cxnSpLocks/>
            <a:stCxn id="5" idx="1"/>
          </p:cNvCxnSpPr>
          <p:nvPr/>
        </p:nvCxnSpPr>
        <p:spPr>
          <a:xfrm flipH="1" flipV="1">
            <a:off x="5393997" y="2116815"/>
            <a:ext cx="1390971" cy="1614330"/>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1" name="吹き出し: 四角形 10">
            <a:hlinkClick r:id="rId2" action="ppaction://hlinksldjump"/>
            <a:extLst>
              <a:ext uri="{FF2B5EF4-FFF2-40B4-BE49-F238E27FC236}">
                <a16:creationId xmlns:a16="http://schemas.microsoft.com/office/drawing/2014/main" id="{E290708F-22C6-03AF-2C64-BB9DB8A1A347}"/>
              </a:ext>
            </a:extLst>
          </p:cNvPr>
          <p:cNvSpPr/>
          <p:nvPr/>
        </p:nvSpPr>
        <p:spPr bwMode="auto">
          <a:xfrm>
            <a:off x="983238" y="6061453"/>
            <a:ext cx="8160472" cy="720000"/>
          </a:xfrm>
          <a:prstGeom prst="wedgeRectCallout">
            <a:avLst>
              <a:gd name="adj1" fmla="val -5079"/>
              <a:gd name="adj2" fmla="val -7611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72000" rIns="36000" bIns="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lang="ja-JP" altLang="en-US" sz="4000" b="1" dirty="0">
                <a:solidFill>
                  <a:srgbClr val="EA5550"/>
                </a:solidFill>
                <a:latin typeface="Meiryo UI" panose="020B0604030504040204" pitchFamily="50" charset="-128"/>
                <a:ea typeface="Meiryo UI" panose="020B0604030504040204" pitchFamily="50" charset="-128"/>
              </a:rPr>
              <a:t>就業不能の保障</a:t>
            </a:r>
            <a:r>
              <a:rPr lang="ja-JP" altLang="en-US" sz="4000" b="1" dirty="0">
                <a:latin typeface="Meiryo UI" panose="020B0604030504040204" pitchFamily="50" charset="-128"/>
                <a:ea typeface="Meiryo UI" panose="020B0604030504040204" pitchFamily="50" charset="-128"/>
              </a:rPr>
              <a:t>を訴求！</a:t>
            </a:r>
            <a:endParaRPr kumimoji="1" lang="en-US" altLang="ja-JP" sz="4000" b="1" i="1"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3391ACDC-D169-0B05-4648-6649540DECFB}"/>
              </a:ext>
            </a:extLst>
          </p:cNvPr>
          <p:cNvPicPr>
            <a:picLocks noChangeAspect="1"/>
          </p:cNvPicPr>
          <p:nvPr/>
        </p:nvPicPr>
        <p:blipFill>
          <a:blip r:embed="rId3"/>
          <a:stretch>
            <a:fillRect/>
          </a:stretch>
        </p:blipFill>
        <p:spPr>
          <a:xfrm>
            <a:off x="116159" y="38102"/>
            <a:ext cx="8562975" cy="4289490"/>
          </a:xfrm>
          <a:prstGeom prst="rect">
            <a:avLst/>
          </a:prstGeom>
        </p:spPr>
      </p:pic>
      <p:sp>
        <p:nvSpPr>
          <p:cNvPr id="13" name="吹き出し: 四角形 12">
            <a:extLst>
              <a:ext uri="{FF2B5EF4-FFF2-40B4-BE49-F238E27FC236}">
                <a16:creationId xmlns:a16="http://schemas.microsoft.com/office/drawing/2014/main" id="{17CB6022-826E-7B7D-9205-B9CED3B145BA}"/>
              </a:ext>
            </a:extLst>
          </p:cNvPr>
          <p:cNvSpPr/>
          <p:nvPr/>
        </p:nvSpPr>
        <p:spPr>
          <a:xfrm>
            <a:off x="4244321" y="970917"/>
            <a:ext cx="1764000" cy="648000"/>
          </a:xfrm>
          <a:prstGeom prst="wedgeRectCallout">
            <a:avLst>
              <a:gd name="adj1" fmla="val 8217"/>
              <a:gd name="adj2" fmla="val 104615"/>
            </a:avLst>
          </a:prstGeom>
          <a:solidFill>
            <a:schemeClr val="accent4">
              <a:lumMod val="20000"/>
              <a:lumOff val="80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tIns="72000" bIns="36000" rtlCol="0" anchor="ctr"/>
          <a:lstStyle/>
          <a:p>
            <a:pPr algn="ctr"/>
            <a:r>
              <a:rPr kumimoji="1" lang="ja-JP" altLang="en-US" b="1" dirty="0">
                <a:solidFill>
                  <a:schemeClr val="tx1"/>
                </a:solidFill>
              </a:rPr>
              <a:t>収入が</a:t>
            </a:r>
            <a:endParaRPr kumimoji="1" lang="en-US" altLang="ja-JP" b="1" dirty="0">
              <a:solidFill>
                <a:schemeClr val="tx1"/>
              </a:solidFill>
            </a:endParaRPr>
          </a:p>
          <a:p>
            <a:pPr algn="ctr"/>
            <a:r>
              <a:rPr kumimoji="1" lang="ja-JP" altLang="en-US" b="1" dirty="0">
                <a:solidFill>
                  <a:srgbClr val="EA5550"/>
                </a:solidFill>
              </a:rPr>
              <a:t>減る</a:t>
            </a:r>
            <a:r>
              <a:rPr kumimoji="1" lang="en-US" altLang="ja-JP" b="1" dirty="0">
                <a:solidFill>
                  <a:schemeClr val="tx1"/>
                </a:solidFill>
              </a:rPr>
              <a:t>…</a:t>
            </a:r>
            <a:endParaRPr kumimoji="1" lang="ja-JP" altLang="en-US" b="1" dirty="0">
              <a:solidFill>
                <a:srgbClr val="EA5550"/>
              </a:solidFill>
            </a:endParaRPr>
          </a:p>
        </p:txBody>
      </p:sp>
    </p:spTree>
    <p:extLst>
      <p:ext uri="{BB962C8B-B14F-4D97-AF65-F5344CB8AC3E}">
        <p14:creationId xmlns:p14="http://schemas.microsoft.com/office/powerpoint/2010/main" val="178061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left)">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up)">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8" grpId="0" animBg="1"/>
      <p:bldP spid="5" grpId="0" animBg="1"/>
      <p:bldP spid="11"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sz="1800" dirty="0"/>
              <a:t>かんたんに自己紹介</a:t>
            </a:r>
          </a:p>
        </p:txBody>
      </p:sp>
      <p:sp>
        <p:nvSpPr>
          <p:cNvPr id="3" name="コンテンツ プレースホルダー 1">
            <a:extLst>
              <a:ext uri="{FF2B5EF4-FFF2-40B4-BE49-F238E27FC236}">
                <a16:creationId xmlns:a16="http://schemas.microsoft.com/office/drawing/2014/main" id="{B6FE96EC-618A-4E2C-7685-C2223025F5BA}"/>
              </a:ext>
            </a:extLst>
          </p:cNvPr>
          <p:cNvSpPr txBox="1">
            <a:spLocks/>
          </p:cNvSpPr>
          <p:nvPr/>
        </p:nvSpPr>
        <p:spPr>
          <a:xfrm>
            <a:off x="-1993" y="4145041"/>
            <a:ext cx="9906000" cy="971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800"/>
              </a:lnSpc>
              <a:buNone/>
            </a:pPr>
            <a:r>
              <a:rPr lang="ja-JP" altLang="en-US" sz="1800" b="1" dirty="0">
                <a:solidFill>
                  <a:srgbClr val="002060"/>
                </a:solidFill>
                <a:latin typeface="+mn-ea"/>
              </a:rPr>
              <a:t>　</a:t>
            </a:r>
            <a:r>
              <a:rPr lang="en-US" altLang="ja-JP" sz="1800" b="1" dirty="0">
                <a:solidFill>
                  <a:srgbClr val="002060"/>
                </a:solidFill>
                <a:latin typeface="+mn-ea"/>
              </a:rPr>
              <a:t>appendix</a:t>
            </a:r>
            <a:endParaRPr lang="en-US" altLang="ja-JP" sz="300" dirty="0">
              <a:solidFill>
                <a:srgbClr val="002060"/>
              </a:solidFill>
              <a:latin typeface="+mn-ea"/>
            </a:endParaRPr>
          </a:p>
          <a:p>
            <a:pPr lvl="1">
              <a:lnSpc>
                <a:spcPts val="1800"/>
              </a:lnSpc>
              <a:spcBef>
                <a:spcPts val="0"/>
              </a:spcBef>
            </a:pPr>
            <a:r>
              <a:rPr lang="en-US" altLang="ja-JP" sz="1200" dirty="0">
                <a:latin typeface="+mn-ea"/>
              </a:rPr>
              <a:t>2004</a:t>
            </a:r>
            <a:r>
              <a:rPr lang="ja-JP" altLang="en-US" sz="1200" dirty="0">
                <a:latin typeface="+mn-ea"/>
              </a:rPr>
              <a:t>年　週刊ダイアモンド（</a:t>
            </a:r>
            <a:r>
              <a:rPr lang="en-US" altLang="ja-JP" sz="1200" dirty="0">
                <a:latin typeface="+mn-ea"/>
              </a:rPr>
              <a:t> 2004</a:t>
            </a:r>
            <a:r>
              <a:rPr lang="ja-JP" altLang="en-US" sz="1200" dirty="0">
                <a:latin typeface="+mn-ea"/>
              </a:rPr>
              <a:t>年</a:t>
            </a:r>
            <a:r>
              <a:rPr lang="en-US" altLang="ja-JP" sz="1200" dirty="0">
                <a:latin typeface="+mn-ea"/>
              </a:rPr>
              <a:t>2</a:t>
            </a:r>
            <a:r>
              <a:rPr lang="ja-JP" altLang="en-US" sz="1200" dirty="0">
                <a:latin typeface="+mn-ea"/>
              </a:rPr>
              <a:t>月</a:t>
            </a:r>
            <a:r>
              <a:rPr lang="en-US" altLang="ja-JP" sz="1200" dirty="0">
                <a:latin typeface="+mn-ea"/>
              </a:rPr>
              <a:t>28</a:t>
            </a:r>
            <a:r>
              <a:rPr lang="ja-JP" altLang="en-US" sz="1200" dirty="0">
                <a:latin typeface="+mn-ea"/>
              </a:rPr>
              <a:t>日号）「明治安田生命の誕生で、日本生命を逆転する野望」に特集</a:t>
            </a:r>
            <a:endParaRPr lang="en-US" altLang="ja-JP" sz="1200" dirty="0">
              <a:latin typeface="+mn-ea"/>
            </a:endParaRPr>
          </a:p>
          <a:p>
            <a:pPr lvl="1">
              <a:lnSpc>
                <a:spcPts val="1800"/>
              </a:lnSpc>
              <a:spcBef>
                <a:spcPts val="0"/>
              </a:spcBef>
            </a:pPr>
            <a:r>
              <a:rPr lang="en-US" altLang="ja-JP" sz="1200" dirty="0">
                <a:latin typeface="+mn-ea"/>
              </a:rPr>
              <a:t>2018</a:t>
            </a:r>
            <a:r>
              <a:rPr lang="ja-JP" altLang="en-US" sz="1200" dirty="0">
                <a:latin typeface="+mn-ea"/>
              </a:rPr>
              <a:t>年　生命保険経営学会誌「生命保険経営」に同社代表として論文を寄稿。生命保険経営学会創立</a:t>
            </a:r>
            <a:r>
              <a:rPr lang="en-US" altLang="ja-JP" sz="1200" dirty="0">
                <a:latin typeface="+mn-ea"/>
              </a:rPr>
              <a:t>90</a:t>
            </a:r>
            <a:r>
              <a:rPr lang="ja-JP" altLang="en-US" sz="1200" dirty="0">
                <a:latin typeface="+mn-ea"/>
              </a:rPr>
              <a:t>周年記念会優秀論文を受賞（「営業の視点「１＋１＝３の経営」」／生命保険協会協会長　第一生命社長稲垣氏より</a:t>
            </a:r>
            <a:r>
              <a:rPr lang="en-US" altLang="ja-JP" sz="1200" dirty="0">
                <a:latin typeface="+mn-ea"/>
              </a:rPr>
              <a:t>https://www.seihokeiei.jp/publication/detail.php?volume=86&amp;issue=2 </a:t>
            </a:r>
            <a:r>
              <a:rPr lang="ja-JP" altLang="en-US" sz="1200" dirty="0">
                <a:latin typeface="+mn-ea"/>
              </a:rPr>
              <a:t>）</a:t>
            </a:r>
            <a:endParaRPr lang="en-US" altLang="ja-JP" sz="1200" dirty="0">
              <a:latin typeface="+mn-ea"/>
            </a:endParaRPr>
          </a:p>
          <a:p>
            <a:pPr marL="719138" lvl="1" indent="-261938">
              <a:lnSpc>
                <a:spcPts val="2880"/>
              </a:lnSpc>
              <a:spcBef>
                <a:spcPts val="0"/>
              </a:spcBef>
              <a:buFont typeface="+mj-lt"/>
              <a:buAutoNum type="romanUcPeriod"/>
            </a:pPr>
            <a:endParaRPr lang="en-US" altLang="ja-JP" sz="1800" b="1" dirty="0">
              <a:latin typeface="+mn-ea"/>
            </a:endParaRPr>
          </a:p>
        </p:txBody>
      </p:sp>
      <p:sp>
        <p:nvSpPr>
          <p:cNvPr id="10" name="テキスト ボックス 9">
            <a:extLst>
              <a:ext uri="{FF2B5EF4-FFF2-40B4-BE49-F238E27FC236}">
                <a16:creationId xmlns:a16="http://schemas.microsoft.com/office/drawing/2014/main" id="{2EAEFD05-A5CA-D15B-965F-532A488A9A9A}"/>
              </a:ext>
            </a:extLst>
          </p:cNvPr>
          <p:cNvSpPr txBox="1"/>
          <p:nvPr/>
        </p:nvSpPr>
        <p:spPr>
          <a:xfrm>
            <a:off x="613536" y="5404761"/>
            <a:ext cx="9271809" cy="542456"/>
          </a:xfrm>
          <a:prstGeom prst="rect">
            <a:avLst/>
          </a:prstGeom>
          <a:noFill/>
        </p:spPr>
        <p:txBody>
          <a:bodyPr wrap="square">
            <a:spAutoFit/>
          </a:bodyPr>
          <a:lstStyle/>
          <a:p>
            <a:pPr marL="457200" lvl="1" indent="0">
              <a:lnSpc>
                <a:spcPts val="1800"/>
              </a:lnSpc>
              <a:spcBef>
                <a:spcPts val="0"/>
              </a:spcBef>
              <a:buNone/>
            </a:pPr>
            <a:r>
              <a:rPr lang="ja-JP" altLang="en-US" sz="1200" dirty="0"/>
              <a:t>営業経営のポイント（法人営業の獲得）・コンセプトパンフレット（初代）・まなビジョン・意向問診コンテンツ・まなび</a:t>
            </a:r>
            <a:endParaRPr lang="en-US" altLang="ja-JP" sz="1200" dirty="0"/>
          </a:p>
          <a:p>
            <a:pPr marL="457200" lvl="1" indent="0">
              <a:lnSpc>
                <a:spcPts val="1800"/>
              </a:lnSpc>
              <a:spcBef>
                <a:spcPts val="0"/>
              </a:spcBef>
              <a:buNone/>
            </a:pPr>
            <a:r>
              <a:rPr lang="ja-JP" altLang="en-US" sz="1200" dirty="0"/>
              <a:t>・</a:t>
            </a:r>
            <a:r>
              <a:rPr lang="en-US" altLang="ja-JP" sz="1200" dirty="0"/>
              <a:t>MY</a:t>
            </a:r>
            <a:r>
              <a:rPr lang="ja-JP" altLang="en-US" sz="1200" dirty="0"/>
              <a:t>チャレンジ</a:t>
            </a:r>
            <a:r>
              <a:rPr lang="en-US" altLang="ja-JP" sz="1200" dirty="0"/>
              <a:t>BOOK</a:t>
            </a:r>
            <a:r>
              <a:rPr lang="ja-JP" altLang="en-US" sz="1200" dirty="0"/>
              <a:t>・</a:t>
            </a:r>
            <a:r>
              <a:rPr lang="en-US" altLang="ja-JP" sz="1200" dirty="0"/>
              <a:t>SAT</a:t>
            </a:r>
            <a:r>
              <a:rPr lang="ja-JP" altLang="en-US" sz="1200" dirty="0"/>
              <a:t>販売推進マニュアル等各種マニュアル</a:t>
            </a:r>
            <a:endParaRPr lang="en-US" altLang="ja-JP" sz="1200" dirty="0"/>
          </a:p>
        </p:txBody>
      </p:sp>
      <p:sp>
        <p:nvSpPr>
          <p:cNvPr id="12" name="テキスト ボックス 11">
            <a:extLst>
              <a:ext uri="{FF2B5EF4-FFF2-40B4-BE49-F238E27FC236}">
                <a16:creationId xmlns:a16="http://schemas.microsoft.com/office/drawing/2014/main" id="{40272C6F-5499-1565-F6B6-A2A62C705D18}"/>
              </a:ext>
            </a:extLst>
          </p:cNvPr>
          <p:cNvSpPr txBox="1"/>
          <p:nvPr/>
        </p:nvSpPr>
        <p:spPr>
          <a:xfrm>
            <a:off x="272582" y="5451416"/>
            <a:ext cx="984720" cy="461665"/>
          </a:xfrm>
          <a:prstGeom prst="rect">
            <a:avLst/>
          </a:prstGeom>
          <a:noFill/>
        </p:spPr>
        <p:txBody>
          <a:bodyPr wrap="square">
            <a:spAutoFit/>
          </a:bodyPr>
          <a:lstStyle/>
          <a:p>
            <a:pPr marL="0" lvl="1">
              <a:lnSpc>
                <a:spcPct val="100000"/>
              </a:lnSpc>
              <a:spcBef>
                <a:spcPts val="0"/>
              </a:spcBef>
              <a:buNone/>
            </a:pPr>
            <a:r>
              <a:rPr lang="ja-JP" altLang="en-US" sz="1200" dirty="0"/>
              <a:t>（社内）</a:t>
            </a:r>
            <a:endParaRPr lang="en-US" altLang="ja-JP" sz="1200" dirty="0"/>
          </a:p>
          <a:p>
            <a:pPr marL="0" lvl="1">
              <a:lnSpc>
                <a:spcPct val="100000"/>
              </a:lnSpc>
              <a:spcBef>
                <a:spcPts val="0"/>
              </a:spcBef>
              <a:buNone/>
            </a:pPr>
            <a:endParaRPr lang="en-US" altLang="ja-JP" sz="1200" dirty="0"/>
          </a:p>
        </p:txBody>
      </p:sp>
      <p:sp>
        <p:nvSpPr>
          <p:cNvPr id="13" name="テキスト ボックス 12">
            <a:extLst>
              <a:ext uri="{FF2B5EF4-FFF2-40B4-BE49-F238E27FC236}">
                <a16:creationId xmlns:a16="http://schemas.microsoft.com/office/drawing/2014/main" id="{D2BE696B-1C32-6D8E-1C62-A4B03C638D55}"/>
              </a:ext>
            </a:extLst>
          </p:cNvPr>
          <p:cNvSpPr txBox="1"/>
          <p:nvPr/>
        </p:nvSpPr>
        <p:spPr>
          <a:xfrm>
            <a:off x="272581" y="6004740"/>
            <a:ext cx="4806819" cy="276999"/>
          </a:xfrm>
          <a:prstGeom prst="rect">
            <a:avLst/>
          </a:prstGeom>
          <a:noFill/>
        </p:spPr>
        <p:txBody>
          <a:bodyPr wrap="square">
            <a:spAutoFit/>
          </a:bodyPr>
          <a:lstStyle/>
          <a:p>
            <a:pPr marL="0" lvl="1">
              <a:lnSpc>
                <a:spcPct val="100000"/>
              </a:lnSpc>
              <a:spcBef>
                <a:spcPts val="0"/>
              </a:spcBef>
              <a:buNone/>
            </a:pPr>
            <a:r>
              <a:rPr lang="ja-JP" altLang="en-US" sz="1200" dirty="0"/>
              <a:t>（媒体）</a:t>
            </a:r>
            <a:endParaRPr lang="en-US" altLang="ja-JP" sz="1200" dirty="0"/>
          </a:p>
        </p:txBody>
      </p:sp>
      <p:sp>
        <p:nvSpPr>
          <p:cNvPr id="14" name="テキスト ボックス 13">
            <a:extLst>
              <a:ext uri="{FF2B5EF4-FFF2-40B4-BE49-F238E27FC236}">
                <a16:creationId xmlns:a16="http://schemas.microsoft.com/office/drawing/2014/main" id="{2EA0A01A-40D9-4CEE-F006-7DFBB420379A}"/>
              </a:ext>
            </a:extLst>
          </p:cNvPr>
          <p:cNvSpPr txBox="1"/>
          <p:nvPr/>
        </p:nvSpPr>
        <p:spPr>
          <a:xfrm>
            <a:off x="1042746" y="5967416"/>
            <a:ext cx="5033864" cy="542456"/>
          </a:xfrm>
          <a:prstGeom prst="rect">
            <a:avLst/>
          </a:prstGeom>
          <a:noFill/>
        </p:spPr>
        <p:txBody>
          <a:bodyPr wrap="square">
            <a:spAutoFit/>
          </a:bodyPr>
          <a:lstStyle/>
          <a:p>
            <a:pPr marL="0" lvl="1">
              <a:lnSpc>
                <a:spcPts val="1800"/>
              </a:lnSpc>
            </a:pPr>
            <a:r>
              <a:rPr lang="en-US" altLang="ja-JP" sz="1200" dirty="0">
                <a:latin typeface="+mn-ea"/>
              </a:rPr>
              <a:t>2000</a:t>
            </a:r>
            <a:r>
              <a:rPr lang="ja-JP" altLang="en-US" sz="1200" dirty="0">
                <a:latin typeface="+mn-ea"/>
              </a:rPr>
              <a:t>年　ためしてガッテン出演（同社の営業として実験に参加）</a:t>
            </a:r>
            <a:endParaRPr lang="en-US" altLang="ja-JP" sz="1200" dirty="0">
              <a:latin typeface="+mn-ea"/>
            </a:endParaRPr>
          </a:p>
          <a:p>
            <a:pPr marL="0" lvl="1">
              <a:lnSpc>
                <a:spcPts val="1800"/>
              </a:lnSpc>
              <a:spcBef>
                <a:spcPts val="0"/>
              </a:spcBef>
              <a:buNone/>
            </a:pPr>
            <a:r>
              <a:rPr lang="en-US" altLang="ja-JP" sz="1200" dirty="0">
                <a:latin typeface="+mn-ea"/>
              </a:rPr>
              <a:t>2009</a:t>
            </a:r>
            <a:r>
              <a:rPr lang="ja-JP" altLang="en-US" sz="1200" dirty="0">
                <a:latin typeface="+mn-ea"/>
              </a:rPr>
              <a:t>年　同社新商品「明日のミカタ」の</a:t>
            </a:r>
            <a:r>
              <a:rPr lang="en-US" altLang="ja-JP" sz="1200" dirty="0">
                <a:latin typeface="+mn-ea"/>
              </a:rPr>
              <a:t>CM</a:t>
            </a:r>
            <a:r>
              <a:rPr lang="ja-JP" altLang="en-US" sz="1200" dirty="0">
                <a:latin typeface="+mn-ea"/>
              </a:rPr>
              <a:t>出演</a:t>
            </a:r>
          </a:p>
        </p:txBody>
      </p:sp>
      <p:sp>
        <p:nvSpPr>
          <p:cNvPr id="15" name="コンテンツ プレースホルダー 1">
            <a:extLst>
              <a:ext uri="{FF2B5EF4-FFF2-40B4-BE49-F238E27FC236}">
                <a16:creationId xmlns:a16="http://schemas.microsoft.com/office/drawing/2014/main" id="{33DB0F41-91DE-3C81-2DC5-387A91B29E06}"/>
              </a:ext>
            </a:extLst>
          </p:cNvPr>
          <p:cNvSpPr txBox="1">
            <a:spLocks/>
          </p:cNvSpPr>
          <p:nvPr/>
        </p:nvSpPr>
        <p:spPr>
          <a:xfrm>
            <a:off x="0" y="561920"/>
            <a:ext cx="9885345" cy="31145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880"/>
              </a:lnSpc>
              <a:buNone/>
            </a:pPr>
            <a:r>
              <a:rPr lang="ja-JP" altLang="en-US" sz="1800" b="1" dirty="0">
                <a:solidFill>
                  <a:srgbClr val="002060"/>
                </a:solidFill>
              </a:rPr>
              <a:t>　自己紹介：小板橋 孝司</a:t>
            </a:r>
            <a:r>
              <a:rPr lang="ja-JP" altLang="en-US" sz="1400" dirty="0">
                <a:solidFill>
                  <a:srgbClr val="002060"/>
                </a:solidFill>
              </a:rPr>
              <a:t>（こいたばし たかし）</a:t>
            </a:r>
            <a:endParaRPr lang="en-US" altLang="ja-JP" sz="1400" dirty="0">
              <a:solidFill>
                <a:srgbClr val="002060"/>
              </a:solidFill>
            </a:endParaRPr>
          </a:p>
          <a:p>
            <a:pPr marL="801688" lvl="1" indent="-344488">
              <a:lnSpc>
                <a:spcPts val="2400"/>
              </a:lnSpc>
              <a:spcBef>
                <a:spcPts val="0"/>
              </a:spcBef>
              <a:buFont typeface="+mj-lt"/>
              <a:buAutoNum type="romanUcPeriod"/>
            </a:pPr>
            <a:r>
              <a:rPr lang="en-US" altLang="ja-JP" sz="1400" dirty="0">
                <a:latin typeface="+mn-ea"/>
              </a:rPr>
              <a:t>1999</a:t>
            </a:r>
            <a:r>
              <a:rPr lang="ja-JP" altLang="en-US" sz="1400" dirty="0">
                <a:latin typeface="+mn-ea"/>
              </a:rPr>
              <a:t>年 明治安田生命（旧明治生命）入社</a:t>
            </a:r>
            <a:endParaRPr lang="en-US" altLang="ja-JP" sz="1400" dirty="0">
              <a:latin typeface="+mn-ea"/>
            </a:endParaRPr>
          </a:p>
          <a:p>
            <a:pPr marL="801688" lvl="1" indent="-344488">
              <a:lnSpc>
                <a:spcPts val="2400"/>
              </a:lnSpc>
              <a:spcBef>
                <a:spcPts val="0"/>
              </a:spcBef>
              <a:buFont typeface="+mj-lt"/>
              <a:buAutoNum type="romanUcPeriod"/>
            </a:pPr>
            <a:r>
              <a:rPr lang="ja-JP" altLang="en-US" sz="1400" dirty="0">
                <a:latin typeface="+mn-ea"/>
              </a:rPr>
              <a:t>拠点長を、</a:t>
            </a:r>
            <a:r>
              <a:rPr lang="en-US" altLang="ja-JP" sz="1400" dirty="0">
                <a:latin typeface="+mn-ea"/>
              </a:rPr>
              <a:t>4</a:t>
            </a:r>
            <a:r>
              <a:rPr lang="ja-JP" altLang="en-US" sz="1400" dirty="0">
                <a:latin typeface="+mn-ea"/>
              </a:rPr>
              <a:t>場所（武蔵野、大宮、新潟、浜松）</a:t>
            </a:r>
            <a:endParaRPr lang="en-US" altLang="ja-JP" sz="1400" dirty="0">
              <a:latin typeface="+mn-ea"/>
            </a:endParaRPr>
          </a:p>
          <a:p>
            <a:pPr marL="801688" lvl="1" indent="-344488">
              <a:lnSpc>
                <a:spcPts val="2400"/>
              </a:lnSpc>
              <a:spcBef>
                <a:spcPts val="0"/>
              </a:spcBef>
              <a:buFont typeface="+mj-lt"/>
              <a:buAutoNum type="romanUcPeriod"/>
            </a:pPr>
            <a:r>
              <a:rPr lang="ja-JP" altLang="en-US" sz="1400" dirty="0">
                <a:latin typeface="+mn-ea"/>
              </a:rPr>
              <a:t>支社スタッフを</a:t>
            </a:r>
            <a:r>
              <a:rPr lang="en-US" altLang="ja-JP" sz="1400" dirty="0">
                <a:latin typeface="+mn-ea"/>
              </a:rPr>
              <a:t>3</a:t>
            </a:r>
            <a:r>
              <a:rPr lang="ja-JP" altLang="en-US" sz="1400" dirty="0">
                <a:latin typeface="+mn-ea"/>
              </a:rPr>
              <a:t>支社（東京中央営業部、広島、横浜）</a:t>
            </a:r>
            <a:endParaRPr lang="en-US" altLang="ja-JP" sz="1400" dirty="0">
              <a:latin typeface="+mn-ea"/>
            </a:endParaRPr>
          </a:p>
          <a:p>
            <a:pPr marL="801688" lvl="1" indent="-344488">
              <a:lnSpc>
                <a:spcPts val="2400"/>
              </a:lnSpc>
              <a:spcBef>
                <a:spcPts val="0"/>
              </a:spcBef>
              <a:buFont typeface="+mj-lt"/>
              <a:buAutoNum type="romanUcPeriod"/>
            </a:pPr>
            <a:r>
              <a:rPr lang="ja-JP" altLang="en-US" sz="1400" dirty="0">
                <a:latin typeface="+mn-ea"/>
              </a:rPr>
              <a:t>本社を</a:t>
            </a:r>
            <a:r>
              <a:rPr lang="en-US" altLang="ja-JP" sz="1400" dirty="0">
                <a:latin typeface="+mn-ea"/>
              </a:rPr>
              <a:t>3</a:t>
            </a:r>
            <a:r>
              <a:rPr lang="ja-JP" altLang="en-US" sz="1400" dirty="0">
                <a:latin typeface="+mn-ea"/>
              </a:rPr>
              <a:t>部署（人事部、出向、営業教育部、業務部）　　</a:t>
            </a:r>
            <a:endParaRPr lang="en-US" altLang="ja-JP" sz="1400" dirty="0">
              <a:latin typeface="+mn-ea"/>
            </a:endParaRPr>
          </a:p>
          <a:p>
            <a:pPr marL="801688" lvl="1" indent="-344488">
              <a:lnSpc>
                <a:spcPts val="2400"/>
              </a:lnSpc>
              <a:spcBef>
                <a:spcPts val="0"/>
              </a:spcBef>
              <a:buFont typeface="+mj-lt"/>
              <a:buAutoNum type="romanUcPeriod"/>
            </a:pPr>
            <a:r>
              <a:rPr lang="en-US" altLang="ja-JP" sz="1400" dirty="0">
                <a:latin typeface="+mn-ea"/>
              </a:rPr>
              <a:t>2020</a:t>
            </a:r>
            <a:r>
              <a:rPr lang="ja-JP" altLang="en-US" sz="1400" dirty="0">
                <a:latin typeface="+mn-ea"/>
              </a:rPr>
              <a:t>年</a:t>
            </a:r>
            <a:r>
              <a:rPr lang="en-US" altLang="ja-JP" sz="1400" dirty="0">
                <a:latin typeface="+mn-ea"/>
              </a:rPr>
              <a:t>7</a:t>
            </a:r>
            <a:r>
              <a:rPr lang="ja-JP" altLang="en-US" sz="1400" dirty="0">
                <a:latin typeface="+mn-ea"/>
              </a:rPr>
              <a:t>月末退社し現在に至る</a:t>
            </a:r>
            <a:endParaRPr lang="en-US" altLang="ja-JP" sz="1400" dirty="0">
              <a:latin typeface="+mn-ea"/>
            </a:endParaRPr>
          </a:p>
          <a:p>
            <a:pPr lvl="2">
              <a:lnSpc>
                <a:spcPts val="2400"/>
              </a:lnSpc>
              <a:spcBef>
                <a:spcPts val="0"/>
              </a:spcBef>
            </a:pPr>
            <a:r>
              <a:rPr lang="ja-JP" altLang="en-US" sz="1400" dirty="0">
                <a:latin typeface="+mn-ea"/>
              </a:rPr>
              <a:t>コンサル会社で様々な会社のお手伝いをしながら、一事業会社では企画系部門長として、各社の事業計画を策定等　（保険代理店の運営・経営等の支援、代理店業務として新規販売にも従事）。</a:t>
            </a:r>
            <a:endParaRPr lang="en-US" altLang="ja-JP" sz="1400" dirty="0">
              <a:latin typeface="+mn-ea"/>
            </a:endParaRPr>
          </a:p>
          <a:p>
            <a:pPr lvl="2">
              <a:lnSpc>
                <a:spcPts val="2400"/>
              </a:lnSpc>
              <a:spcBef>
                <a:spcPts val="0"/>
              </a:spcBef>
            </a:pPr>
            <a:r>
              <a:rPr lang="ja-JP" altLang="en-US" sz="1400" dirty="0">
                <a:latin typeface="+mn-ea"/>
              </a:rPr>
              <a:t>「保険販売」について研究するために「らぼ」を立ち上げる。「らぼ」では、</a:t>
            </a:r>
            <a:r>
              <a:rPr lang="ja-JP" altLang="en-US" sz="1400" b="1" dirty="0">
                <a:solidFill>
                  <a:srgbClr val="EA5550"/>
                </a:solidFill>
                <a:latin typeface="+mn-ea"/>
              </a:rPr>
              <a:t>毎日・毎朝メルマガと会員向けの情報コンテンツを配信し、皆さんの活動をご支援</a:t>
            </a:r>
            <a:r>
              <a:rPr lang="ja-JP" altLang="en-US" sz="1400" dirty="0">
                <a:latin typeface="+mn-ea"/>
              </a:rPr>
              <a:t>させていただいております！</a:t>
            </a:r>
          </a:p>
          <a:p>
            <a:pPr lvl="2">
              <a:lnSpc>
                <a:spcPts val="2400"/>
              </a:lnSpc>
              <a:spcBef>
                <a:spcPts val="0"/>
              </a:spcBef>
            </a:pPr>
            <a:r>
              <a:rPr lang="ja-JP" altLang="en-US" sz="1400" dirty="0">
                <a:latin typeface="+mn-ea"/>
              </a:rPr>
              <a:t>また月</a:t>
            </a:r>
            <a:r>
              <a:rPr lang="en-US" altLang="ja-JP" sz="1400" dirty="0">
                <a:latin typeface="+mn-ea"/>
              </a:rPr>
              <a:t>2</a:t>
            </a:r>
            <a:r>
              <a:rPr lang="ja-JP" altLang="en-US" sz="1400" dirty="0">
                <a:latin typeface="+mn-ea"/>
              </a:rPr>
              <a:t>回程度休日等を利用し、同研究の成果等を講演でご紹介！（</a:t>
            </a:r>
            <a:r>
              <a:rPr lang="en-US" altLang="ja-JP" sz="1400" dirty="0">
                <a:latin typeface="+mn-ea"/>
              </a:rPr>
              <a:t>2024</a:t>
            </a:r>
            <a:r>
              <a:rPr lang="ja-JP" altLang="en-US" sz="1400" dirty="0">
                <a:latin typeface="+mn-ea"/>
              </a:rPr>
              <a:t>年度実績：</a:t>
            </a:r>
            <a:r>
              <a:rPr lang="en-US" altLang="ja-JP" sz="1400" dirty="0">
                <a:latin typeface="+mn-ea"/>
              </a:rPr>
              <a:t>22</a:t>
            </a:r>
            <a:r>
              <a:rPr lang="ja-JP" altLang="en-US" sz="1400" dirty="0">
                <a:latin typeface="+mn-ea"/>
              </a:rPr>
              <a:t>回）</a:t>
            </a:r>
          </a:p>
        </p:txBody>
      </p:sp>
      <p:pic>
        <p:nvPicPr>
          <p:cNvPr id="16" name="図 15" descr="QR コード&#10;&#10;自動的に生成された説明">
            <a:extLst>
              <a:ext uri="{FF2B5EF4-FFF2-40B4-BE49-F238E27FC236}">
                <a16:creationId xmlns:a16="http://schemas.microsoft.com/office/drawing/2014/main" id="{99F83251-DC78-7060-7766-1539E2936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4276" y="5679820"/>
            <a:ext cx="830052" cy="830052"/>
          </a:xfrm>
          <a:prstGeom prst="rect">
            <a:avLst/>
          </a:prstGeom>
        </p:spPr>
      </p:pic>
    </p:spTree>
    <p:extLst>
      <p:ext uri="{BB962C8B-B14F-4D97-AF65-F5344CB8AC3E}">
        <p14:creationId xmlns:p14="http://schemas.microsoft.com/office/powerpoint/2010/main" val="918832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EDA31-9A7E-06DB-3578-04DFC4BA4F78}"/>
            </a:ext>
          </a:extLst>
        </p:cNvPr>
        <p:cNvGrpSpPr/>
        <p:nvPr/>
      </p:nvGrpSpPr>
      <p:grpSpPr>
        <a:xfrm>
          <a:off x="0" y="0"/>
          <a:ext cx="0" cy="0"/>
          <a:chOff x="0" y="0"/>
          <a:chExt cx="0" cy="0"/>
        </a:xfrm>
      </p:grpSpPr>
      <p:graphicFrame>
        <p:nvGraphicFramePr>
          <p:cNvPr id="22" name="グラフ 21">
            <a:extLst>
              <a:ext uri="{FF2B5EF4-FFF2-40B4-BE49-F238E27FC236}">
                <a16:creationId xmlns:a16="http://schemas.microsoft.com/office/drawing/2014/main" id="{E01EB17D-66CD-9846-1179-37CFAF3728B8}"/>
              </a:ext>
            </a:extLst>
          </p:cNvPr>
          <p:cNvGraphicFramePr>
            <a:graphicFrameLocks/>
          </p:cNvGraphicFramePr>
          <p:nvPr/>
        </p:nvGraphicFramePr>
        <p:xfrm>
          <a:off x="120852" y="3289531"/>
          <a:ext cx="9874042" cy="3654194"/>
        </p:xfrm>
        <a:graphic>
          <a:graphicData uri="http://schemas.openxmlformats.org/drawingml/2006/chart">
            <c:chart xmlns:c="http://schemas.openxmlformats.org/drawingml/2006/chart" xmlns:r="http://schemas.openxmlformats.org/officeDocument/2006/relationships" r:id="rId2"/>
          </a:graphicData>
        </a:graphic>
      </p:graphicFrame>
      <p:sp>
        <p:nvSpPr>
          <p:cNvPr id="2" name="テキスト プレースホルダー 1">
            <a:extLst>
              <a:ext uri="{FF2B5EF4-FFF2-40B4-BE49-F238E27FC236}">
                <a16:creationId xmlns:a16="http://schemas.microsoft.com/office/drawing/2014/main" id="{FB470E82-0694-0104-CDAD-49C545F29646}"/>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1" name="AutoShape 3">
            <a:extLst>
              <a:ext uri="{FF2B5EF4-FFF2-40B4-BE49-F238E27FC236}">
                <a16:creationId xmlns:a16="http://schemas.microsoft.com/office/drawing/2014/main" id="{D9F7147F-47FF-5B58-EC28-D43C3FD55C69}"/>
              </a:ext>
            </a:extLst>
          </p:cNvPr>
          <p:cNvSpPr>
            <a:spLocks noChangeArrowheads="1"/>
          </p:cNvSpPr>
          <p:nvPr/>
        </p:nvSpPr>
        <p:spPr bwMode="auto">
          <a:xfrm>
            <a:off x="114300" y="631508"/>
            <a:ext cx="9677400" cy="615553"/>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2000" b="1" dirty="0">
                <a:solidFill>
                  <a:srgbClr val="3E3A39"/>
                </a:solidFill>
                <a:latin typeface="Arial"/>
                <a:cs typeface="メイリオ" pitchFamily="50" charset="-128"/>
              </a:rPr>
              <a:t>❺．そのままで放置しなくてよかった！セカンドオピニオンの視点！</a:t>
            </a:r>
          </a:p>
          <a:p>
            <a:pPr defTabSz="914400" eaLnBrk="0" fontAlgn="base" hangingPunct="0">
              <a:spcBef>
                <a:spcPct val="0"/>
              </a:spcBef>
              <a:defRPr/>
            </a:pPr>
            <a:endParaRPr kumimoji="1" lang="ja-JP" altLang="en-US" sz="2000" b="1" dirty="0">
              <a:solidFill>
                <a:srgbClr val="3E3A39"/>
              </a:solidFill>
              <a:latin typeface="Arial"/>
              <a:cs typeface="メイリオ" pitchFamily="50" charset="-128"/>
            </a:endParaRPr>
          </a:p>
        </p:txBody>
      </p:sp>
      <p:sp>
        <p:nvSpPr>
          <p:cNvPr id="4" name="正方形/長方形 3">
            <a:extLst>
              <a:ext uri="{FF2B5EF4-FFF2-40B4-BE49-F238E27FC236}">
                <a16:creationId xmlns:a16="http://schemas.microsoft.com/office/drawing/2014/main" id="{003A20D8-092D-FB63-387E-C302028758A8}"/>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dirty="0">
                <a:solidFill>
                  <a:srgbClr val="0070C0"/>
                </a:solidFill>
                <a:latin typeface="メイリオ" panose="020B0604030504040204" pitchFamily="50" charset="-128"/>
                <a:ea typeface="メイリオ" panose="020B0604030504040204" pitchFamily="50" charset="-128"/>
              </a:rPr>
              <a:t>条件なく使えるのは、</a:t>
            </a:r>
            <a:r>
              <a:rPr kumimoji="1" lang="en-US" altLang="ja-JP" b="1" dirty="0">
                <a:solidFill>
                  <a:srgbClr val="0070C0"/>
                </a:solidFill>
                <a:latin typeface="メイリオ" panose="020B0604030504040204" pitchFamily="50" charset="-128"/>
                <a:ea typeface="メイリオ" panose="020B0604030504040204" pitchFamily="50" charset="-128"/>
              </a:rPr>
              <a:t>T-PEC</a:t>
            </a:r>
            <a:r>
              <a:rPr kumimoji="1" lang="ja-JP" altLang="en-US" b="1" dirty="0">
                <a:solidFill>
                  <a:srgbClr val="0070C0"/>
                </a:solidFill>
                <a:latin typeface="メイリオ" panose="020B0604030504040204" pitchFamily="50" charset="-128"/>
                <a:ea typeface="メイリオ" panose="020B0604030504040204" pitchFamily="50" charset="-128"/>
              </a:rPr>
              <a:t>社のセカンドオピニオンサービス！</a:t>
            </a:r>
            <a:endParaRPr kumimoji="1" lang="en-US" altLang="ja-JP"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pic>
        <p:nvPicPr>
          <p:cNvPr id="3" name="図 2" descr="QR コード&#10;&#10;自動的に生成された説明">
            <a:extLst>
              <a:ext uri="{FF2B5EF4-FFF2-40B4-BE49-F238E27FC236}">
                <a16:creationId xmlns:a16="http://schemas.microsoft.com/office/drawing/2014/main" id="{D33EC611-6BD1-FB07-9FCA-DB831BC551C3}"/>
              </a:ext>
            </a:extLst>
          </p:cNvPr>
          <p:cNvPicPr>
            <a:picLocks noChangeAspect="1"/>
          </p:cNvPicPr>
          <p:nvPr/>
        </p:nvPicPr>
        <p:blipFill rotWithShape="1">
          <a:blip r:embed="rId3">
            <a:extLst>
              <a:ext uri="{28A0092B-C50C-407E-A947-70E740481C1C}">
                <a14:useLocalDpi xmlns:a14="http://schemas.microsoft.com/office/drawing/2010/main" val="0"/>
              </a:ext>
            </a:extLst>
          </a:blip>
          <a:srcRect l="7058" t="6717" r="6250" b="5801"/>
          <a:stretch/>
        </p:blipFill>
        <p:spPr>
          <a:xfrm>
            <a:off x="9021789" y="2631945"/>
            <a:ext cx="825200" cy="832734"/>
          </a:xfrm>
          <a:prstGeom prst="rect">
            <a:avLst/>
          </a:prstGeom>
        </p:spPr>
      </p:pic>
      <p:pic>
        <p:nvPicPr>
          <p:cNvPr id="6" name="図 5">
            <a:extLst>
              <a:ext uri="{FF2B5EF4-FFF2-40B4-BE49-F238E27FC236}">
                <a16:creationId xmlns:a16="http://schemas.microsoft.com/office/drawing/2014/main" id="{70242F83-E1B6-74EB-AF5B-A120170565DE}"/>
              </a:ext>
            </a:extLst>
          </p:cNvPr>
          <p:cNvPicPr>
            <a:picLocks noChangeAspect="1"/>
          </p:cNvPicPr>
          <p:nvPr/>
        </p:nvPicPr>
        <p:blipFill rotWithShape="1">
          <a:blip r:embed="rId4"/>
          <a:srcRect l="17143" t="31496" r="21350" b="41083"/>
          <a:stretch/>
        </p:blipFill>
        <p:spPr>
          <a:xfrm>
            <a:off x="179191" y="1395483"/>
            <a:ext cx="6774059" cy="1698708"/>
          </a:xfrm>
          <a:prstGeom prst="rect">
            <a:avLst/>
          </a:prstGeom>
        </p:spPr>
      </p:pic>
      <p:sp>
        <p:nvSpPr>
          <p:cNvPr id="7" name="テキスト ボックス 6">
            <a:extLst>
              <a:ext uri="{FF2B5EF4-FFF2-40B4-BE49-F238E27FC236}">
                <a16:creationId xmlns:a16="http://schemas.microsoft.com/office/drawing/2014/main" id="{1AA7F4C2-7CA2-5A46-3F6E-D1D178EB3F78}"/>
              </a:ext>
            </a:extLst>
          </p:cNvPr>
          <p:cNvSpPr txBox="1"/>
          <p:nvPr/>
        </p:nvSpPr>
        <p:spPr>
          <a:xfrm>
            <a:off x="-47747" y="6341254"/>
            <a:ext cx="7539732" cy="200055"/>
          </a:xfrm>
          <a:prstGeom prst="rect">
            <a:avLst/>
          </a:prstGeom>
          <a:noFill/>
        </p:spPr>
        <p:txBody>
          <a:bodyPr wrap="square">
            <a:spAutoFit/>
          </a:bodyPr>
          <a:lstStyle/>
          <a:p>
            <a:r>
              <a:rPr lang="ja-JP" altLang="en-US" sz="700" dirty="0">
                <a:latin typeface="HGPｺﾞｼｯｸM" panose="020B0600000000000000" pitchFamily="50" charset="-128"/>
                <a:ea typeface="HGPｺﾞｼｯｸM" panose="020B0600000000000000" pitchFamily="50" charset="-128"/>
              </a:rPr>
              <a:t>※各社ホームページより抜粋</a:t>
            </a:r>
          </a:p>
        </p:txBody>
      </p:sp>
      <p:sp>
        <p:nvSpPr>
          <p:cNvPr id="9" name="テキスト ボックス 8">
            <a:extLst>
              <a:ext uri="{FF2B5EF4-FFF2-40B4-BE49-F238E27FC236}">
                <a16:creationId xmlns:a16="http://schemas.microsoft.com/office/drawing/2014/main" id="{088EB83A-EAC4-513F-D938-CB435C8BE2E7}"/>
              </a:ext>
            </a:extLst>
          </p:cNvPr>
          <p:cNvSpPr txBox="1"/>
          <p:nvPr/>
        </p:nvSpPr>
        <p:spPr>
          <a:xfrm>
            <a:off x="114297" y="3152072"/>
            <a:ext cx="10008707" cy="553998"/>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400" b="1"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ドクターオブドクターズネットワーク利用者（相談･紹介･手配）主な病名</a:t>
            </a:r>
            <a:r>
              <a:rPr kumimoji="0" lang="en-US" altLang="ja-JP" sz="1400" b="1"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50</a:t>
            </a:r>
            <a:r>
              <a:rPr kumimoji="0" lang="ja-JP" altLang="en-US" sz="1100"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a:t>
            </a:r>
            <a:r>
              <a:rPr kumimoji="0" lang="en-US" altLang="ja-JP" sz="1100"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2002</a:t>
            </a:r>
            <a:r>
              <a:rPr kumimoji="0" lang="ja-JP" altLang="en-US" sz="1100"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年</a:t>
            </a:r>
            <a:r>
              <a:rPr kumimoji="0" lang="en-US" altLang="ja-JP" sz="1100"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4</a:t>
            </a:r>
            <a:r>
              <a:rPr kumimoji="0" lang="ja-JP" altLang="en-US" sz="1100"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月～</a:t>
            </a:r>
            <a:r>
              <a:rPr kumimoji="0" lang="en-US" altLang="ja-JP" sz="1100"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2023</a:t>
            </a:r>
            <a:r>
              <a:rPr kumimoji="0" lang="ja-JP" altLang="en-US" sz="1100"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年</a:t>
            </a:r>
            <a:r>
              <a:rPr kumimoji="0" lang="en-US" altLang="ja-JP" sz="1100"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3</a:t>
            </a:r>
            <a:r>
              <a:rPr kumimoji="0" lang="ja-JP" altLang="en-US" sz="1100"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月）</a:t>
            </a:r>
            <a:endParaRPr kumimoji="0" lang="en-US" altLang="ja-JP" sz="1100"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4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r>
              <a:rPr kumimoji="0" lang="ja-JP" altLang="en-US" sz="5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endParaRPr kumimoji="0" lang="en-US" altLang="ja-JP" sz="5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1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p>
        </p:txBody>
      </p:sp>
      <p:sp>
        <p:nvSpPr>
          <p:cNvPr id="10" name="正方形/長方形 9">
            <a:extLst>
              <a:ext uri="{FF2B5EF4-FFF2-40B4-BE49-F238E27FC236}">
                <a16:creationId xmlns:a16="http://schemas.microsoft.com/office/drawing/2014/main" id="{8A2162EF-9AC2-21FC-A2FC-07071D6289A1}"/>
              </a:ext>
            </a:extLst>
          </p:cNvPr>
          <p:cNvSpPr/>
          <p:nvPr/>
        </p:nvSpPr>
        <p:spPr>
          <a:xfrm>
            <a:off x="8639693" y="3554247"/>
            <a:ext cx="1138832" cy="578433"/>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endParaRPr kumimoji="1" lang="ja-JP" altLang="en-US" sz="1200" dirty="0">
              <a:solidFill>
                <a:sysClr val="windowText" lastClr="000000"/>
              </a:solidFill>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3B40BE7-5E66-941F-037F-5D6DF363B71D}"/>
              </a:ext>
            </a:extLst>
          </p:cNvPr>
          <p:cNvSpPr txBox="1"/>
          <p:nvPr/>
        </p:nvSpPr>
        <p:spPr>
          <a:xfrm>
            <a:off x="8639693" y="3667253"/>
            <a:ext cx="1604866" cy="400110"/>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en-US" altLang="ja-JP" sz="2000" b="1"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17</a:t>
            </a:r>
            <a:r>
              <a:rPr kumimoji="0" lang="ja-JP" altLang="en-US" sz="2000" b="1"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a:t>
            </a:r>
            <a:r>
              <a:rPr kumimoji="0" lang="en-US" altLang="ja-JP" sz="2000" b="1"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50</a:t>
            </a:r>
            <a:endParaRPr kumimoji="0" lang="ja-JP" altLang="en-US" sz="20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A6723FDB-4A77-7E9E-D5AE-4D4B98BA94D9}"/>
              </a:ext>
            </a:extLst>
          </p:cNvPr>
          <p:cNvSpPr/>
          <p:nvPr/>
        </p:nvSpPr>
        <p:spPr bwMode="auto">
          <a:xfrm>
            <a:off x="7938245" y="1207343"/>
            <a:ext cx="1944000" cy="288000"/>
          </a:xfrm>
          <a:prstGeom prst="rect">
            <a:avLst/>
          </a:prstGeom>
          <a:no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i="0" u="none" strike="noStrike" cap="none" normalizeH="0" baseline="0" dirty="0">
                <a:ln>
                  <a:noFill/>
                </a:ln>
                <a:effectLst/>
                <a:latin typeface="Meiryo UI" panose="020B0604030504040204" pitchFamily="50" charset="-128"/>
                <a:ea typeface="Meiryo UI" panose="020B0604030504040204" pitchFamily="50" charset="-128"/>
              </a:rPr>
              <a:t>日本生命</a:t>
            </a:r>
          </a:p>
        </p:txBody>
      </p:sp>
      <p:sp>
        <p:nvSpPr>
          <p:cNvPr id="16" name="正方形/長方形 15">
            <a:extLst>
              <a:ext uri="{FF2B5EF4-FFF2-40B4-BE49-F238E27FC236}">
                <a16:creationId xmlns:a16="http://schemas.microsoft.com/office/drawing/2014/main" id="{62993A79-B0E2-4A8C-D3C6-2AF46D6B7FC4}"/>
              </a:ext>
            </a:extLst>
          </p:cNvPr>
          <p:cNvSpPr/>
          <p:nvPr/>
        </p:nvSpPr>
        <p:spPr bwMode="auto">
          <a:xfrm>
            <a:off x="7938245" y="1543311"/>
            <a:ext cx="1944000" cy="288000"/>
          </a:xfrm>
          <a:prstGeom prst="rect">
            <a:avLst/>
          </a:prstGeom>
          <a:no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i="0" u="none" strike="noStrike" cap="none" normalizeH="0" baseline="0" dirty="0">
                <a:ln>
                  <a:noFill/>
                </a:ln>
                <a:effectLst/>
                <a:latin typeface="Meiryo UI" panose="020B0604030504040204" pitchFamily="50" charset="-128"/>
                <a:ea typeface="Meiryo UI" panose="020B0604030504040204" pitchFamily="50" charset="-128"/>
              </a:rPr>
              <a:t>アフラック</a:t>
            </a:r>
          </a:p>
        </p:txBody>
      </p:sp>
      <p:sp>
        <p:nvSpPr>
          <p:cNvPr id="17" name="正方形/長方形 16">
            <a:extLst>
              <a:ext uri="{FF2B5EF4-FFF2-40B4-BE49-F238E27FC236}">
                <a16:creationId xmlns:a16="http://schemas.microsoft.com/office/drawing/2014/main" id="{44531F73-00FC-82BC-E4FD-9ADC3F59D3C2}"/>
              </a:ext>
            </a:extLst>
          </p:cNvPr>
          <p:cNvSpPr/>
          <p:nvPr/>
        </p:nvSpPr>
        <p:spPr bwMode="auto">
          <a:xfrm>
            <a:off x="7946930" y="1875809"/>
            <a:ext cx="1944000" cy="288000"/>
          </a:xfrm>
          <a:prstGeom prst="rect">
            <a:avLst/>
          </a:prstGeom>
          <a:no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i="0" u="none" strike="noStrike" cap="none" normalizeH="0" baseline="0" dirty="0">
                <a:ln>
                  <a:noFill/>
                </a:ln>
                <a:effectLst/>
                <a:latin typeface="Meiryo UI" panose="020B0604030504040204" pitchFamily="50" charset="-128"/>
                <a:ea typeface="Meiryo UI" panose="020B0604030504040204" pitchFamily="50" charset="-128"/>
              </a:rPr>
              <a:t>太陽生命</a:t>
            </a:r>
          </a:p>
        </p:txBody>
      </p:sp>
      <p:sp>
        <p:nvSpPr>
          <p:cNvPr id="18" name="正方形/長方形 17">
            <a:extLst>
              <a:ext uri="{FF2B5EF4-FFF2-40B4-BE49-F238E27FC236}">
                <a16:creationId xmlns:a16="http://schemas.microsoft.com/office/drawing/2014/main" id="{CFED030C-CDA4-B9B1-77BF-FE69F2442DA1}"/>
              </a:ext>
            </a:extLst>
          </p:cNvPr>
          <p:cNvSpPr/>
          <p:nvPr/>
        </p:nvSpPr>
        <p:spPr bwMode="auto">
          <a:xfrm>
            <a:off x="7946930" y="2217617"/>
            <a:ext cx="1944000" cy="288000"/>
          </a:xfrm>
          <a:prstGeom prst="rect">
            <a:avLst/>
          </a:prstGeom>
          <a:no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i="0" u="none" strike="noStrike" cap="none" normalizeH="0" baseline="0" dirty="0">
                <a:ln>
                  <a:noFill/>
                </a:ln>
                <a:effectLst/>
                <a:latin typeface="Meiryo UI" panose="020B0604030504040204" pitchFamily="50" charset="-128"/>
                <a:ea typeface="Meiryo UI" panose="020B0604030504040204" pitchFamily="50" charset="-128"/>
              </a:rPr>
              <a:t>フコク生命</a:t>
            </a:r>
          </a:p>
        </p:txBody>
      </p:sp>
      <p:sp>
        <p:nvSpPr>
          <p:cNvPr id="8" name="テキスト プレースホルダー 1">
            <a:extLst>
              <a:ext uri="{FF2B5EF4-FFF2-40B4-BE49-F238E27FC236}">
                <a16:creationId xmlns:a16="http://schemas.microsoft.com/office/drawing/2014/main" id="{0EBA3D2B-E4B4-73D2-BB20-4374C00535A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12" name="スライド番号プレースホルダー 5">
            <a:extLst>
              <a:ext uri="{FF2B5EF4-FFF2-40B4-BE49-F238E27FC236}">
                <a16:creationId xmlns:a16="http://schemas.microsoft.com/office/drawing/2014/main" id="{11BEA8CB-A471-0E54-DBBE-1F18E98E516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20</a:t>
            </a:fld>
            <a:endParaRPr kumimoji="1" lang="ja-JP" altLang="en-US" sz="1200" b="1" dirty="0">
              <a:solidFill>
                <a:schemeClr val="tx1"/>
              </a:solidFill>
            </a:endParaRPr>
          </a:p>
        </p:txBody>
      </p:sp>
      <p:sp>
        <p:nvSpPr>
          <p:cNvPr id="5" name="正方形/長方形 4">
            <a:extLst>
              <a:ext uri="{FF2B5EF4-FFF2-40B4-BE49-F238E27FC236}">
                <a16:creationId xmlns:a16="http://schemas.microsoft.com/office/drawing/2014/main" id="{51366AC3-EB69-89AD-3A9B-2BA8795A2018}"/>
              </a:ext>
            </a:extLst>
          </p:cNvPr>
          <p:cNvSpPr/>
          <p:nvPr/>
        </p:nvSpPr>
        <p:spPr bwMode="auto">
          <a:xfrm>
            <a:off x="2562226" y="5981700"/>
            <a:ext cx="7216300" cy="755591"/>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条件なく使える病気は</a:t>
            </a:r>
            <a:r>
              <a:rPr kumimoji="1" lang="en-US" altLang="ja-JP" sz="4000" b="1" dirty="0">
                <a:solidFill>
                  <a:srgbClr val="EA5550"/>
                </a:solidFill>
                <a:latin typeface="Meiryo UI" panose="020B0604030504040204" pitchFamily="50" charset="-128"/>
                <a:ea typeface="Meiryo UI" panose="020B0604030504040204" pitchFamily="50" charset="-128"/>
              </a:rPr>
              <a:t>1/3</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76636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367BD-1EAC-5CA1-9C30-8A63B594C69E}"/>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0AE15DC1-B889-2ADB-6F38-90511C205A80}"/>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pic>
        <p:nvPicPr>
          <p:cNvPr id="8" name="図 7" descr="QR コード&#10;&#10;自動的に生成された説明">
            <a:extLst>
              <a:ext uri="{FF2B5EF4-FFF2-40B4-BE49-F238E27FC236}">
                <a16:creationId xmlns:a16="http://schemas.microsoft.com/office/drawing/2014/main" id="{488A39AE-FF9B-787E-A120-FC7527621E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4774" y="2802253"/>
            <a:ext cx="648000" cy="648000"/>
          </a:xfrm>
          <a:prstGeom prst="rect">
            <a:avLst/>
          </a:prstGeom>
        </p:spPr>
      </p:pic>
      <p:pic>
        <p:nvPicPr>
          <p:cNvPr id="19" name="図 18">
            <a:extLst>
              <a:ext uri="{FF2B5EF4-FFF2-40B4-BE49-F238E27FC236}">
                <a16:creationId xmlns:a16="http://schemas.microsoft.com/office/drawing/2014/main" id="{94F5A34B-1474-0D9B-445A-0B4D23280C1D}"/>
              </a:ext>
            </a:extLst>
          </p:cNvPr>
          <p:cNvPicPr>
            <a:picLocks noChangeAspect="1"/>
          </p:cNvPicPr>
          <p:nvPr/>
        </p:nvPicPr>
        <p:blipFill rotWithShape="1">
          <a:blip r:embed="rId3"/>
          <a:srcRect l="12095" t="37890" r="76091" b="30933"/>
          <a:stretch/>
        </p:blipFill>
        <p:spPr>
          <a:xfrm>
            <a:off x="8538411" y="923687"/>
            <a:ext cx="1274996" cy="1892588"/>
          </a:xfrm>
          <a:prstGeom prst="rect">
            <a:avLst/>
          </a:prstGeom>
          <a:ln>
            <a:solidFill>
              <a:schemeClr val="bg1">
                <a:lumMod val="85000"/>
              </a:schemeClr>
            </a:solidFill>
          </a:ln>
        </p:spPr>
      </p:pic>
      <p:sp>
        <p:nvSpPr>
          <p:cNvPr id="20" name="正方形/長方形 19">
            <a:extLst>
              <a:ext uri="{FF2B5EF4-FFF2-40B4-BE49-F238E27FC236}">
                <a16:creationId xmlns:a16="http://schemas.microsoft.com/office/drawing/2014/main" id="{9063B594-753E-71B3-63D6-0A68F2DBCB89}"/>
              </a:ext>
            </a:extLst>
          </p:cNvPr>
          <p:cNvSpPr/>
          <p:nvPr/>
        </p:nvSpPr>
        <p:spPr>
          <a:xfrm>
            <a:off x="114299" y="852541"/>
            <a:ext cx="9791701"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．著書「見落とされた癌」とはどんな本？</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1" name="テキスト ボックス 20">
            <a:extLst>
              <a:ext uri="{FF2B5EF4-FFF2-40B4-BE49-F238E27FC236}">
                <a16:creationId xmlns:a16="http://schemas.microsoft.com/office/drawing/2014/main" id="{C17A7FB8-47A3-01C9-8041-2BC15607B58A}"/>
              </a:ext>
            </a:extLst>
          </p:cNvPr>
          <p:cNvSpPr txBox="1"/>
          <p:nvPr/>
        </p:nvSpPr>
        <p:spPr>
          <a:xfrm>
            <a:off x="-65720" y="6331003"/>
            <a:ext cx="6145730" cy="200055"/>
          </a:xfrm>
          <a:prstGeom prst="rect">
            <a:avLst/>
          </a:prstGeom>
          <a:noFill/>
        </p:spPr>
        <p:txBody>
          <a:bodyPr wrap="square">
            <a:spAutoFit/>
          </a:bodyPr>
          <a:lstStyle/>
          <a:p>
            <a:r>
              <a:rPr lang="en-US" altLang="ja-JP" sz="700" dirty="0">
                <a:solidFill>
                  <a:prstClr val="black"/>
                </a:solidFill>
                <a:latin typeface="HGPｺﾞｼｯｸM" panose="020B0600000000000000" pitchFamily="50" charset="-128"/>
                <a:ea typeface="HGPｺﾞｼｯｸM" panose="020B0600000000000000" pitchFamily="50" charset="-128"/>
              </a:rPr>
              <a:t>※</a:t>
            </a:r>
            <a:r>
              <a:rPr lang="ja-JP" altLang="en-US" sz="700" dirty="0">
                <a:solidFill>
                  <a:prstClr val="black"/>
                </a:solidFill>
                <a:latin typeface="HGPｺﾞｼｯｸM" panose="020B0600000000000000" pitchFamily="50" charset="-128"/>
                <a:ea typeface="HGPｺﾞｼｯｸM" panose="020B0600000000000000" pitchFamily="50" charset="-128"/>
              </a:rPr>
              <a:t>参考・引用）「見落とされた癌／竹原慎二著（</a:t>
            </a:r>
            <a:r>
              <a:rPr lang="en-US" altLang="ja-JP" sz="700" dirty="0">
                <a:solidFill>
                  <a:prstClr val="black"/>
                </a:solidFill>
                <a:latin typeface="HGPｺﾞｼｯｸM" panose="020B0600000000000000" pitchFamily="50" charset="-128"/>
                <a:ea typeface="HGPｺﾞｼｯｸM" panose="020B0600000000000000" pitchFamily="50" charset="-128"/>
              </a:rPr>
              <a:t>2017</a:t>
            </a:r>
            <a:r>
              <a:rPr lang="ja-JP" altLang="en-US" sz="700" dirty="0">
                <a:solidFill>
                  <a:prstClr val="black"/>
                </a:solidFill>
                <a:latin typeface="HGPｺﾞｼｯｸM" panose="020B0600000000000000" pitchFamily="50" charset="-128"/>
                <a:ea typeface="HGPｺﾞｼｯｸM" panose="020B0600000000000000" pitchFamily="50" charset="-128"/>
              </a:rPr>
              <a:t>年」：、</a:t>
            </a:r>
            <a:r>
              <a:rPr lang="en-US" altLang="ja-JP" sz="700" dirty="0">
                <a:solidFill>
                  <a:prstClr val="black"/>
                </a:solidFill>
                <a:latin typeface="HGPｺﾞｼｯｸM" panose="020B0600000000000000" pitchFamily="50" charset="-128"/>
                <a:ea typeface="HGPｺﾞｼｯｸM" panose="020B0600000000000000" pitchFamily="50" charset="-128"/>
              </a:rPr>
              <a:t>FRIDAY digital</a:t>
            </a:r>
            <a:r>
              <a:rPr lang="ja-JP" altLang="en-US" sz="700" dirty="0">
                <a:solidFill>
                  <a:prstClr val="black"/>
                </a:solidFill>
                <a:latin typeface="HGPｺﾞｼｯｸM" panose="020B0600000000000000" pitchFamily="50" charset="-128"/>
                <a:ea typeface="HGPｺﾞｼｯｸM" panose="020B0600000000000000" pitchFamily="50" charset="-128"/>
              </a:rPr>
              <a:t>（</a:t>
            </a:r>
            <a:r>
              <a:rPr lang="en-US" altLang="ja-JP" sz="700" dirty="0">
                <a:solidFill>
                  <a:prstClr val="black"/>
                </a:solidFill>
                <a:latin typeface="HGPｺﾞｼｯｸM" panose="020B0600000000000000" pitchFamily="50" charset="-128"/>
                <a:ea typeface="HGPｺﾞｼｯｸM" panose="020B0600000000000000" pitchFamily="50" charset="-128"/>
              </a:rPr>
              <a:t>2021</a:t>
            </a:r>
            <a:r>
              <a:rPr lang="ja-JP" altLang="en-US" sz="700" dirty="0">
                <a:solidFill>
                  <a:prstClr val="black"/>
                </a:solidFill>
                <a:latin typeface="HGPｺﾞｼｯｸM" panose="020B0600000000000000" pitchFamily="50" charset="-128"/>
                <a:ea typeface="HGPｺﾞｼｯｸM" panose="020B0600000000000000" pitchFamily="50" charset="-128"/>
              </a:rPr>
              <a:t>年</a:t>
            </a:r>
            <a:r>
              <a:rPr lang="en-US" altLang="ja-JP" sz="700" dirty="0">
                <a:solidFill>
                  <a:prstClr val="black"/>
                </a:solidFill>
                <a:latin typeface="HGPｺﾞｼｯｸM" panose="020B0600000000000000" pitchFamily="50" charset="-128"/>
                <a:ea typeface="HGPｺﾞｼｯｸM" panose="020B0600000000000000" pitchFamily="50" charset="-128"/>
              </a:rPr>
              <a:t>11</a:t>
            </a:r>
            <a:r>
              <a:rPr lang="ja-JP" altLang="en-US" sz="700" dirty="0">
                <a:solidFill>
                  <a:prstClr val="black"/>
                </a:solidFill>
                <a:latin typeface="HGPｺﾞｼｯｸM" panose="020B0600000000000000" pitchFamily="50" charset="-128"/>
                <a:ea typeface="HGPｺﾞｼｯｸM" panose="020B0600000000000000" pitchFamily="50" charset="-128"/>
              </a:rPr>
              <a:t>月</a:t>
            </a:r>
            <a:r>
              <a:rPr lang="en-US" altLang="ja-JP" sz="700" dirty="0">
                <a:solidFill>
                  <a:prstClr val="black"/>
                </a:solidFill>
                <a:latin typeface="HGPｺﾞｼｯｸM" panose="020B0600000000000000" pitchFamily="50" charset="-128"/>
                <a:ea typeface="HGPｺﾞｼｯｸM" panose="020B0600000000000000" pitchFamily="50" charset="-128"/>
              </a:rPr>
              <a:t>28</a:t>
            </a:r>
            <a:r>
              <a:rPr lang="ja-JP" altLang="en-US" sz="700" dirty="0">
                <a:solidFill>
                  <a:prstClr val="black"/>
                </a:solidFill>
                <a:latin typeface="HGPｺﾞｼｯｸM" panose="020B0600000000000000" pitchFamily="50" charset="-128"/>
                <a:ea typeface="HGPｺﾞｼｯｸM" panose="020B0600000000000000" pitchFamily="50" charset="-128"/>
              </a:rPr>
              <a:t>日）：</a:t>
            </a:r>
            <a:r>
              <a:rPr lang="en-US" altLang="ja-JP" sz="700" dirty="0">
                <a:solidFill>
                  <a:prstClr val="black"/>
                </a:solidFill>
                <a:latin typeface="HGPｺﾞｼｯｸM" panose="020B0600000000000000" pitchFamily="50" charset="-128"/>
                <a:ea typeface="HGPｺﾞｼｯｸM" panose="020B0600000000000000" pitchFamily="50" charset="-128"/>
                <a:hlinkClick r:id="rId4"/>
              </a:rPr>
              <a:t>https://friday.kodansha.co.jp/article/215173</a:t>
            </a:r>
            <a:endParaRPr lang="en-US" altLang="ja-JP" sz="700" dirty="0">
              <a:solidFill>
                <a:prstClr val="black"/>
              </a:solidFill>
              <a:latin typeface="HGPｺﾞｼｯｸM" panose="020B0600000000000000" pitchFamily="50" charset="-128"/>
              <a:ea typeface="HGPｺﾞｼｯｸM" panose="020B0600000000000000" pitchFamily="50" charset="-128"/>
            </a:endParaRPr>
          </a:p>
        </p:txBody>
      </p:sp>
      <p:sp>
        <p:nvSpPr>
          <p:cNvPr id="23" name="テキスト ボックス 22">
            <a:extLst>
              <a:ext uri="{FF2B5EF4-FFF2-40B4-BE49-F238E27FC236}">
                <a16:creationId xmlns:a16="http://schemas.microsoft.com/office/drawing/2014/main" id="{E839B7CC-BB63-3946-D326-CB1896A6FE7F}"/>
              </a:ext>
            </a:extLst>
          </p:cNvPr>
          <p:cNvSpPr txBox="1"/>
          <p:nvPr/>
        </p:nvSpPr>
        <p:spPr>
          <a:xfrm>
            <a:off x="426720" y="3568160"/>
            <a:ext cx="9386687" cy="2705100"/>
          </a:xfrm>
          <a:prstGeom prst="rect">
            <a:avLst/>
          </a:prstGeom>
          <a:noFill/>
        </p:spPr>
        <p:txBody>
          <a:bodyPr wrap="square" lIns="36000" rIns="36000" bIns="0">
            <a:noAutofit/>
          </a:bodyPr>
          <a:lstStyle/>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竹原慎二（</a:t>
            </a:r>
            <a:r>
              <a:rPr lang="en-US" altLang="ja-JP" sz="1200" dirty="0">
                <a:latin typeface="メイリオ" panose="020B0604030504040204" pitchFamily="50" charset="-128"/>
                <a:ea typeface="メイリオ" panose="020B0604030504040204" pitchFamily="50" charset="-128"/>
              </a:rPr>
              <a:t>49</a:t>
            </a:r>
            <a:r>
              <a:rPr lang="ja-JP" altLang="en-US" sz="1200" dirty="0">
                <a:latin typeface="メイリオ" panose="020B0604030504040204" pitchFamily="50" charset="-128"/>
                <a:ea typeface="メイリオ" panose="020B0604030504040204" pitchFamily="50" charset="-128"/>
              </a:rPr>
              <a:t>）さんは体調不良に苦しんでいた。</a:t>
            </a:r>
            <a:r>
              <a:rPr lang="ja-JP" altLang="en-US" sz="1200" b="1" dirty="0">
                <a:latin typeface="メイリオ" panose="020B0604030504040204" pitchFamily="50" charset="-128"/>
                <a:ea typeface="メイリオ" panose="020B0604030504040204" pitchFamily="50" charset="-128"/>
              </a:rPr>
              <a:t>頻尿や残尿感が続き、就寝中に何度もトイレに立つ</a:t>
            </a:r>
            <a:r>
              <a:rPr lang="ja-JP" altLang="en-US" sz="1200" dirty="0">
                <a:latin typeface="メイリオ" panose="020B0604030504040204" pitchFamily="50" charset="-128"/>
                <a:ea typeface="メイリオ" panose="020B0604030504040204" pitchFamily="50" charset="-128"/>
              </a:rPr>
              <a:t>。「明らかにおかしい」と思い、</a:t>
            </a:r>
            <a:r>
              <a:rPr lang="ja-JP" altLang="en-US" sz="1200" b="1" dirty="0">
                <a:latin typeface="メイリオ" panose="020B0604030504040204" pitchFamily="50" charset="-128"/>
                <a:ea typeface="メイリオ" panose="020B0604030504040204" pitchFamily="50" charset="-128"/>
              </a:rPr>
              <a:t>当時の主治医に何度も相談した</a:t>
            </a:r>
            <a:r>
              <a:rPr lang="ja-JP" altLang="en-US" sz="1200" dirty="0">
                <a:latin typeface="メイリオ" panose="020B0604030504040204" pitchFamily="50" charset="-128"/>
                <a:ea typeface="メイリオ" panose="020B0604030504040204" pitchFamily="50" charset="-128"/>
              </a:rPr>
              <a:t>。だが、そのたびに「とくに悪いところはない」「慢性の膀胱炎か前立腺でしょう。不摂生が原因だよ」と</a:t>
            </a:r>
            <a:r>
              <a:rPr lang="ja-JP" altLang="en-US" sz="1200" b="1" dirty="0">
                <a:latin typeface="メイリオ" panose="020B0604030504040204" pitchFamily="50" charset="-128"/>
                <a:ea typeface="メイリオ" panose="020B0604030504040204" pitchFamily="50" charset="-128"/>
              </a:rPr>
              <a:t>笑い飛ばされた</a:t>
            </a:r>
            <a:r>
              <a:rPr lang="ja-JP" altLang="en-US" sz="1200" dirty="0">
                <a:latin typeface="メイリオ" panose="020B0604030504040204" pitchFamily="50" charset="-128"/>
                <a:ea typeface="メイリオ" panose="020B0604030504040204" pitchFamily="50" charset="-128"/>
              </a:rPr>
              <a:t>。</a:t>
            </a:r>
            <a:endParaRPr lang="en-US" altLang="ja-JP" sz="120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血便でようやく精密検査、</a:t>
            </a:r>
            <a:r>
              <a:rPr lang="ja-JP" altLang="en-US" sz="1200" b="1" dirty="0">
                <a:latin typeface="メイリオ" panose="020B0604030504040204" pitchFamily="50" charset="-128"/>
                <a:ea typeface="メイリオ" panose="020B0604030504040204" pitchFamily="50" charset="-128"/>
              </a:rPr>
              <a:t>結果ステージ</a:t>
            </a:r>
            <a:r>
              <a:rPr lang="en-US" altLang="ja-JP" sz="1200" b="1" dirty="0">
                <a:latin typeface="メイリオ" panose="020B0604030504040204" pitchFamily="50" charset="-128"/>
                <a:ea typeface="メイリオ" panose="020B0604030504040204" pitchFamily="50" charset="-128"/>
              </a:rPr>
              <a:t>4</a:t>
            </a:r>
            <a:r>
              <a:rPr lang="ja-JP" altLang="en-US" sz="1200" dirty="0">
                <a:latin typeface="メイリオ" panose="020B0604030504040204" pitchFamily="50" charset="-128"/>
                <a:ea typeface="メイリオ" panose="020B0604030504040204" pitchFamily="50" charset="-128"/>
              </a:rPr>
              <a:t>で、</a:t>
            </a:r>
            <a:r>
              <a:rPr lang="en-US" altLang="ja-JP" sz="1200" dirty="0">
                <a:latin typeface="メイリオ" panose="020B0604030504040204" pitchFamily="50" charset="-128"/>
                <a:ea typeface="メイリオ" panose="020B0604030504040204" pitchFamily="50" charset="-128"/>
              </a:rPr>
              <a:t>5</a:t>
            </a:r>
            <a:r>
              <a:rPr lang="ja-JP" altLang="en-US" sz="1200" dirty="0">
                <a:latin typeface="メイリオ" panose="020B0604030504040204" pitchFamily="50" charset="-128"/>
                <a:ea typeface="メイリオ" panose="020B0604030504040204" pitchFamily="50" charset="-128"/>
              </a:rPr>
              <a:t>年後生存率は</a:t>
            </a:r>
            <a:r>
              <a:rPr lang="en-US" altLang="ja-JP" sz="1200" dirty="0">
                <a:latin typeface="メイリオ" panose="020B0604030504040204" pitchFamily="50" charset="-128"/>
                <a:ea typeface="メイリオ" panose="020B0604030504040204" pitchFamily="50" charset="-128"/>
              </a:rPr>
              <a:t>25</a:t>
            </a:r>
            <a:r>
              <a:rPr lang="ja-JP" altLang="en-US" sz="1200" dirty="0">
                <a:latin typeface="メイリオ" panose="020B0604030504040204" pitchFamily="50" charset="-128"/>
                <a:ea typeface="メイリオ" panose="020B0604030504040204" pitchFamily="50" charset="-128"/>
              </a:rPr>
              <a:t>％以下の診断。</a:t>
            </a:r>
            <a:endParaRPr lang="en-US" altLang="ja-JP" sz="120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b="1" dirty="0">
                <a:solidFill>
                  <a:srgbClr val="EA5550"/>
                </a:solidFill>
                <a:latin typeface="メイリオ" panose="020B0604030504040204" pitchFamily="50" charset="-128"/>
                <a:ea typeface="メイリオ" panose="020B0604030504040204" pitchFamily="50" charset="-128"/>
              </a:rPr>
              <a:t>主治医の言葉を信じて１年以上もがんを放置</a:t>
            </a:r>
            <a:r>
              <a:rPr lang="ja-JP" altLang="en-US" sz="1200" dirty="0">
                <a:latin typeface="メイリオ" panose="020B0604030504040204" pitchFamily="50" charset="-128"/>
                <a:ea typeface="メイリオ" panose="020B0604030504040204" pitchFamily="50" charset="-128"/>
              </a:rPr>
              <a:t>していたことに気づき、悔しさが溢れる。ところが</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がんだとわかってからも、主治医は発見が遅れたことを謝るわけでも、病状を心配するわけでもなく軽い対応でショックに追い打ち。（のちの検査すらしない主治医を提訴。</a:t>
            </a:r>
            <a:r>
              <a:rPr lang="en-US" altLang="ja-JP" sz="1200" dirty="0">
                <a:latin typeface="メイリオ" panose="020B0604030504040204" pitchFamily="50" charset="-128"/>
                <a:ea typeface="メイリオ" panose="020B0604030504040204" pitchFamily="50" charset="-128"/>
              </a:rPr>
              <a:t>3</a:t>
            </a:r>
            <a:r>
              <a:rPr lang="ja-JP" altLang="en-US" sz="1200" dirty="0">
                <a:latin typeface="メイリオ" panose="020B0604030504040204" pitchFamily="50" charset="-128"/>
                <a:ea typeface="メイリオ" panose="020B0604030504040204" pitchFamily="50" charset="-128"/>
              </a:rPr>
              <a:t>年近い裁判を経て、</a:t>
            </a:r>
            <a:r>
              <a:rPr lang="ja-JP" altLang="en-US" sz="1200" b="1" dirty="0">
                <a:solidFill>
                  <a:srgbClr val="EA5550"/>
                </a:solidFill>
                <a:latin typeface="メイリオ" panose="020B0604030504040204" pitchFamily="50" charset="-128"/>
                <a:ea typeface="メイリオ" panose="020B0604030504040204" pitchFamily="50" charset="-128"/>
              </a:rPr>
              <a:t>結果は敗訴</a:t>
            </a:r>
            <a:r>
              <a:rPr lang="ja-JP" altLang="en-US" sz="1200" dirty="0">
                <a:latin typeface="メイリオ" panose="020B0604030504040204" pitchFamily="50" charset="-128"/>
                <a:ea typeface="メイリオ" panose="020B0604030504040204" pitchFamily="50" charset="-128"/>
              </a:rPr>
              <a:t>）</a:t>
            </a:r>
            <a:endParaRPr lang="en-US" altLang="ja-JP" sz="120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あまりのショックに、竹原さんは「膀胱がんステージ４」という診断を受け止められず、また主治医の信頼も毀損したことから、　</a:t>
            </a:r>
            <a:r>
              <a:rPr lang="ja-JP" altLang="en-US" sz="1200" b="1" dirty="0">
                <a:solidFill>
                  <a:srgbClr val="EA5550"/>
                </a:solidFill>
                <a:latin typeface="メイリオ" panose="020B0604030504040204" pitchFamily="50" charset="-128"/>
                <a:ea typeface="メイリオ" panose="020B0604030504040204" pitchFamily="50" charset="-128"/>
              </a:rPr>
              <a:t>がんの名医を訪ね、セカンドオピニオン、サードオピニオン</a:t>
            </a:r>
            <a:r>
              <a:rPr lang="ja-JP" altLang="en-US" sz="1200" dirty="0">
                <a:latin typeface="メイリオ" panose="020B0604030504040204" pitchFamily="50" charset="-128"/>
                <a:ea typeface="メイリオ" panose="020B0604030504040204" pitchFamily="50" charset="-128"/>
              </a:rPr>
              <a:t>も求めた。</a:t>
            </a:r>
            <a:endParaRPr lang="en-US" altLang="ja-JP" sz="120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しかし、どの病院に行っても、どの医師に診てもらっても答えは同じ。</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膀胱がんのステージ４です。最悪、あと１年の命</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と。</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膀胱は全摘出したほうがいい</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と言われて、帰りの車の中で声をあげて泣く日々。</a:t>
            </a:r>
            <a:endParaRPr lang="en-US" altLang="ja-JP" sz="120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そんな中、最後のフォースオピニオンで、</a:t>
            </a:r>
            <a:r>
              <a:rPr lang="ja-JP" altLang="en-US" sz="1200" b="1" dirty="0">
                <a:solidFill>
                  <a:srgbClr val="EA5550"/>
                </a:solidFill>
                <a:latin typeface="メイリオ" panose="020B0604030504040204" pitchFamily="50" charset="-128"/>
                <a:ea typeface="メイリオ" panose="020B0604030504040204" pitchFamily="50" charset="-128"/>
              </a:rPr>
              <a:t>信頼できる医師と出会う。</a:t>
            </a:r>
            <a:endParaRPr lang="en-US" altLang="ja-JP" sz="1200" b="1" dirty="0">
              <a:solidFill>
                <a:srgbClr val="EA5550"/>
              </a:solidFill>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当時、まだ日本に２台しかなかった</a:t>
            </a:r>
            <a:r>
              <a:rPr lang="ja-JP" altLang="en-US" sz="1200" b="1" dirty="0">
                <a:latin typeface="メイリオ" panose="020B0604030504040204" pitchFamily="50" charset="-128"/>
                <a:ea typeface="メイリオ" panose="020B0604030504040204" pitchFamily="50" charset="-128"/>
              </a:rPr>
              <a:t>手術支援ロボット</a:t>
            </a:r>
            <a:r>
              <a:rPr lang="en-US" altLang="ja-JP" sz="1200" b="1" dirty="0">
                <a:latin typeface="メイリオ" panose="020B0604030504040204" pitchFamily="50" charset="-128"/>
                <a:ea typeface="メイリオ" panose="020B0604030504040204" pitchFamily="50" charset="-128"/>
              </a:rPr>
              <a:t>『</a:t>
            </a:r>
            <a:r>
              <a:rPr lang="ja-JP" altLang="en-US" sz="1200" b="1" dirty="0">
                <a:latin typeface="メイリオ" panose="020B0604030504040204" pitchFamily="50" charset="-128"/>
                <a:ea typeface="メイリオ" panose="020B0604030504040204" pitchFamily="50" charset="-128"/>
              </a:rPr>
              <a:t>ダヴィンチ</a:t>
            </a:r>
            <a:r>
              <a:rPr lang="en-US" altLang="ja-JP" sz="1200" b="1" dirty="0">
                <a:latin typeface="メイリオ" panose="020B0604030504040204" pitchFamily="50" charset="-128"/>
                <a:ea typeface="メイリオ" panose="020B0604030504040204" pitchFamily="50" charset="-128"/>
              </a:rPr>
              <a:t>』</a:t>
            </a:r>
            <a:r>
              <a:rPr lang="ja-JP" altLang="en-US" sz="1200" b="1" dirty="0">
                <a:latin typeface="メイリオ" panose="020B0604030504040204" pitchFamily="50" charset="-128"/>
                <a:ea typeface="メイリオ" panose="020B0604030504040204" pitchFamily="50" charset="-128"/>
              </a:rPr>
              <a:t>による手術（</a:t>
            </a:r>
            <a:r>
              <a:rPr lang="en-US" altLang="ja-JP" sz="1200" b="1" dirty="0">
                <a:latin typeface="メイリオ" panose="020B0604030504040204" pitchFamily="50" charset="-128"/>
                <a:ea typeface="メイリオ" panose="020B0604030504040204" pitchFamily="50" charset="-128"/>
              </a:rPr>
              <a:t>	</a:t>
            </a:r>
            <a:r>
              <a:rPr lang="ja-JP" altLang="en-US" sz="1200" b="1" dirty="0">
                <a:latin typeface="メイリオ" panose="020B0604030504040204" pitchFamily="50" charset="-128"/>
                <a:ea typeface="メイリオ" panose="020B0604030504040204" pitchFamily="50" charset="-128"/>
              </a:rPr>
              <a:t>竹原さんの自己負担は</a:t>
            </a:r>
            <a:r>
              <a:rPr lang="en-US" altLang="ja-JP" sz="1200" b="1" dirty="0">
                <a:latin typeface="メイリオ" panose="020B0604030504040204" pitchFamily="50" charset="-128"/>
                <a:ea typeface="メイリオ" panose="020B0604030504040204" pitchFamily="50" charset="-128"/>
              </a:rPr>
              <a:t>250</a:t>
            </a:r>
            <a:r>
              <a:rPr lang="ja-JP" altLang="en-US" sz="1200" b="1" dirty="0">
                <a:latin typeface="メイリオ" panose="020B0604030504040204" pitchFamily="50" charset="-128"/>
                <a:ea typeface="メイリオ" panose="020B0604030504040204" pitchFamily="50" charset="-128"/>
              </a:rPr>
              <a:t>万円）。</a:t>
            </a:r>
            <a:endParaRPr lang="en-US" altLang="ja-JP" sz="1200" b="1"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結果は、成功。</a:t>
            </a:r>
            <a:r>
              <a:rPr lang="ja-JP" altLang="en-US" sz="1200" b="1" dirty="0">
                <a:latin typeface="メイリオ" panose="020B0604030504040204" pitchFamily="50" charset="-128"/>
                <a:ea typeface="メイリオ" panose="020B0604030504040204" pitchFamily="50" charset="-128"/>
              </a:rPr>
              <a:t>現在は術後</a:t>
            </a:r>
            <a:r>
              <a:rPr lang="en-US" altLang="ja-JP" sz="1200" b="1" dirty="0">
                <a:latin typeface="メイリオ" panose="020B0604030504040204" pitchFamily="50" charset="-128"/>
                <a:ea typeface="メイリオ" panose="020B0604030504040204" pitchFamily="50" charset="-128"/>
              </a:rPr>
              <a:t>5</a:t>
            </a:r>
            <a:r>
              <a:rPr lang="ja-JP" altLang="en-US" sz="1200" b="1" dirty="0">
                <a:latin typeface="メイリオ" panose="020B0604030504040204" pitchFamily="50" charset="-128"/>
                <a:ea typeface="メイリオ" panose="020B0604030504040204" pitchFamily="50" charset="-128"/>
              </a:rPr>
              <a:t>年を超え、「根治」</a:t>
            </a:r>
            <a:r>
              <a:rPr lang="ja-JP" altLang="en-US" sz="1200" dirty="0">
                <a:latin typeface="メイリオ" panose="020B0604030504040204" pitchFamily="50" charset="-128"/>
                <a:ea typeface="メイリオ" panose="020B0604030504040204" pitchFamily="50" charset="-128"/>
              </a:rPr>
              <a:t>と医師に告げられるまでに至る</a:t>
            </a:r>
          </a:p>
        </p:txBody>
      </p:sp>
      <p:sp>
        <p:nvSpPr>
          <p:cNvPr id="24" name="AutoShape 3">
            <a:extLst>
              <a:ext uri="{FF2B5EF4-FFF2-40B4-BE49-F238E27FC236}">
                <a16:creationId xmlns:a16="http://schemas.microsoft.com/office/drawing/2014/main" id="{31382201-D1A9-9D69-1328-D10BF915EB27}"/>
              </a:ext>
            </a:extLst>
          </p:cNvPr>
          <p:cNvSpPr>
            <a:spLocks noChangeArrowheads="1"/>
          </p:cNvSpPr>
          <p:nvPr/>
        </p:nvSpPr>
        <p:spPr bwMode="auto">
          <a:xfrm>
            <a:off x="499110" y="3339793"/>
            <a:ext cx="9677400"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effectLst>
                  <a:glow rad="101600">
                    <a:schemeClr val="bg1"/>
                  </a:glow>
                </a:effectLst>
                <a:uLnTx/>
                <a:uFillTx/>
                <a:latin typeface="Arial"/>
                <a:ea typeface="メイリオ" pitchFamily="50" charset="-128"/>
                <a:cs typeface="メイリオ" pitchFamily="50" charset="-128"/>
              </a:rPr>
              <a:t>竹原慎二さんが明かす「がんステージ４と最悪の日々からのカムバック」</a:t>
            </a:r>
            <a:endParaRPr kumimoji="1" lang="en-US" altLang="ja-JP" sz="1400" b="0" i="0" u="none" strike="noStrike" kern="1200" cap="none" spc="0" normalizeH="0" baseline="0" noProof="0" dirty="0">
              <a:ln>
                <a:noFill/>
              </a:ln>
              <a:effectLst>
                <a:glow rad="101600">
                  <a:schemeClr val="bg1"/>
                </a:glow>
              </a:effectLst>
              <a:uLnTx/>
              <a:uFillTx/>
              <a:latin typeface="Arial"/>
              <a:ea typeface="メイリオ" pitchFamily="50" charset="-128"/>
              <a:cs typeface="メイリオ" pitchFamily="50" charset="-128"/>
            </a:endParaRPr>
          </a:p>
        </p:txBody>
      </p:sp>
      <p:sp>
        <p:nvSpPr>
          <p:cNvPr id="25" name="正方形/長方形 24">
            <a:extLst>
              <a:ext uri="{FF2B5EF4-FFF2-40B4-BE49-F238E27FC236}">
                <a16:creationId xmlns:a16="http://schemas.microsoft.com/office/drawing/2014/main" id="{62CB30DF-6401-EA03-E1D8-53DEEDE4C75F}"/>
              </a:ext>
            </a:extLst>
          </p:cNvPr>
          <p:cNvSpPr/>
          <p:nvPr/>
        </p:nvSpPr>
        <p:spPr>
          <a:xfrm>
            <a:off x="8538411" y="2877024"/>
            <a:ext cx="1367589" cy="553998"/>
          </a:xfrm>
          <a:prstGeom prst="rect">
            <a:avLst/>
          </a:prstGeom>
        </p:spPr>
        <p:txBody>
          <a:bodyPr wrap="square" lIns="36000" tIns="0" rIns="0" bIns="0">
            <a:spAutoFit/>
          </a:bodyPr>
          <a:lstStyle/>
          <a:p>
            <a:pPr defTabSz="914400" fontAlgn="base">
              <a:spcBef>
                <a:spcPct val="0"/>
              </a:spcBef>
              <a:spcAft>
                <a:spcPct val="0"/>
              </a:spcAft>
            </a:pPr>
            <a:r>
              <a:rPr kumimoji="1" lang="ja-JP" altLang="en-US" sz="900" dirty="0">
                <a:solidFill>
                  <a:srgbClr val="000000"/>
                </a:solidFill>
                <a:latin typeface="メイリオ" panose="020B0604030504040204" pitchFamily="50" charset="-128"/>
              </a:rPr>
              <a:t>販売情報は、</a:t>
            </a:r>
            <a:endParaRPr kumimoji="1" lang="en-US" altLang="ja-JP" sz="900" dirty="0">
              <a:solidFill>
                <a:srgbClr val="000000"/>
              </a:solidFill>
              <a:latin typeface="メイリオ" panose="020B0604030504040204" pitchFamily="50" charset="-128"/>
            </a:endParaRPr>
          </a:p>
          <a:p>
            <a:pPr defTabSz="914400" fontAlgn="base">
              <a:spcBef>
                <a:spcPct val="0"/>
              </a:spcBef>
              <a:spcAft>
                <a:spcPct val="0"/>
              </a:spcAft>
            </a:pPr>
            <a:r>
              <a:rPr kumimoji="1" lang="en-US" altLang="ja-JP" sz="900" dirty="0">
                <a:solidFill>
                  <a:srgbClr val="000000"/>
                </a:solidFill>
                <a:latin typeface="メイリオ" panose="020B0604030504040204" pitchFamily="50" charset="-128"/>
              </a:rPr>
              <a:t>QR</a:t>
            </a:r>
            <a:r>
              <a:rPr kumimoji="1" lang="ja-JP" altLang="en-US" sz="900" dirty="0">
                <a:solidFill>
                  <a:srgbClr val="000000"/>
                </a:solidFill>
                <a:latin typeface="メイリオ" panose="020B0604030504040204" pitchFamily="50" charset="-128"/>
              </a:rPr>
              <a:t>コード</a:t>
            </a:r>
            <a:endParaRPr kumimoji="1" lang="en-US" altLang="ja-JP" sz="900" dirty="0">
              <a:solidFill>
                <a:srgbClr val="000000"/>
              </a:solidFill>
              <a:latin typeface="メイリオ" panose="020B0604030504040204" pitchFamily="50" charset="-128"/>
            </a:endParaRPr>
          </a:p>
          <a:p>
            <a:pPr defTabSz="914400" fontAlgn="base">
              <a:spcBef>
                <a:spcPct val="0"/>
              </a:spcBef>
              <a:spcAft>
                <a:spcPct val="0"/>
              </a:spcAft>
            </a:pPr>
            <a:r>
              <a:rPr kumimoji="1" lang="ja-JP" altLang="en-US" sz="900" dirty="0">
                <a:solidFill>
                  <a:srgbClr val="000000"/>
                </a:solidFill>
                <a:latin typeface="メイリオ" panose="020B0604030504040204" pitchFamily="50" charset="-128"/>
              </a:rPr>
              <a:t>にてご確認</a:t>
            </a:r>
            <a:endParaRPr kumimoji="1" lang="en-US" altLang="ja-JP" sz="900" dirty="0">
              <a:solidFill>
                <a:srgbClr val="000000"/>
              </a:solidFill>
              <a:latin typeface="メイリオ" panose="020B0604030504040204" pitchFamily="50" charset="-128"/>
            </a:endParaRPr>
          </a:p>
          <a:p>
            <a:pPr defTabSz="914400" fontAlgn="base">
              <a:spcBef>
                <a:spcPct val="0"/>
              </a:spcBef>
              <a:spcAft>
                <a:spcPct val="0"/>
              </a:spcAft>
            </a:pPr>
            <a:r>
              <a:rPr kumimoji="1" lang="ja-JP" altLang="en-US" sz="900" dirty="0">
                <a:solidFill>
                  <a:srgbClr val="000000"/>
                </a:solidFill>
                <a:latin typeface="メイリオ" panose="020B0604030504040204" pitchFamily="50" charset="-128"/>
              </a:rPr>
              <a:t>ください</a:t>
            </a:r>
            <a:endParaRPr kumimoji="1" lang="ja-JP" altLang="en-US" sz="900" dirty="0">
              <a:solidFill>
                <a:srgbClr val="3E3A39"/>
              </a:solidFill>
              <a:latin typeface="メイリオ"/>
              <a:ea typeface="ＭＳ Ｐゴシック" charset="-128"/>
            </a:endParaRPr>
          </a:p>
        </p:txBody>
      </p:sp>
      <p:sp>
        <p:nvSpPr>
          <p:cNvPr id="26" name="テキスト ボックス 25">
            <a:extLst>
              <a:ext uri="{FF2B5EF4-FFF2-40B4-BE49-F238E27FC236}">
                <a16:creationId xmlns:a16="http://schemas.microsoft.com/office/drawing/2014/main" id="{AE99C595-B0DB-908E-95C1-105DEBCA281E}"/>
              </a:ext>
            </a:extLst>
          </p:cNvPr>
          <p:cNvSpPr txBox="1"/>
          <p:nvPr/>
        </p:nvSpPr>
        <p:spPr>
          <a:xfrm>
            <a:off x="246177" y="1115708"/>
            <a:ext cx="8261754" cy="1015663"/>
          </a:xfrm>
          <a:prstGeom prst="rect">
            <a:avLst/>
          </a:prstGeom>
          <a:noFill/>
        </p:spPr>
        <p:txBody>
          <a:bodyPr wrap="square">
            <a:spAutoFit/>
          </a:bodyPr>
          <a:lstStyle/>
          <a:p>
            <a:pPr marL="179388" defTabSz="914400" fontAlgn="base">
              <a:spcBef>
                <a:spcPct val="0"/>
              </a:spcBef>
              <a:spcAft>
                <a:spcPct val="0"/>
              </a:spcAft>
            </a:pPr>
            <a:r>
              <a:rPr kumimoji="1" lang="ja-JP" altLang="en-US" sz="1200" dirty="0">
                <a:solidFill>
                  <a:srgbClr val="000000"/>
                </a:solidFill>
                <a:latin typeface="メイリオ" panose="020B0604030504040204" pitchFamily="50" charset="-128"/>
              </a:rPr>
              <a:t>初期症状を医師に訴えながらも、ずっと放っておかれた膀胱癌。そして、「余命１年」宣告。それでも諦めず、セカンドオピニオン、サードオピニオン、フォースオピニオンと受け続けた。医者は絶対ではない。医者に遠慮してはいけない。自分のたったひとつしかない命なのだからーー。死んでもいいから世界チャンピオンになりたいと願った現役時代。死ぬのは怖いと癌とひたすら闘った現在。元ミドル級世界チャンピオン・竹原慎二が起こした、もう一つの奇跡の物語</a:t>
            </a:r>
          </a:p>
        </p:txBody>
      </p:sp>
      <p:sp>
        <p:nvSpPr>
          <p:cNvPr id="27" name="正方形/長方形 26">
            <a:extLst>
              <a:ext uri="{FF2B5EF4-FFF2-40B4-BE49-F238E27FC236}">
                <a16:creationId xmlns:a16="http://schemas.microsoft.com/office/drawing/2014/main" id="{076F003D-C2F8-E236-1E9F-FCBF05146071}"/>
              </a:ext>
            </a:extLst>
          </p:cNvPr>
          <p:cNvSpPr/>
          <p:nvPr/>
        </p:nvSpPr>
        <p:spPr>
          <a:xfrm>
            <a:off x="114299" y="2144363"/>
            <a:ext cx="9791701"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dirty="0">
                <a:solidFill>
                  <a:srgbClr val="3E3A39"/>
                </a:solidFill>
                <a:latin typeface="メイリオ" panose="020B0604030504040204" pitchFamily="50" charset="-128"/>
                <a:ea typeface="メイリオ" panose="020B0604030504040204" pitchFamily="50" charset="-128"/>
              </a:rPr>
              <a:t>(2)</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．書評</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A9DE3329-7E7A-B223-8E4E-9A4D61D24161}"/>
              </a:ext>
            </a:extLst>
          </p:cNvPr>
          <p:cNvSpPr txBox="1"/>
          <p:nvPr/>
        </p:nvSpPr>
        <p:spPr>
          <a:xfrm>
            <a:off x="227290" y="2423370"/>
            <a:ext cx="8261754" cy="830997"/>
          </a:xfrm>
          <a:prstGeom prst="rect">
            <a:avLst/>
          </a:prstGeom>
          <a:noFill/>
        </p:spPr>
        <p:txBody>
          <a:bodyPr wrap="square">
            <a:spAutoFit/>
          </a:bodyPr>
          <a:lstStyle/>
          <a:p>
            <a:pPr marL="179388" defTabSz="914400" fontAlgn="base">
              <a:spcBef>
                <a:spcPct val="0"/>
              </a:spcBef>
              <a:spcAft>
                <a:spcPct val="0"/>
              </a:spcAft>
            </a:pPr>
            <a:r>
              <a:rPr kumimoji="1" lang="ja-JP" altLang="en-US" sz="1200" dirty="0">
                <a:solidFill>
                  <a:srgbClr val="000000"/>
                </a:solidFill>
                <a:latin typeface="メイリオ" panose="020B0604030504040204" pitchFamily="50" charset="-128"/>
              </a:rPr>
              <a:t>あらためて、「セカンドオピニオンサービス」の必要性を確認！</a:t>
            </a:r>
            <a:endParaRPr kumimoji="1" lang="en-US" altLang="ja-JP" sz="12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200" dirty="0">
                <a:solidFill>
                  <a:srgbClr val="000000"/>
                </a:solidFill>
                <a:latin typeface="メイリオ" panose="020B0604030504040204" pitchFamily="50" charset="-128"/>
              </a:rPr>
              <a:t>上記書評はもちろん、「</a:t>
            </a:r>
            <a:r>
              <a:rPr kumimoji="1" lang="en-US" altLang="ja-JP" sz="1200" dirty="0">
                <a:solidFill>
                  <a:srgbClr val="000000"/>
                </a:solidFill>
                <a:latin typeface="メイリオ" panose="020B0604030504040204" pitchFamily="50" charset="-128"/>
              </a:rPr>
              <a:t>FRIDAY digital</a:t>
            </a:r>
            <a:r>
              <a:rPr kumimoji="1" lang="ja-JP" altLang="en-US" sz="1200" dirty="0">
                <a:solidFill>
                  <a:srgbClr val="000000"/>
                </a:solidFill>
                <a:latin typeface="メイリオ" panose="020B0604030504040204" pitchFamily="50" charset="-128"/>
              </a:rPr>
              <a:t>」に掲載された、竹原慎二が明かす「がんステージ４と最悪の日々からのカムバック」／</a:t>
            </a:r>
            <a:r>
              <a:rPr kumimoji="1" lang="en-US" altLang="ja-JP" sz="1200" dirty="0">
                <a:solidFill>
                  <a:srgbClr val="000000"/>
                </a:solidFill>
                <a:latin typeface="メイリオ" panose="020B0604030504040204" pitchFamily="50" charset="-128"/>
              </a:rPr>
              <a:t>2021</a:t>
            </a:r>
            <a:r>
              <a:rPr kumimoji="1" lang="ja-JP" altLang="en-US" sz="1200" dirty="0">
                <a:solidFill>
                  <a:srgbClr val="000000"/>
                </a:solidFill>
                <a:latin typeface="メイリオ" panose="020B0604030504040204" pitchFamily="50" charset="-128"/>
              </a:rPr>
              <a:t>年</a:t>
            </a:r>
            <a:r>
              <a:rPr kumimoji="1" lang="en-US" altLang="ja-JP" sz="1200" dirty="0">
                <a:solidFill>
                  <a:srgbClr val="000000"/>
                </a:solidFill>
                <a:latin typeface="メイリオ" panose="020B0604030504040204" pitchFamily="50" charset="-128"/>
              </a:rPr>
              <a:t>11</a:t>
            </a:r>
            <a:r>
              <a:rPr kumimoji="1" lang="ja-JP" altLang="en-US" sz="1200" dirty="0">
                <a:solidFill>
                  <a:srgbClr val="000000"/>
                </a:solidFill>
                <a:latin typeface="メイリオ" panose="020B0604030504040204" pitchFamily="50" charset="-128"/>
              </a:rPr>
              <a:t>月</a:t>
            </a:r>
            <a:r>
              <a:rPr kumimoji="1" lang="en-US" altLang="ja-JP" sz="1200" dirty="0">
                <a:solidFill>
                  <a:srgbClr val="000000"/>
                </a:solidFill>
                <a:latin typeface="メイリオ" panose="020B0604030504040204" pitchFamily="50" charset="-128"/>
              </a:rPr>
              <a:t>28</a:t>
            </a:r>
            <a:r>
              <a:rPr kumimoji="1" lang="ja-JP" altLang="en-US" sz="1200" dirty="0">
                <a:solidFill>
                  <a:srgbClr val="000000"/>
                </a:solidFill>
                <a:latin typeface="メイリオ" panose="020B0604030504040204" pitchFamily="50" charset="-128"/>
              </a:rPr>
              <a:t>日」で語られている記事も引用しながら、「セカンドオピニオンサービスの必要性」がわかる竹原さんの体験を下記に記します！</a:t>
            </a:r>
          </a:p>
        </p:txBody>
      </p:sp>
      <p:pic>
        <p:nvPicPr>
          <p:cNvPr id="30" name="図 29">
            <a:extLst>
              <a:ext uri="{FF2B5EF4-FFF2-40B4-BE49-F238E27FC236}">
                <a16:creationId xmlns:a16="http://schemas.microsoft.com/office/drawing/2014/main" id="{D2FB216F-03A5-DAFF-2CD2-BC04D94766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35539" y="5563256"/>
            <a:ext cx="421959" cy="421959"/>
          </a:xfrm>
          <a:prstGeom prst="rect">
            <a:avLst/>
          </a:prstGeom>
        </p:spPr>
      </p:pic>
      <p:sp>
        <p:nvSpPr>
          <p:cNvPr id="32" name="吹き出し: 角を丸めた四角形 31">
            <a:extLst>
              <a:ext uri="{FF2B5EF4-FFF2-40B4-BE49-F238E27FC236}">
                <a16:creationId xmlns:a16="http://schemas.microsoft.com/office/drawing/2014/main" id="{8705A759-F1A7-4299-A386-C51225E90B4E}"/>
              </a:ext>
            </a:extLst>
          </p:cNvPr>
          <p:cNvSpPr/>
          <p:nvPr/>
        </p:nvSpPr>
        <p:spPr>
          <a:xfrm>
            <a:off x="6339091" y="5995822"/>
            <a:ext cx="3474316" cy="504000"/>
          </a:xfrm>
          <a:prstGeom prst="wedgeRoundRectCallout">
            <a:avLst>
              <a:gd name="adj1" fmla="val 36334"/>
              <a:gd name="adj2" fmla="val -70697"/>
              <a:gd name="adj3" fmla="val 16667"/>
            </a:avLst>
          </a:prstGeom>
          <a:solidFill>
            <a:schemeClr val="bg1"/>
          </a:solidFill>
          <a:ln w="19050">
            <a:solidFill>
              <a:schemeClr val="bg1">
                <a:lumMod val="85000"/>
              </a:schemeClr>
            </a:solidFill>
          </a:ln>
        </p:spPr>
        <p:txBody>
          <a:bodyPr wrap="square" lIns="36000" tIns="72000" rIns="3600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後悔しないためにも、セカンドオピニオンサービスが重要であることがよくわかります！自分の大切な人のためにも、こういった情報提供を継続していきましょう～！</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3" name="AutoShape 3">
            <a:extLst>
              <a:ext uri="{FF2B5EF4-FFF2-40B4-BE49-F238E27FC236}">
                <a16:creationId xmlns:a16="http://schemas.microsoft.com/office/drawing/2014/main" id="{EB61FED9-1CB3-D52C-D9FD-978BD19646C6}"/>
              </a:ext>
            </a:extLst>
          </p:cNvPr>
          <p:cNvSpPr>
            <a:spLocks noChangeArrowheads="1"/>
          </p:cNvSpPr>
          <p:nvPr/>
        </p:nvSpPr>
        <p:spPr bwMode="auto">
          <a:xfrm>
            <a:off x="114300" y="593355"/>
            <a:ext cx="9677400"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（参考）</a:t>
            </a:r>
            <a:r>
              <a:rPr kumimoji="1" lang="ja-JP" altLang="en-US" sz="14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「見落とされた癌（竹原慎二さん著／元プロボクサー）」からセカンドオピニオンの重要性を確認</a:t>
            </a:r>
          </a:p>
        </p:txBody>
      </p:sp>
      <p:sp>
        <p:nvSpPr>
          <p:cNvPr id="3" name="テキスト プレースホルダー 1">
            <a:extLst>
              <a:ext uri="{FF2B5EF4-FFF2-40B4-BE49-F238E27FC236}">
                <a16:creationId xmlns:a16="http://schemas.microsoft.com/office/drawing/2014/main" id="{22432EE0-C475-7A3A-3D9D-E8B70D6A27D3}"/>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4" name="スライド番号プレースホルダー 5">
            <a:extLst>
              <a:ext uri="{FF2B5EF4-FFF2-40B4-BE49-F238E27FC236}">
                <a16:creationId xmlns:a16="http://schemas.microsoft.com/office/drawing/2014/main" id="{B2E2C3BB-60F6-E726-67DB-10FAA8549AB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21</a:t>
            </a:fld>
            <a:endParaRPr kumimoji="1" lang="ja-JP" altLang="en-US" sz="1200" b="1" dirty="0">
              <a:solidFill>
                <a:schemeClr val="tx1"/>
              </a:solidFill>
            </a:endParaRPr>
          </a:p>
        </p:txBody>
      </p:sp>
      <p:sp>
        <p:nvSpPr>
          <p:cNvPr id="5" name="テキスト ボックス 4">
            <a:hlinkClick r:id="rId6" action="ppaction://hlinksldjump"/>
            <a:extLst>
              <a:ext uri="{FF2B5EF4-FFF2-40B4-BE49-F238E27FC236}">
                <a16:creationId xmlns:a16="http://schemas.microsoft.com/office/drawing/2014/main" id="{983671CD-AA2F-CA20-D7C6-2A6DCD61E52F}"/>
              </a:ext>
            </a:extLst>
          </p:cNvPr>
          <p:cNvSpPr txBox="1"/>
          <p:nvPr/>
        </p:nvSpPr>
        <p:spPr>
          <a:xfrm>
            <a:off x="426720" y="3568160"/>
            <a:ext cx="9386687" cy="2705100"/>
          </a:xfrm>
          <a:prstGeom prst="rect">
            <a:avLst/>
          </a:prstGeom>
          <a:solidFill>
            <a:schemeClr val="bg1"/>
          </a:solidFill>
        </p:spPr>
        <p:txBody>
          <a:bodyPr wrap="square" lIns="36000" rIns="36000" bIns="0">
            <a:noAutofit/>
          </a:bodyPr>
          <a:lstStyle/>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竹原慎二（</a:t>
            </a:r>
            <a:r>
              <a:rPr lang="en-US" altLang="ja-JP" sz="1200" dirty="0">
                <a:latin typeface="メイリオ" panose="020B0604030504040204" pitchFamily="50" charset="-128"/>
                <a:ea typeface="メイリオ" panose="020B0604030504040204" pitchFamily="50" charset="-128"/>
              </a:rPr>
              <a:t>49</a:t>
            </a:r>
            <a:r>
              <a:rPr lang="ja-JP" altLang="en-US" sz="1200" dirty="0">
                <a:latin typeface="メイリオ" panose="020B0604030504040204" pitchFamily="50" charset="-128"/>
                <a:ea typeface="メイリオ" panose="020B0604030504040204" pitchFamily="50" charset="-128"/>
              </a:rPr>
              <a:t>）さんは体調不良に苦しんでいた。</a:t>
            </a:r>
            <a:r>
              <a:rPr lang="ja-JP" altLang="en-US" sz="1200" b="1" dirty="0">
                <a:solidFill>
                  <a:srgbClr val="FF0000"/>
                </a:solidFill>
                <a:highlight>
                  <a:srgbClr val="FFFF00"/>
                </a:highlight>
                <a:latin typeface="メイリオ" panose="020B0604030504040204" pitchFamily="50" charset="-128"/>
                <a:ea typeface="メイリオ" panose="020B0604030504040204" pitchFamily="50" charset="-128"/>
              </a:rPr>
              <a:t>頻尿や残尿感が続き、就寝中に何度もトイレに立つ</a:t>
            </a:r>
            <a:r>
              <a:rPr lang="ja-JP" altLang="en-US" sz="1200" dirty="0">
                <a:solidFill>
                  <a:srgbClr val="FF0000"/>
                </a:solidFill>
                <a:highlight>
                  <a:srgbClr val="FFFF00"/>
                </a:highlight>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「明らかにおかしい」と思い、</a:t>
            </a:r>
            <a:r>
              <a:rPr lang="ja-JP" altLang="en-US" sz="1200" b="1" dirty="0">
                <a:solidFill>
                  <a:srgbClr val="FF0000"/>
                </a:solidFill>
                <a:highlight>
                  <a:srgbClr val="FFFF00"/>
                </a:highlight>
                <a:latin typeface="メイリオ" panose="020B0604030504040204" pitchFamily="50" charset="-128"/>
                <a:ea typeface="メイリオ" panose="020B0604030504040204" pitchFamily="50" charset="-128"/>
              </a:rPr>
              <a:t>当時の主治医に何度も相談した</a:t>
            </a:r>
            <a:r>
              <a:rPr lang="ja-JP" altLang="en-US" sz="1200" dirty="0">
                <a:latin typeface="メイリオ" panose="020B0604030504040204" pitchFamily="50" charset="-128"/>
                <a:ea typeface="メイリオ" panose="020B0604030504040204" pitchFamily="50" charset="-128"/>
              </a:rPr>
              <a:t>。だが、そのたびに「とくに悪いところはない」「慢性の膀胱炎か前立腺でしょう。</a:t>
            </a:r>
            <a:r>
              <a:rPr lang="ja-JP" altLang="en-US" sz="1200" b="1" dirty="0">
                <a:solidFill>
                  <a:srgbClr val="FF0000"/>
                </a:solidFill>
                <a:highlight>
                  <a:srgbClr val="FFFF00"/>
                </a:highlight>
                <a:latin typeface="メイリオ" panose="020B0604030504040204" pitchFamily="50" charset="-128"/>
                <a:ea typeface="メイリオ" panose="020B0604030504040204" pitchFamily="50" charset="-128"/>
              </a:rPr>
              <a:t>不摂生が原因だよ」と笑い飛ばされた</a:t>
            </a:r>
            <a:r>
              <a:rPr lang="ja-JP" altLang="en-US" sz="1200" dirty="0">
                <a:solidFill>
                  <a:srgbClr val="FF0000"/>
                </a:solidFill>
                <a:highlight>
                  <a:srgbClr val="FFFF00"/>
                </a:highlight>
                <a:latin typeface="メイリオ" panose="020B0604030504040204" pitchFamily="50" charset="-128"/>
                <a:ea typeface="メイリオ" panose="020B0604030504040204" pitchFamily="50" charset="-128"/>
              </a:rPr>
              <a:t>。</a:t>
            </a:r>
            <a:endParaRPr lang="en-US" altLang="ja-JP" sz="1200" dirty="0">
              <a:solidFill>
                <a:srgbClr val="FF0000"/>
              </a:solidFill>
              <a:highlight>
                <a:srgbClr val="FFFF00"/>
              </a:highlight>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血便でようやく精密検査、</a:t>
            </a:r>
            <a:r>
              <a:rPr lang="ja-JP" altLang="en-US" sz="1200" b="1" dirty="0">
                <a:solidFill>
                  <a:srgbClr val="FF0000"/>
                </a:solidFill>
                <a:highlight>
                  <a:srgbClr val="FFFF00"/>
                </a:highlight>
                <a:latin typeface="メイリオ" panose="020B0604030504040204" pitchFamily="50" charset="-128"/>
                <a:ea typeface="メイリオ" panose="020B0604030504040204" pitchFamily="50" charset="-128"/>
              </a:rPr>
              <a:t>結果ステージ</a:t>
            </a:r>
            <a:r>
              <a:rPr lang="en-US" altLang="ja-JP" sz="1200" b="1" dirty="0">
                <a:solidFill>
                  <a:srgbClr val="FF0000"/>
                </a:solidFill>
                <a:highlight>
                  <a:srgbClr val="FFFF00"/>
                </a:highlight>
                <a:latin typeface="メイリオ" panose="020B0604030504040204" pitchFamily="50" charset="-128"/>
                <a:ea typeface="メイリオ" panose="020B0604030504040204" pitchFamily="50" charset="-128"/>
              </a:rPr>
              <a:t>4</a:t>
            </a:r>
            <a:r>
              <a:rPr lang="ja-JP" altLang="en-US" sz="1200" b="1" dirty="0">
                <a:solidFill>
                  <a:srgbClr val="FF0000"/>
                </a:solidFill>
                <a:highlight>
                  <a:srgbClr val="FFFF00"/>
                </a:highlight>
                <a:latin typeface="メイリオ" panose="020B0604030504040204" pitchFamily="50" charset="-128"/>
                <a:ea typeface="メイリオ" panose="020B0604030504040204" pitchFamily="50" charset="-128"/>
              </a:rPr>
              <a:t>で、</a:t>
            </a:r>
            <a:r>
              <a:rPr lang="en-US" altLang="ja-JP" sz="1200" b="1" dirty="0">
                <a:solidFill>
                  <a:srgbClr val="FF0000"/>
                </a:solidFill>
                <a:highlight>
                  <a:srgbClr val="FFFF00"/>
                </a:highlight>
                <a:latin typeface="メイリオ" panose="020B0604030504040204" pitchFamily="50" charset="-128"/>
                <a:ea typeface="メイリオ" panose="020B0604030504040204" pitchFamily="50" charset="-128"/>
              </a:rPr>
              <a:t>5</a:t>
            </a:r>
            <a:r>
              <a:rPr lang="ja-JP" altLang="en-US" sz="1200" b="1" dirty="0">
                <a:solidFill>
                  <a:srgbClr val="FF0000"/>
                </a:solidFill>
                <a:highlight>
                  <a:srgbClr val="FFFF00"/>
                </a:highlight>
                <a:latin typeface="メイリオ" panose="020B0604030504040204" pitchFamily="50" charset="-128"/>
                <a:ea typeface="メイリオ" panose="020B0604030504040204" pitchFamily="50" charset="-128"/>
              </a:rPr>
              <a:t>年後生存率は</a:t>
            </a:r>
            <a:r>
              <a:rPr lang="en-US" altLang="ja-JP" sz="1200" b="1" dirty="0">
                <a:solidFill>
                  <a:srgbClr val="FF0000"/>
                </a:solidFill>
                <a:highlight>
                  <a:srgbClr val="FFFF00"/>
                </a:highlight>
                <a:latin typeface="メイリオ" panose="020B0604030504040204" pitchFamily="50" charset="-128"/>
                <a:ea typeface="メイリオ" panose="020B0604030504040204" pitchFamily="50" charset="-128"/>
              </a:rPr>
              <a:t>25</a:t>
            </a:r>
            <a:r>
              <a:rPr lang="ja-JP" altLang="en-US" sz="1200" b="1" dirty="0">
                <a:solidFill>
                  <a:srgbClr val="FF0000"/>
                </a:solidFill>
                <a:highlight>
                  <a:srgbClr val="FFFF00"/>
                </a:highlight>
                <a:latin typeface="メイリオ" panose="020B0604030504040204" pitchFamily="50" charset="-128"/>
                <a:ea typeface="メイリオ" panose="020B0604030504040204" pitchFamily="50" charset="-128"/>
              </a:rPr>
              <a:t>％以下</a:t>
            </a:r>
            <a:r>
              <a:rPr lang="ja-JP" altLang="en-US" sz="1200" dirty="0">
                <a:latin typeface="メイリオ" panose="020B0604030504040204" pitchFamily="50" charset="-128"/>
                <a:ea typeface="メイリオ" panose="020B0604030504040204" pitchFamily="50" charset="-128"/>
              </a:rPr>
              <a:t>の診断。</a:t>
            </a:r>
            <a:endParaRPr lang="en-US" altLang="ja-JP" sz="120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b="1" dirty="0">
                <a:solidFill>
                  <a:srgbClr val="EA5550"/>
                </a:solidFill>
                <a:highlight>
                  <a:srgbClr val="FFFF00"/>
                </a:highlight>
                <a:latin typeface="メイリオ" panose="020B0604030504040204" pitchFamily="50" charset="-128"/>
                <a:ea typeface="メイリオ" panose="020B0604030504040204" pitchFamily="50" charset="-128"/>
              </a:rPr>
              <a:t>主治医の言葉を信じて１年以上もがんを放置</a:t>
            </a:r>
            <a:r>
              <a:rPr lang="ja-JP" altLang="en-US" sz="1200" dirty="0">
                <a:latin typeface="メイリオ" panose="020B0604030504040204" pitchFamily="50" charset="-128"/>
                <a:ea typeface="メイリオ" panose="020B0604030504040204" pitchFamily="50" charset="-128"/>
              </a:rPr>
              <a:t>していたことに気づき、悔しさが溢れる。ところが</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がんだとわかってからも、主治医は発見が遅れたことを謝るわけでも、病状を心配するわけでもなく軽い対応でショックに追い打ち。（のちの検査すらしない主治医を提訴。</a:t>
            </a:r>
            <a:r>
              <a:rPr lang="en-US" altLang="ja-JP" sz="1200" dirty="0">
                <a:latin typeface="メイリオ" panose="020B0604030504040204" pitchFamily="50" charset="-128"/>
                <a:ea typeface="メイリオ" panose="020B0604030504040204" pitchFamily="50" charset="-128"/>
              </a:rPr>
              <a:t>3</a:t>
            </a:r>
            <a:r>
              <a:rPr lang="ja-JP" altLang="en-US" sz="1200" dirty="0">
                <a:latin typeface="メイリオ" panose="020B0604030504040204" pitchFamily="50" charset="-128"/>
                <a:ea typeface="メイリオ" panose="020B0604030504040204" pitchFamily="50" charset="-128"/>
              </a:rPr>
              <a:t>年近い裁判を経て、</a:t>
            </a:r>
            <a:r>
              <a:rPr lang="ja-JP" altLang="en-US" sz="1200" b="1" dirty="0">
                <a:solidFill>
                  <a:srgbClr val="EA5550"/>
                </a:solidFill>
                <a:latin typeface="メイリオ" panose="020B0604030504040204" pitchFamily="50" charset="-128"/>
                <a:ea typeface="メイリオ" panose="020B0604030504040204" pitchFamily="50" charset="-128"/>
              </a:rPr>
              <a:t>結果は敗訴</a:t>
            </a:r>
            <a:r>
              <a:rPr lang="ja-JP" altLang="en-US" sz="1200" dirty="0">
                <a:latin typeface="メイリオ" panose="020B0604030504040204" pitchFamily="50" charset="-128"/>
                <a:ea typeface="メイリオ" panose="020B0604030504040204" pitchFamily="50" charset="-128"/>
              </a:rPr>
              <a:t>）</a:t>
            </a:r>
            <a:endParaRPr lang="en-US" altLang="ja-JP" sz="120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あまりのショックに、竹原さんは「膀胱がんステージ４」という診断を受け止められず、また主治医の信頼も毀損したことから、　</a:t>
            </a:r>
            <a:r>
              <a:rPr lang="ja-JP" altLang="en-US" sz="1200" b="1" dirty="0">
                <a:solidFill>
                  <a:srgbClr val="EA5550"/>
                </a:solidFill>
                <a:highlight>
                  <a:srgbClr val="FFFF00"/>
                </a:highlight>
                <a:latin typeface="メイリオ" panose="020B0604030504040204" pitchFamily="50" charset="-128"/>
                <a:ea typeface="メイリオ" panose="020B0604030504040204" pitchFamily="50" charset="-128"/>
              </a:rPr>
              <a:t>がんの名医を訪ね、セカンドオピニオン、サードオピニオン</a:t>
            </a:r>
            <a:r>
              <a:rPr lang="ja-JP" altLang="en-US" sz="1200" dirty="0">
                <a:latin typeface="メイリオ" panose="020B0604030504040204" pitchFamily="50" charset="-128"/>
                <a:ea typeface="メイリオ" panose="020B0604030504040204" pitchFamily="50" charset="-128"/>
              </a:rPr>
              <a:t>も求めた。</a:t>
            </a:r>
            <a:endParaRPr lang="en-US" altLang="ja-JP" sz="120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しかし、どの病院に行っても、どの医師に診てもらっても答えは同じ。</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膀胱がんのステージ４です。最悪、あと１年の命</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と。</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膀胱は全摘出したほうがいい</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と言われて、帰りの車の中で声をあげて泣く日々。</a:t>
            </a:r>
            <a:endParaRPr lang="en-US" altLang="ja-JP" sz="120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そんな中、最後のフォースオピニオンで、</a:t>
            </a:r>
            <a:r>
              <a:rPr lang="ja-JP" altLang="en-US" sz="1200" b="1" dirty="0">
                <a:solidFill>
                  <a:srgbClr val="EA5550"/>
                </a:solidFill>
                <a:highlight>
                  <a:srgbClr val="FFFF00"/>
                </a:highlight>
                <a:latin typeface="メイリオ" panose="020B0604030504040204" pitchFamily="50" charset="-128"/>
                <a:ea typeface="メイリオ" panose="020B0604030504040204" pitchFamily="50" charset="-128"/>
              </a:rPr>
              <a:t>信頼できる医師と出会う。</a:t>
            </a:r>
            <a:endParaRPr lang="en-US" altLang="ja-JP" sz="1200" b="1" dirty="0">
              <a:solidFill>
                <a:srgbClr val="EA5550"/>
              </a:solidFill>
              <a:highlight>
                <a:srgbClr val="FFFF00"/>
              </a:highlight>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当時、まだ日本に２台しかなかった</a:t>
            </a:r>
            <a:r>
              <a:rPr lang="ja-JP" altLang="en-US" sz="1200" b="1" dirty="0">
                <a:highlight>
                  <a:srgbClr val="FFFF00"/>
                </a:highlight>
                <a:latin typeface="メイリオ" panose="020B0604030504040204" pitchFamily="50" charset="-128"/>
                <a:ea typeface="メイリオ" panose="020B0604030504040204" pitchFamily="50" charset="-128"/>
              </a:rPr>
              <a:t>手術支援ロボット</a:t>
            </a:r>
            <a:r>
              <a:rPr lang="en-US" altLang="ja-JP" sz="1200" b="1" dirty="0">
                <a:highlight>
                  <a:srgbClr val="FFFF00"/>
                </a:highlight>
                <a:latin typeface="メイリオ" panose="020B0604030504040204" pitchFamily="50" charset="-128"/>
                <a:ea typeface="メイリオ" panose="020B0604030504040204" pitchFamily="50" charset="-128"/>
              </a:rPr>
              <a:t>『</a:t>
            </a:r>
            <a:r>
              <a:rPr lang="ja-JP" altLang="en-US" sz="1200" b="1" dirty="0">
                <a:highlight>
                  <a:srgbClr val="FFFF00"/>
                </a:highlight>
                <a:latin typeface="メイリオ" panose="020B0604030504040204" pitchFamily="50" charset="-128"/>
                <a:ea typeface="メイリオ" panose="020B0604030504040204" pitchFamily="50" charset="-128"/>
              </a:rPr>
              <a:t>ダヴィンチ</a:t>
            </a:r>
            <a:r>
              <a:rPr lang="en-US" altLang="ja-JP" sz="1200" b="1" dirty="0">
                <a:highlight>
                  <a:srgbClr val="FFFF00"/>
                </a:highlight>
                <a:latin typeface="メイリオ" panose="020B0604030504040204" pitchFamily="50" charset="-128"/>
                <a:ea typeface="メイリオ" panose="020B0604030504040204" pitchFamily="50" charset="-128"/>
              </a:rPr>
              <a:t>』</a:t>
            </a:r>
            <a:r>
              <a:rPr lang="ja-JP" altLang="en-US" sz="1200" b="1" dirty="0">
                <a:highlight>
                  <a:srgbClr val="FFFF00"/>
                </a:highlight>
                <a:latin typeface="メイリオ" panose="020B0604030504040204" pitchFamily="50" charset="-128"/>
                <a:ea typeface="メイリオ" panose="020B0604030504040204" pitchFamily="50" charset="-128"/>
              </a:rPr>
              <a:t>による手術（</a:t>
            </a:r>
            <a:r>
              <a:rPr lang="en-US" altLang="ja-JP" sz="1200" b="1" dirty="0">
                <a:highlight>
                  <a:srgbClr val="FFFF00"/>
                </a:highlight>
                <a:latin typeface="メイリオ" panose="020B0604030504040204" pitchFamily="50" charset="-128"/>
                <a:ea typeface="メイリオ" panose="020B0604030504040204" pitchFamily="50" charset="-128"/>
              </a:rPr>
              <a:t>	</a:t>
            </a:r>
            <a:r>
              <a:rPr lang="ja-JP" altLang="en-US" sz="1200" b="1" dirty="0">
                <a:highlight>
                  <a:srgbClr val="FFFF00"/>
                </a:highlight>
                <a:latin typeface="メイリオ" panose="020B0604030504040204" pitchFamily="50" charset="-128"/>
                <a:ea typeface="メイリオ" panose="020B0604030504040204" pitchFamily="50" charset="-128"/>
              </a:rPr>
              <a:t>竹原さんの自己負担は </a:t>
            </a:r>
            <a:r>
              <a:rPr lang="en-US" altLang="ja-JP" sz="1200" b="1" dirty="0">
                <a:highlight>
                  <a:srgbClr val="FFFF00"/>
                </a:highlight>
                <a:latin typeface="メイリオ" panose="020B0604030504040204" pitchFamily="50" charset="-128"/>
                <a:ea typeface="メイリオ" panose="020B0604030504040204" pitchFamily="50" charset="-128"/>
              </a:rPr>
              <a:t>250</a:t>
            </a:r>
            <a:r>
              <a:rPr lang="ja-JP" altLang="en-US" sz="1200" b="1" dirty="0">
                <a:highlight>
                  <a:srgbClr val="FFFF00"/>
                </a:highlight>
                <a:latin typeface="メイリオ" panose="020B0604030504040204" pitchFamily="50" charset="-128"/>
                <a:ea typeface="メイリオ" panose="020B0604030504040204" pitchFamily="50" charset="-128"/>
              </a:rPr>
              <a:t>万円）</a:t>
            </a:r>
            <a:r>
              <a:rPr lang="ja-JP" altLang="en-US" sz="1200" b="1" dirty="0">
                <a:latin typeface="メイリオ" panose="020B0604030504040204" pitchFamily="50" charset="-128"/>
                <a:ea typeface="メイリオ" panose="020B0604030504040204" pitchFamily="50" charset="-128"/>
              </a:rPr>
              <a:t>。</a:t>
            </a:r>
            <a:endParaRPr lang="en-US" altLang="ja-JP" sz="1200" b="1"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結果は、成功。</a:t>
            </a:r>
            <a:r>
              <a:rPr lang="ja-JP" altLang="en-US" sz="1200" b="1" dirty="0">
                <a:highlight>
                  <a:srgbClr val="FFFF00"/>
                </a:highlight>
                <a:latin typeface="メイリオ" panose="020B0604030504040204" pitchFamily="50" charset="-128"/>
                <a:ea typeface="メイリオ" panose="020B0604030504040204" pitchFamily="50" charset="-128"/>
              </a:rPr>
              <a:t>現在は術後</a:t>
            </a:r>
            <a:r>
              <a:rPr lang="en-US" altLang="ja-JP" sz="1200" b="1" dirty="0">
                <a:highlight>
                  <a:srgbClr val="FFFF00"/>
                </a:highlight>
                <a:latin typeface="メイリオ" panose="020B0604030504040204" pitchFamily="50" charset="-128"/>
                <a:ea typeface="メイリオ" panose="020B0604030504040204" pitchFamily="50" charset="-128"/>
              </a:rPr>
              <a:t>5</a:t>
            </a:r>
            <a:r>
              <a:rPr lang="ja-JP" altLang="en-US" sz="1200" b="1" dirty="0">
                <a:highlight>
                  <a:srgbClr val="FFFF00"/>
                </a:highlight>
                <a:latin typeface="メイリオ" panose="020B0604030504040204" pitchFamily="50" charset="-128"/>
                <a:ea typeface="メイリオ" panose="020B0604030504040204" pitchFamily="50" charset="-128"/>
              </a:rPr>
              <a:t>年を超え、「根治」</a:t>
            </a:r>
            <a:r>
              <a:rPr lang="ja-JP" altLang="en-US" sz="1200" dirty="0">
                <a:latin typeface="メイリオ" panose="020B0604030504040204" pitchFamily="50" charset="-128"/>
                <a:ea typeface="メイリオ" panose="020B0604030504040204" pitchFamily="50" charset="-128"/>
              </a:rPr>
              <a:t>と医師に告げられるまでに至る</a:t>
            </a:r>
          </a:p>
        </p:txBody>
      </p:sp>
    </p:spTree>
    <p:extLst>
      <p:ext uri="{BB962C8B-B14F-4D97-AF65-F5344CB8AC3E}">
        <p14:creationId xmlns:p14="http://schemas.microsoft.com/office/powerpoint/2010/main" val="208143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AutoShape 3">
            <a:extLst>
              <a:ext uri="{FF2B5EF4-FFF2-40B4-BE49-F238E27FC236}">
                <a16:creationId xmlns:a16="http://schemas.microsoft.com/office/drawing/2014/main" id="{0472A2D0-11FF-794F-5F48-2BBC7E08A3E2}"/>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今日のまとめ</a:t>
            </a:r>
            <a:r>
              <a:rPr kumimoji="1" lang="ja-JP" altLang="en-US" sz="1600" b="1" dirty="0">
                <a:solidFill>
                  <a:srgbClr val="3E3A39"/>
                </a:solidFill>
                <a:latin typeface="Arial"/>
                <a:ea typeface="メイリオ" pitchFamily="50" charset="-128"/>
                <a:cs typeface="メイリオ" pitchFamily="50" charset="-128"/>
              </a:rPr>
              <a:t>：春に気をつける病気は何でしょう？</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graphicFrame>
        <p:nvGraphicFramePr>
          <p:cNvPr id="5" name="表 4">
            <a:extLst>
              <a:ext uri="{FF2B5EF4-FFF2-40B4-BE49-F238E27FC236}">
                <a16:creationId xmlns:a16="http://schemas.microsoft.com/office/drawing/2014/main" id="{D0CB2D59-32D0-50E6-1349-08057DC06A4A}"/>
              </a:ext>
            </a:extLst>
          </p:cNvPr>
          <p:cNvGraphicFramePr>
            <a:graphicFrameLocks noGrp="1"/>
          </p:cNvGraphicFramePr>
          <p:nvPr>
            <p:extLst>
              <p:ext uri="{D42A27DB-BD31-4B8C-83A1-F6EECF244321}">
                <p14:modId xmlns:p14="http://schemas.microsoft.com/office/powerpoint/2010/main" val="1521550079"/>
              </p:ext>
            </p:extLst>
          </p:nvPr>
        </p:nvGraphicFramePr>
        <p:xfrm>
          <a:off x="279821" y="938767"/>
          <a:ext cx="9576000" cy="5172929"/>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4293304457"/>
                    </a:ext>
                  </a:extLst>
                </a:gridCol>
                <a:gridCol w="4032000">
                  <a:extLst>
                    <a:ext uri="{9D8B030D-6E8A-4147-A177-3AD203B41FA5}">
                      <a16:colId xmlns:a16="http://schemas.microsoft.com/office/drawing/2014/main" val="2447835451"/>
                    </a:ext>
                  </a:extLst>
                </a:gridCol>
                <a:gridCol w="4320000">
                  <a:extLst>
                    <a:ext uri="{9D8B030D-6E8A-4147-A177-3AD203B41FA5}">
                      <a16:colId xmlns:a16="http://schemas.microsoft.com/office/drawing/2014/main" val="2947577382"/>
                    </a:ext>
                  </a:extLst>
                </a:gridCol>
                <a:gridCol w="504000">
                  <a:extLst>
                    <a:ext uri="{9D8B030D-6E8A-4147-A177-3AD203B41FA5}">
                      <a16:colId xmlns:a16="http://schemas.microsoft.com/office/drawing/2014/main" val="69937429"/>
                    </a:ext>
                  </a:extLst>
                </a:gridCol>
              </a:tblGrid>
              <a:tr h="258929">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SAT</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ポイント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テーマ</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ページ</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04273452"/>
                  </a:ext>
                </a:extLst>
              </a:tr>
              <a:tr h="378000">
                <a:tc rowSpan="2">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それは、循環器系の病気なんです。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「脳卒中（含む脳梗塞）は春も気を付ける！」</a:t>
                      </a:r>
                      <a:r>
                        <a:rPr lang="en-US" altLang="ja-JP" sz="1100" u="none" strike="noStrike" dirty="0">
                          <a:effectLst/>
                          <a:latin typeface="Meiryo UI" panose="020B0604030504040204" pitchFamily="50" charset="-128"/>
                          <a:ea typeface="Meiryo UI" panose="020B0604030504040204" pitchFamily="50" charset="-128"/>
                        </a:rPr>
                        <a:t>...</a:t>
                      </a:r>
                      <a:r>
                        <a:rPr lang="ja-JP" altLang="en-US" sz="1100" u="none" strike="noStrike" dirty="0">
                          <a:effectLst/>
                          <a:latin typeface="Meiryo UI" panose="020B0604030504040204" pitchFamily="50" charset="-128"/>
                          <a:ea typeface="Meiryo UI" panose="020B0604030504040204" pitchFamily="50" charset="-128"/>
                        </a:rPr>
                        <a:t>前ぶれを知って予防を</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４</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796925"/>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特に休み明けはなおさらなんです。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休み明けに気をつける病気とは</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５</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4376174"/>
                  </a:ext>
                </a:extLst>
              </a:tr>
              <a:tr h="378000">
                <a:tc rowSpan="4">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p>
                    <a:p>
                      <a:pPr algn="ctr" fontAlgn="ct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実は日本人の</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人に</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人が循環器系の病気になっているんです。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日本人の約</a:t>
                      </a:r>
                      <a:r>
                        <a:rPr lang="en-US" altLang="ja-JP" sz="1100" u="none" strike="noStrike" dirty="0">
                          <a:effectLst/>
                          <a:latin typeface="Meiryo UI" panose="020B0604030504040204" pitchFamily="50" charset="-128"/>
                          <a:ea typeface="Meiryo UI" panose="020B0604030504040204" pitchFamily="50" charset="-128"/>
                        </a:rPr>
                        <a:t>4</a:t>
                      </a:r>
                      <a:r>
                        <a:rPr lang="ja-JP" altLang="en-US" sz="1100" u="none" strike="noStrike" dirty="0">
                          <a:effectLst/>
                          <a:latin typeface="Meiryo UI" panose="020B0604030504040204" pitchFamily="50" charset="-128"/>
                          <a:ea typeface="Meiryo UI" panose="020B0604030504040204" pitchFamily="50" charset="-128"/>
                        </a:rPr>
                        <a:t>人に一人が、循環器病、</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もしくは循環器病と密接な関係のある病気にかかっています！</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６</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7623180"/>
                  </a:ext>
                </a:extLst>
              </a:tr>
              <a:tr h="378000">
                <a:tc vMerge="1">
                  <a:txBody>
                    <a:bodyPr/>
                    <a:lstStyle/>
                    <a:p>
                      <a:pPr algn="ctr" fontAlgn="ctr"/>
                      <a:r>
                        <a:rPr lang="ja-JP" altLang="en-US" sz="1100" u="none" strike="noStrike">
                          <a:effectLst/>
                          <a:latin typeface="Meiryo UI" panose="020B0604030504040204" pitchFamily="50" charset="-128"/>
                          <a:ea typeface="Meiryo UI" panose="020B0604030504040204" pitchFamily="50" charset="-128"/>
                        </a:rPr>
                        <a:t>アプローチ</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お酒を飲む人も気を付ける必要があるんですよね</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飲酒ががんや脳卒中等に影響！？少量でもリスクと説く、厚労省「飲酒ガイドライン」を紹介！・・・飲み会のシーズンだからこそ、意識しよう！</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７</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0382292"/>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雑誌「女性自身」でも紹介！？脳梗塞のリスクを抑える意外な方法！</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国立がん研究センター</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８</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86618816"/>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循環器系を抑制する方法があるんです②</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「循環器系疾患」や「死亡リスク」を抑制する方法は！？</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９</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8153730"/>
                  </a:ext>
                </a:extLst>
              </a:tr>
              <a:tr h="378000">
                <a:tc rowSpan="2">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でもなるときはなるんです。そんなときはどの保険がいい？</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実際にかかる費用から、「必要な保障額」を知ろう！＜心筋こうそく編＞</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8313726"/>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今の保険って、いつ加入されていますか？</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会社ごとの脳卒中や急性心筋こうそく（狭心症）の一時金の保障</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60017267"/>
                  </a:ext>
                </a:extLst>
              </a:tr>
              <a:tr h="378000">
                <a:tc rowSpan="5">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その他に</a:t>
                      </a:r>
                      <a:endParaRPr lang="en-US" altLang="ja-JP" sz="1100" u="none" strike="noStrike" dirty="0">
                        <a:effectLst/>
                        <a:latin typeface="Meiryo UI" panose="020B0604030504040204" pitchFamily="50" charset="-128"/>
                        <a:ea typeface="Meiryo UI" panose="020B0604030504040204" pitchFamily="50" charset="-128"/>
                      </a:endParaRPr>
                    </a:p>
                    <a:p>
                      <a:pPr algn="ctr" fontAlgn="ctr"/>
                      <a:r>
                        <a:rPr lang="ja-JP" altLang="en-US" sz="1100" u="none" strike="noStrike" dirty="0">
                          <a:effectLst/>
                          <a:latin typeface="Meiryo UI" panose="020B0604030504040204" pitchFamily="50" charset="-128"/>
                          <a:ea typeface="Meiryo UI" panose="020B0604030504040204" pitchFamily="50" charset="-128"/>
                        </a:rPr>
                        <a:t>波及</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実体験をもとに、再発・併発を保障する必要性を訴求する！</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再発・併発を保障する必要性を、視覚で訴える！</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2672661"/>
                  </a:ext>
                </a:extLst>
              </a:tr>
              <a:tr h="378000">
                <a:tc vMerge="1">
                  <a:txBody>
                    <a:bodyPr/>
                    <a:lstStyle/>
                    <a:p>
                      <a:pPr algn="ctr" fontAlgn="ctr"/>
                      <a:endParaRPr lang="ja-JP" altLang="en-US" sz="1100" u="none" strike="noStrike"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17</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日入院、復職まで</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ヵ月！保障は万全ですか？</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57286459"/>
                  </a:ext>
                </a:extLst>
              </a:tr>
              <a:tr h="378000">
                <a:tc vMerge="1">
                  <a:txBody>
                    <a:bodyPr/>
                    <a:lstStyle/>
                    <a:p>
                      <a:pPr algn="ctr" fontAlgn="ctr"/>
                      <a:endParaRPr lang="ja-JP" altLang="en-US" sz="1100" u="none" strike="noStrike"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今どき手術は必要としない！？その治療、一時金の保障は支払われる！？</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0242074"/>
                  </a:ext>
                </a:extLst>
              </a:tr>
              <a:tr h="378000">
                <a:tc vMerge="1">
                  <a:txBody>
                    <a:bodyPr/>
                    <a:lstStyle/>
                    <a:p>
                      <a:pPr algn="ctr" fontAlgn="ctr"/>
                      <a:endParaRPr lang="ja-JP" altLang="en-US" sz="1100" u="none" strike="noStrike"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収入が減るリスク、備えていますか！？</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9624914"/>
                  </a:ext>
                </a:extLst>
              </a:tr>
              <a:tr h="378000">
                <a:tc vMerge="1">
                  <a:txBody>
                    <a:bodyPr/>
                    <a:lstStyle/>
                    <a:p>
                      <a:pPr algn="ctr" fontAlgn="ctr"/>
                      <a:endParaRPr lang="ja-JP" altLang="en-US" sz="1100" u="none" strike="noStrike"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放置しなくてよかった！セカンドオピニオンサービスの活用！</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8855465"/>
                  </a:ext>
                </a:extLst>
              </a:tr>
            </a:tbl>
          </a:graphicData>
        </a:graphic>
      </p:graphicFrame>
      <p:sp>
        <p:nvSpPr>
          <p:cNvPr id="4" name="テキスト プレースホルダー 1">
            <a:extLst>
              <a:ext uri="{FF2B5EF4-FFF2-40B4-BE49-F238E27FC236}">
                <a16:creationId xmlns:a16="http://schemas.microsoft.com/office/drawing/2014/main" id="{2D8CF09B-2D3A-9454-1D66-E36E14DDB2CE}"/>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8" name="スライド番号プレースホルダー 5">
            <a:extLst>
              <a:ext uri="{FF2B5EF4-FFF2-40B4-BE49-F238E27FC236}">
                <a16:creationId xmlns:a16="http://schemas.microsoft.com/office/drawing/2014/main" id="{B5A7BA0B-3674-923D-043C-26FEAC3D04E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22</a:t>
            </a:fld>
            <a:endParaRPr kumimoji="1" lang="ja-JP" altLang="en-US" sz="1200" b="1" dirty="0">
              <a:solidFill>
                <a:schemeClr val="tx1"/>
              </a:solidFill>
            </a:endParaRPr>
          </a:p>
        </p:txBody>
      </p:sp>
    </p:spTree>
    <p:extLst>
      <p:ext uri="{BB962C8B-B14F-4D97-AF65-F5344CB8AC3E}">
        <p14:creationId xmlns:p14="http://schemas.microsoft.com/office/powerpoint/2010/main" val="3048564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6E074F4-39AE-2F2E-41B3-4C588BF79309}"/>
              </a:ext>
            </a:extLst>
          </p:cNvPr>
          <p:cNvGrpSpPr/>
          <p:nvPr/>
        </p:nvGrpSpPr>
        <p:grpSpPr>
          <a:xfrm>
            <a:off x="0" y="2813818"/>
            <a:ext cx="9906000" cy="4044182"/>
            <a:chOff x="0" y="2813818"/>
            <a:chExt cx="9906000" cy="3866900"/>
          </a:xfrm>
          <a:solidFill>
            <a:schemeClr val="bg1">
              <a:lumMod val="85000"/>
            </a:schemeClr>
          </a:solidFill>
        </p:grpSpPr>
        <p:sp>
          <p:nvSpPr>
            <p:cNvPr id="5" name="正方形/長方形 4">
              <a:extLst>
                <a:ext uri="{FF2B5EF4-FFF2-40B4-BE49-F238E27FC236}">
                  <a16:creationId xmlns:a16="http://schemas.microsoft.com/office/drawing/2014/main" id="{285010FA-0A0C-D66F-82B5-7601CF6108A6}"/>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6" name="正方形/長方形 5">
              <a:extLst>
                <a:ext uri="{FF2B5EF4-FFF2-40B4-BE49-F238E27FC236}">
                  <a16:creationId xmlns:a16="http://schemas.microsoft.com/office/drawing/2014/main" id="{53C904F5-EAB8-D26B-4CE4-D4C8DC4A66DB}"/>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7" name="平行四辺形 6">
              <a:extLst>
                <a:ext uri="{FF2B5EF4-FFF2-40B4-BE49-F238E27FC236}">
                  <a16:creationId xmlns:a16="http://schemas.microsoft.com/office/drawing/2014/main" id="{00B6C6CD-5BA1-2A9B-3084-F9582E2DC571}"/>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grpSp>
      <p:sp>
        <p:nvSpPr>
          <p:cNvPr id="8" name="テキスト プレースホルダー 2">
            <a:extLst>
              <a:ext uri="{FF2B5EF4-FFF2-40B4-BE49-F238E27FC236}">
                <a16:creationId xmlns:a16="http://schemas.microsoft.com/office/drawing/2014/main" id="{F5E5766C-AC3A-788A-9AD9-80DEE8A8CA24}"/>
              </a:ext>
            </a:extLst>
          </p:cNvPr>
          <p:cNvSpPr txBox="1">
            <a:spLocks/>
          </p:cNvSpPr>
          <p:nvPr/>
        </p:nvSpPr>
        <p:spPr>
          <a:xfrm>
            <a:off x="-1" y="2748109"/>
            <a:ext cx="7762875" cy="40481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1" lang="en-US" altLang="ja-JP" sz="2800" b="1" i="0" u="none" strike="noStrike" kern="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Arial"/>
                <a:sym typeface="Arial"/>
              </a:rPr>
              <a:t>Ⅱ</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a:t>
            </a:r>
            <a:r>
              <a:rPr kumimoji="1" lang="ja-JP" altLang="en-US"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新</a:t>
            </a:r>
            <a:r>
              <a:rPr kumimoji="1" lang="en-US" altLang="ja-JP"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NISA</a:t>
            </a:r>
            <a:r>
              <a:rPr kumimoji="1" lang="ja-JP" altLang="en-US"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の提案を受けましたか！？</a:t>
            </a:r>
            <a:endParaRPr kumimoji="1" lang="en-US" altLang="ja-JP"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1" lang="ja-JP" altLang="en-US" sz="2800" b="1" i="0" u="none" strike="noStrike" kern="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Arial"/>
                <a:sym typeface="Arial"/>
              </a:rPr>
              <a:t>・・・からの積み立て系商品の訴求</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altLang="ja-JP" sz="2800" b="1" i="0" u="none" strike="noStrike" kern="0" cap="none" spc="0" normalizeH="0" baseline="0" noProof="0" dirty="0">
              <a:ln>
                <a:noFill/>
              </a:ln>
              <a:solidFill>
                <a:srgbClr val="000000"/>
              </a:solidFill>
              <a:effectLst/>
              <a:uLnTx/>
              <a:uFillTx/>
              <a:latin typeface="Arial"/>
              <a:cs typeface="Arial"/>
              <a:sym typeface="Arial"/>
            </a:endParaRPr>
          </a:p>
        </p:txBody>
      </p:sp>
      <p:sp>
        <p:nvSpPr>
          <p:cNvPr id="3" name="スライド番号プレースホルダー 5">
            <a:extLst>
              <a:ext uri="{FF2B5EF4-FFF2-40B4-BE49-F238E27FC236}">
                <a16:creationId xmlns:a16="http://schemas.microsoft.com/office/drawing/2014/main" id="{C50C00A1-52CF-63F3-D74C-F7D8335FD37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23</a:t>
            </a:fld>
            <a:endParaRPr kumimoji="1" lang="ja-JP" altLang="en-US" sz="1200" b="1" dirty="0">
              <a:solidFill>
                <a:schemeClr val="tx1"/>
              </a:solidFill>
            </a:endParaRPr>
          </a:p>
        </p:txBody>
      </p:sp>
    </p:spTree>
    <p:extLst>
      <p:ext uri="{BB962C8B-B14F-4D97-AF65-F5344CB8AC3E}">
        <p14:creationId xmlns:p14="http://schemas.microsoft.com/office/powerpoint/2010/main" val="3340688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 name="表 116">
            <a:extLst>
              <a:ext uri="{FF2B5EF4-FFF2-40B4-BE49-F238E27FC236}">
                <a16:creationId xmlns:a16="http://schemas.microsoft.com/office/drawing/2014/main" id="{19FB39E5-2A0A-46C1-853B-45ABBA63DF4A}"/>
              </a:ext>
            </a:extLst>
          </p:cNvPr>
          <p:cNvGraphicFramePr>
            <a:graphicFrameLocks noGrp="1"/>
          </p:cNvGraphicFramePr>
          <p:nvPr/>
        </p:nvGraphicFramePr>
        <p:xfrm>
          <a:off x="212857" y="4260162"/>
          <a:ext cx="6984000" cy="2232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245228231"/>
                    </a:ext>
                  </a:extLst>
                </a:gridCol>
                <a:gridCol w="684000">
                  <a:extLst>
                    <a:ext uri="{9D8B030D-6E8A-4147-A177-3AD203B41FA5}">
                      <a16:colId xmlns:a16="http://schemas.microsoft.com/office/drawing/2014/main" val="775020432"/>
                    </a:ext>
                  </a:extLst>
                </a:gridCol>
                <a:gridCol w="864000">
                  <a:extLst>
                    <a:ext uri="{9D8B030D-6E8A-4147-A177-3AD203B41FA5}">
                      <a16:colId xmlns:a16="http://schemas.microsoft.com/office/drawing/2014/main" val="2848660312"/>
                    </a:ext>
                  </a:extLst>
                </a:gridCol>
                <a:gridCol w="864000">
                  <a:extLst>
                    <a:ext uri="{9D8B030D-6E8A-4147-A177-3AD203B41FA5}">
                      <a16:colId xmlns:a16="http://schemas.microsoft.com/office/drawing/2014/main" val="1632085870"/>
                    </a:ext>
                  </a:extLst>
                </a:gridCol>
                <a:gridCol w="864000">
                  <a:extLst>
                    <a:ext uri="{9D8B030D-6E8A-4147-A177-3AD203B41FA5}">
                      <a16:colId xmlns:a16="http://schemas.microsoft.com/office/drawing/2014/main" val="1440119940"/>
                    </a:ext>
                  </a:extLst>
                </a:gridCol>
                <a:gridCol w="864000">
                  <a:extLst>
                    <a:ext uri="{9D8B030D-6E8A-4147-A177-3AD203B41FA5}">
                      <a16:colId xmlns:a16="http://schemas.microsoft.com/office/drawing/2014/main" val="3152016654"/>
                    </a:ext>
                  </a:extLst>
                </a:gridCol>
                <a:gridCol w="864000">
                  <a:extLst>
                    <a:ext uri="{9D8B030D-6E8A-4147-A177-3AD203B41FA5}">
                      <a16:colId xmlns:a16="http://schemas.microsoft.com/office/drawing/2014/main" val="1959198310"/>
                    </a:ext>
                  </a:extLst>
                </a:gridCol>
                <a:gridCol w="864000">
                  <a:extLst>
                    <a:ext uri="{9D8B030D-6E8A-4147-A177-3AD203B41FA5}">
                      <a16:colId xmlns:a16="http://schemas.microsoft.com/office/drawing/2014/main" val="643224432"/>
                    </a:ext>
                  </a:extLst>
                </a:gridCol>
                <a:gridCol w="864000">
                  <a:extLst>
                    <a:ext uri="{9D8B030D-6E8A-4147-A177-3AD203B41FA5}">
                      <a16:colId xmlns:a16="http://schemas.microsoft.com/office/drawing/2014/main" val="818041488"/>
                    </a:ext>
                  </a:extLst>
                </a:gridCol>
              </a:tblGrid>
              <a:tr h="360000">
                <a:tc rowSpan="3">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a:t>
                      </a:r>
                      <a:r>
                        <a:rPr lang="ja-JP" altLang="en-US" sz="900" u="none" strike="noStrike" dirty="0">
                          <a:effectLst/>
                          <a:latin typeface="Meiryo UI" panose="020B0604030504040204" pitchFamily="50" charset="-128"/>
                          <a:ea typeface="Meiryo UI" panose="020B0604030504040204" pitchFamily="50" charset="-128"/>
                        </a:rPr>
                        <a:t>階</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rowSpan="3">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私的年金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rowSpan="2">
                  <a:txBody>
                    <a:bodyPr/>
                    <a:lstStyle/>
                    <a:p>
                      <a:pPr algn="ctr" fontAlgn="ctr"/>
                      <a:r>
                        <a:rPr lang="zh-TW" altLang="en-US" sz="900" u="none" strike="noStrike" dirty="0">
                          <a:effectLst/>
                          <a:latin typeface="Meiryo UI" panose="020B0604030504040204" pitchFamily="50" charset="-128"/>
                          <a:ea typeface="Meiryo UI" panose="020B0604030504040204" pitchFamily="50" charset="-128"/>
                        </a:rPr>
                        <a:t>企業型</a:t>
                      </a:r>
                      <a:r>
                        <a:rPr lang="en-US" altLang="zh-TW" sz="900" u="none" strike="noStrike" dirty="0">
                          <a:effectLst/>
                          <a:latin typeface="Meiryo UI" panose="020B0604030504040204" pitchFamily="50" charset="-128"/>
                          <a:ea typeface="Meiryo UI" panose="020B0604030504040204" pitchFamily="50" charset="-128"/>
                        </a:rPr>
                        <a:t>DC</a:t>
                      </a:r>
                      <a:br>
                        <a:rPr lang="en-US" altLang="zh-TW" sz="900" u="none" strike="noStrike" dirty="0">
                          <a:effectLst/>
                          <a:latin typeface="Meiryo UI" panose="020B0604030504040204" pitchFamily="50" charset="-128"/>
                          <a:ea typeface="Meiryo UI" panose="020B0604030504040204" pitchFamily="50" charset="-128"/>
                        </a:rPr>
                      </a:br>
                      <a:r>
                        <a:rPr lang="en-US" altLang="zh-TW" sz="1050" b="1" u="none" strike="noStrike" dirty="0">
                          <a:effectLst/>
                          <a:latin typeface="Meiryo UI" panose="020B0604030504040204" pitchFamily="50" charset="-128"/>
                          <a:ea typeface="Meiryo UI" panose="020B0604030504040204" pitchFamily="50" charset="-128"/>
                        </a:rPr>
                        <a:t>2.75</a:t>
                      </a:r>
                      <a:r>
                        <a:rPr lang="zh-TW" altLang="en-US" sz="900" u="none" strike="noStrike" dirty="0">
                          <a:effectLst/>
                          <a:latin typeface="Meiryo UI" panose="020B0604030504040204" pitchFamily="50" charset="-128"/>
                          <a:ea typeface="Meiryo UI" panose="020B0604030504040204" pitchFamily="50" charset="-128"/>
                        </a:rPr>
                        <a:t>万円／月</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876978122"/>
                  </a:ext>
                </a:extLst>
              </a:tr>
              <a:tr h="360000">
                <a:tc vMerge="1">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900" u="none" strike="noStrike" dirty="0">
                          <a:effectLst/>
                          <a:latin typeface="Meiryo UI" panose="020B0604030504040204" pitchFamily="50" charset="-128"/>
                          <a:ea typeface="Meiryo UI" panose="020B0604030504040204" pitchFamily="50" charset="-128"/>
                        </a:rPr>
                        <a:t>企業型</a:t>
                      </a:r>
                      <a:r>
                        <a:rPr lang="en-US" altLang="zh-TW" sz="900" u="none" strike="noStrike" dirty="0">
                          <a:effectLst/>
                          <a:latin typeface="Meiryo UI" panose="020B0604030504040204" pitchFamily="50" charset="-128"/>
                          <a:ea typeface="Meiryo UI" panose="020B0604030504040204" pitchFamily="50" charset="-128"/>
                        </a:rPr>
                        <a:t>DC</a:t>
                      </a:r>
                      <a:br>
                        <a:rPr lang="en-US" altLang="zh-TW" sz="900" u="none" strike="noStrike" dirty="0">
                          <a:effectLst/>
                          <a:latin typeface="Meiryo UI" panose="020B0604030504040204" pitchFamily="50" charset="-128"/>
                          <a:ea typeface="Meiryo UI" panose="020B0604030504040204" pitchFamily="50" charset="-128"/>
                        </a:rPr>
                      </a:br>
                      <a:r>
                        <a:rPr lang="en-US" altLang="zh-TW" sz="1050" b="1" u="none" strike="noStrike" dirty="0">
                          <a:effectLst/>
                          <a:latin typeface="Meiryo UI" panose="020B0604030504040204" pitchFamily="50" charset="-128"/>
                          <a:ea typeface="Meiryo UI" panose="020B0604030504040204" pitchFamily="50" charset="-128"/>
                        </a:rPr>
                        <a:t>5.5</a:t>
                      </a:r>
                      <a:r>
                        <a:rPr lang="zh-TW" altLang="en-US" sz="900" u="none" strike="noStrike" dirty="0">
                          <a:effectLst/>
                          <a:latin typeface="Meiryo UI" panose="020B0604030504040204" pitchFamily="50" charset="-128"/>
                          <a:ea typeface="Meiryo UI" panose="020B0604030504040204" pitchFamily="50" charset="-128"/>
                        </a:rPr>
                        <a:t>万円／月</a:t>
                      </a:r>
                    </a:p>
                  </a:txBody>
                  <a:tcPr marL="18000" marR="18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vMerge="1">
                  <a:txBody>
                    <a:bodyPr/>
                    <a:lstStyle/>
                    <a:p>
                      <a:pPr algn="ctr" fontAlgn="ctr"/>
                      <a:r>
                        <a:rPr lang="zh-TW" altLang="en-US" sz="900" u="none" strike="noStrike" dirty="0">
                          <a:effectLst/>
                          <a:latin typeface="Meiryo UI" panose="020B0604030504040204" pitchFamily="50" charset="-128"/>
                          <a:ea typeface="Meiryo UI" panose="020B0604030504040204" pitchFamily="50" charset="-128"/>
                        </a:rPr>
                        <a:t>企業型</a:t>
                      </a:r>
                      <a:r>
                        <a:rPr lang="en-US" altLang="zh-TW" sz="900" u="none" strike="noStrike" dirty="0">
                          <a:effectLst/>
                          <a:latin typeface="Meiryo UI" panose="020B0604030504040204" pitchFamily="50" charset="-128"/>
                          <a:ea typeface="Meiryo UI" panose="020B0604030504040204" pitchFamily="50" charset="-128"/>
                        </a:rPr>
                        <a:t>DC※</a:t>
                      </a:r>
                      <a:br>
                        <a:rPr lang="en-US" altLang="zh-TW" sz="900" u="none" strike="noStrike" dirty="0">
                          <a:effectLst/>
                          <a:latin typeface="Meiryo UI" panose="020B0604030504040204" pitchFamily="50" charset="-128"/>
                          <a:ea typeface="Meiryo UI" panose="020B0604030504040204" pitchFamily="50" charset="-128"/>
                        </a:rPr>
                      </a:br>
                      <a:r>
                        <a:rPr lang="en-US" altLang="zh-TW" sz="900" u="none" strike="noStrike" dirty="0">
                          <a:effectLst/>
                          <a:latin typeface="Meiryo UI" panose="020B0604030504040204" pitchFamily="50" charset="-128"/>
                          <a:ea typeface="Meiryo UI" panose="020B0604030504040204" pitchFamily="50" charset="-128"/>
                        </a:rPr>
                        <a:t>2.75</a:t>
                      </a:r>
                      <a:r>
                        <a:rPr lang="zh-TW" altLang="en-US" sz="900" u="none" strike="noStrike" dirty="0">
                          <a:effectLst/>
                          <a:latin typeface="Meiryo UI" panose="020B0604030504040204" pitchFamily="50" charset="-128"/>
                          <a:ea typeface="Meiryo UI" panose="020B0604030504040204" pitchFamily="50" charset="-128"/>
                        </a:rPr>
                        <a:t>万円／月</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ctr"/>
                      <a:r>
                        <a:rPr lang="en-US" sz="900" b="1" u="none" strike="noStrike" dirty="0">
                          <a:solidFill>
                            <a:schemeClr val="bg1"/>
                          </a:solidFill>
                          <a:effectLst/>
                          <a:latin typeface="Meiryo UI" panose="020B0604030504040204" pitchFamily="50" charset="-128"/>
                          <a:ea typeface="Meiryo UI" panose="020B0604030504040204" pitchFamily="50" charset="-128"/>
                        </a:rPr>
                        <a:t>iDeCo</a:t>
                      </a:r>
                    </a:p>
                    <a:p>
                      <a:pPr algn="ctr" fontAlgn="ctr"/>
                      <a:r>
                        <a:rPr lang="en-US" sz="1050" b="1" u="none" strike="noStrike" dirty="0">
                          <a:solidFill>
                            <a:schemeClr val="bg1"/>
                          </a:solidFill>
                          <a:effectLst/>
                          <a:latin typeface="Meiryo UI" panose="020B0604030504040204" pitchFamily="50" charset="-128"/>
                          <a:ea typeface="Meiryo UI" panose="020B0604030504040204" pitchFamily="50" charset="-128"/>
                        </a:rPr>
                        <a:t>1.2</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万円</a:t>
                      </a:r>
                      <a:r>
                        <a:rPr lang="en-US" altLang="ja-JP" sz="900" b="0" u="none" strike="noStrike" dirty="0">
                          <a:solidFill>
                            <a:schemeClr val="bg1"/>
                          </a:solidFill>
                          <a:effectLst/>
                          <a:latin typeface="Meiryo UI" panose="020B0604030504040204" pitchFamily="50" charset="-128"/>
                          <a:ea typeface="Meiryo UI" panose="020B0604030504040204" pitchFamily="50" charset="-128"/>
                        </a:rPr>
                        <a:t>/</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tc>
                  <a:txBody>
                    <a:bodyPr/>
                    <a:lstStyle/>
                    <a:p>
                      <a:pPr algn="ctr" fontAlgn="ct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r>
                        <a:rPr lang="en-US" sz="900" b="1" u="none" strike="noStrike" dirty="0">
                          <a:solidFill>
                            <a:schemeClr val="bg1"/>
                          </a:solidFill>
                          <a:effectLst/>
                          <a:latin typeface="Meiryo UI" panose="020B0604030504040204" pitchFamily="50" charset="-128"/>
                          <a:ea typeface="Meiryo UI" panose="020B0604030504040204" pitchFamily="50" charset="-128"/>
                        </a:rPr>
                        <a:t>iDeCo</a:t>
                      </a:r>
                      <a:br>
                        <a:rPr lang="en-US" sz="900" b="1" u="none" strike="noStrike" dirty="0">
                          <a:solidFill>
                            <a:schemeClr val="bg1"/>
                          </a:solidFill>
                          <a:effectLst/>
                          <a:latin typeface="Meiryo UI" panose="020B0604030504040204" pitchFamily="50" charset="-128"/>
                          <a:ea typeface="Meiryo UI" panose="020B0604030504040204" pitchFamily="50" charset="-128"/>
                        </a:rPr>
                      </a:br>
                      <a:r>
                        <a:rPr lang="en-US" sz="1050" b="1" u="none" strike="noStrike" dirty="0">
                          <a:solidFill>
                            <a:schemeClr val="bg1"/>
                          </a:solidFill>
                          <a:effectLst/>
                          <a:latin typeface="Meiryo UI" panose="020B0604030504040204" pitchFamily="50" charset="-128"/>
                          <a:ea typeface="Meiryo UI" panose="020B0604030504040204" pitchFamily="50" charset="-128"/>
                        </a:rPr>
                        <a:t>1.2</a:t>
                      </a:r>
                      <a:r>
                        <a:rPr lang="ja-JP" altLang="en-US" sz="900" b="1" u="none" strike="noStrike" dirty="0">
                          <a:solidFill>
                            <a:schemeClr val="bg1"/>
                          </a:solidFill>
                          <a:effectLst/>
                          <a:latin typeface="Meiryo UI" panose="020B0604030504040204" pitchFamily="50" charset="-128"/>
                          <a:ea typeface="Meiryo UI" panose="020B0604030504040204" pitchFamily="50" charset="-128"/>
                        </a:rPr>
                        <a:t>万円</a:t>
                      </a:r>
                      <a:r>
                        <a:rPr lang="en-US" altLang="ja-JP" sz="900" b="0" u="none" strike="noStrike" dirty="0">
                          <a:solidFill>
                            <a:schemeClr val="bg1"/>
                          </a:solidFill>
                          <a:effectLst/>
                          <a:latin typeface="Meiryo UI" panose="020B0604030504040204" pitchFamily="50" charset="-128"/>
                          <a:ea typeface="Meiryo UI" panose="020B0604030504040204" pitchFamily="50" charset="-128"/>
                        </a:rPr>
                        <a:t>/</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809716867"/>
                  </a:ext>
                </a:extLst>
              </a:tr>
              <a:tr h="360000">
                <a:tc vMerge="1">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a:t>
                      </a:r>
                      <a:r>
                        <a:rPr lang="ja-JP" altLang="en-US" sz="900" u="none" strike="noStrike" dirty="0">
                          <a:effectLst/>
                          <a:latin typeface="Meiryo UI" panose="020B0604030504040204" pitchFamily="50" charset="-128"/>
                          <a:ea typeface="Meiryo UI" panose="020B0604030504040204" pitchFamily="50" charset="-128"/>
                        </a:rPr>
                        <a:t>階</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vMerge="1">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私的年金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vMerge="1">
                  <a:txBody>
                    <a:bodyPr/>
                    <a:lstStyle/>
                    <a:p>
                      <a:pPr algn="ctr" fontAlgn="ctr"/>
                      <a:r>
                        <a:rPr lang="ja-JP" altLang="en-US" sz="900" b="1" u="none" strike="noStrike" dirty="0">
                          <a:solidFill>
                            <a:schemeClr val="bg1"/>
                          </a:solidFill>
                          <a:effectLst/>
                          <a:latin typeface="Meiryo UI" panose="020B0604030504040204" pitchFamily="50" charset="-128"/>
                          <a:ea typeface="Meiryo UI" panose="020B0604030504040204" pitchFamily="50" charset="-128"/>
                        </a:rPr>
                        <a:t>うち</a:t>
                      </a:r>
                      <a:r>
                        <a:rPr lang="en-US" altLang="ja-JP" sz="900" b="1" u="none" strike="noStrike" dirty="0" err="1">
                          <a:solidFill>
                            <a:schemeClr val="bg1"/>
                          </a:solidFill>
                          <a:effectLst/>
                          <a:latin typeface="Meiryo UI" panose="020B0604030504040204" pitchFamily="50" charset="-128"/>
                          <a:ea typeface="Meiryo UI" panose="020B0604030504040204" pitchFamily="50" charset="-128"/>
                        </a:rPr>
                        <a:t>iDeco</a:t>
                      </a:r>
                      <a:r>
                        <a:rPr lang="ja-JP" altLang="en-US" sz="900" b="1" u="none" strike="noStrike" dirty="0">
                          <a:solidFill>
                            <a:schemeClr val="bg1"/>
                          </a:solidFill>
                          <a:effectLst/>
                          <a:latin typeface="Meiryo UI" panose="020B0604030504040204" pitchFamily="50" charset="-128"/>
                          <a:ea typeface="Meiryo UI" panose="020B0604030504040204" pitchFamily="50" charset="-128"/>
                        </a:rPr>
                        <a:t>最大</a:t>
                      </a:r>
                      <a:endParaRPr lang="en-US" altLang="ja-JP" sz="900" b="1"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en-US" altLang="ja-JP" sz="1050" b="1" u="none" strike="noStrike" dirty="0">
                          <a:solidFill>
                            <a:schemeClr val="bg1"/>
                          </a:solidFill>
                          <a:effectLst/>
                          <a:latin typeface="Meiryo UI" panose="020B0604030504040204" pitchFamily="50" charset="-128"/>
                          <a:ea typeface="Meiryo UI" panose="020B0604030504040204" pitchFamily="50" charset="-128"/>
                        </a:rPr>
                        <a:t>2.0</a:t>
                      </a:r>
                      <a:r>
                        <a:rPr lang="ja-JP" altLang="en-US" sz="900" b="1" u="none" strike="noStrike" dirty="0">
                          <a:solidFill>
                            <a:schemeClr val="bg1"/>
                          </a:solidFill>
                          <a:effectLst/>
                          <a:latin typeface="Meiryo UI" panose="020B0604030504040204" pitchFamily="50" charset="-128"/>
                          <a:ea typeface="Meiryo UI" panose="020B0604030504040204" pitchFamily="50" charset="-128"/>
                        </a:rPr>
                        <a:t>万円</a:t>
                      </a:r>
                      <a:r>
                        <a:rPr lang="en-US" altLang="ja-JP" sz="900" b="0" u="none" strike="noStrike" dirty="0">
                          <a:solidFill>
                            <a:schemeClr val="bg1"/>
                          </a:solidFill>
                          <a:effectLst/>
                          <a:latin typeface="Meiryo UI" panose="020B0604030504040204" pitchFamily="50" charset="-128"/>
                          <a:ea typeface="Meiryo UI" panose="020B0604030504040204" pitchFamily="50" charset="-128"/>
                        </a:rPr>
                        <a:t>/</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tc gridSpan="2">
                  <a:txBody>
                    <a:bodyPr/>
                    <a:lstStyle/>
                    <a:p>
                      <a:pPr algn="ctr" fontAlgn="ctr"/>
                      <a:r>
                        <a:rPr lang="zh-TW" altLang="en-US" sz="900" u="none" strike="noStrike" dirty="0">
                          <a:effectLst/>
                          <a:latin typeface="Meiryo UI" panose="020B0604030504040204" pitchFamily="50" charset="-128"/>
                          <a:ea typeface="Meiryo UI" panose="020B0604030504040204" pitchFamily="50" charset="-128"/>
                        </a:rPr>
                        <a:t>厚生年金基金</a:t>
                      </a:r>
                      <a:br>
                        <a:rPr lang="zh-TW" altLang="en-US" sz="900" u="none" strike="noStrike" dirty="0">
                          <a:effectLst/>
                          <a:latin typeface="Meiryo UI" panose="020B0604030504040204" pitchFamily="50" charset="-128"/>
                          <a:ea typeface="Meiryo UI" panose="020B0604030504040204" pitchFamily="50" charset="-128"/>
                        </a:rPr>
                      </a:br>
                      <a:r>
                        <a:rPr lang="zh-TW" altLang="en-US" sz="900" u="none" strike="noStrike" dirty="0">
                          <a:effectLst/>
                          <a:latin typeface="Meiryo UI" panose="020B0604030504040204" pitchFamily="50" charset="-128"/>
                          <a:ea typeface="Meiryo UI" panose="020B0604030504040204" pitchFamily="50" charset="-128"/>
                        </a:rPr>
                        <a:t>確定給付型年金（</a:t>
                      </a:r>
                      <a:r>
                        <a:rPr lang="en-US" altLang="zh-TW" sz="900" u="none" strike="noStrike" dirty="0">
                          <a:effectLst/>
                          <a:latin typeface="Meiryo UI" panose="020B0604030504040204" pitchFamily="50" charset="-128"/>
                          <a:ea typeface="Meiryo UI" panose="020B0604030504040204" pitchFamily="50" charset="-128"/>
                        </a:rPr>
                        <a:t>DB)</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ctr" fontAlgn="ct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fontAlgn="ctr"/>
                      <a:r>
                        <a:rPr lang="en-US" altLang="ja-JP" sz="900" b="1" u="none" strike="noStrike" dirty="0">
                          <a:solidFill>
                            <a:schemeClr val="bg1"/>
                          </a:solidFill>
                          <a:effectLst/>
                          <a:latin typeface="Meiryo UI" panose="020B0604030504040204" pitchFamily="50" charset="-128"/>
                          <a:ea typeface="Meiryo UI" panose="020B0604030504040204" pitchFamily="50" charset="-128"/>
                        </a:rPr>
                        <a:t>iDeCo</a:t>
                      </a:r>
                    </a:p>
                    <a:p>
                      <a:pPr algn="ctr" fontAlgn="ctr"/>
                      <a:r>
                        <a:rPr lang="en-US" altLang="ja-JP" sz="1050" b="1" u="none" strike="noStrike" dirty="0">
                          <a:solidFill>
                            <a:schemeClr val="bg1"/>
                          </a:solidFill>
                          <a:effectLst/>
                          <a:latin typeface="Meiryo UI" panose="020B0604030504040204" pitchFamily="50" charset="-128"/>
                          <a:ea typeface="Meiryo UI" panose="020B0604030504040204" pitchFamily="50" charset="-128"/>
                        </a:rPr>
                        <a:t>2.3</a:t>
                      </a:r>
                      <a:r>
                        <a:rPr lang="ja-JP" altLang="en-US" sz="900" b="1" u="none" strike="noStrike" dirty="0">
                          <a:solidFill>
                            <a:schemeClr val="bg1"/>
                          </a:solidFill>
                          <a:effectLst/>
                          <a:latin typeface="Meiryo UI" panose="020B0604030504040204" pitchFamily="50" charset="-128"/>
                          <a:ea typeface="Meiryo UI" panose="020B0604030504040204" pitchFamily="50" charset="-128"/>
                        </a:rPr>
                        <a:t>万円</a:t>
                      </a:r>
                      <a:r>
                        <a:rPr lang="en-US" altLang="ja-JP" sz="900" b="0" u="none" strike="noStrike" dirty="0">
                          <a:solidFill>
                            <a:schemeClr val="bg1"/>
                          </a:solidFill>
                          <a:effectLst/>
                          <a:latin typeface="Meiryo UI" panose="020B0604030504040204" pitchFamily="50" charset="-128"/>
                          <a:ea typeface="Meiryo UI" panose="020B0604030504040204" pitchFamily="50" charset="-128"/>
                        </a:rPr>
                        <a:t>/</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退職等年金給付</a:t>
                      </a:r>
                      <a:br>
                        <a:rPr lang="ja-JP" altLang="en-US" sz="900" u="none" strike="noStrike" dirty="0">
                          <a:effectLst/>
                          <a:latin typeface="Meiryo UI" panose="020B0604030504040204" pitchFamily="50" charset="-128"/>
                          <a:ea typeface="Meiryo UI" panose="020B0604030504040204" pitchFamily="50" charset="-128"/>
                        </a:rPr>
                      </a:br>
                      <a:r>
                        <a:rPr lang="ja-JP" altLang="en-US" sz="900" u="none" strike="noStrike" dirty="0">
                          <a:effectLst/>
                          <a:latin typeface="Meiryo UI" panose="020B0604030504040204" pitchFamily="50" charset="-128"/>
                          <a:ea typeface="Meiryo UI" panose="020B0604030504040204" pitchFamily="50" charset="-128"/>
                        </a:rPr>
                        <a:t>その他企業年金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fontAlgn="ctr"/>
                      <a:r>
                        <a:rPr lang="en-US" sz="900" b="1" u="none" strike="noStrike" dirty="0">
                          <a:solidFill>
                            <a:schemeClr val="bg1"/>
                          </a:solidFill>
                          <a:effectLst/>
                          <a:latin typeface="Meiryo UI" panose="020B0604030504040204" pitchFamily="50" charset="-128"/>
                          <a:ea typeface="Meiryo UI" panose="020B0604030504040204" pitchFamily="50" charset="-128"/>
                        </a:rPr>
                        <a:t>iDeCo</a:t>
                      </a:r>
                    </a:p>
                    <a:p>
                      <a:pPr algn="ctr" fontAlgn="ctr"/>
                      <a:r>
                        <a:rPr lang="en-US" sz="1050" b="1" u="none" strike="noStrike" dirty="0">
                          <a:solidFill>
                            <a:schemeClr val="bg1"/>
                          </a:solidFill>
                          <a:effectLst/>
                          <a:latin typeface="Meiryo UI" panose="020B0604030504040204" pitchFamily="50" charset="-128"/>
                          <a:ea typeface="Meiryo UI" panose="020B0604030504040204" pitchFamily="50" charset="-128"/>
                        </a:rPr>
                        <a:t>2.3</a:t>
                      </a:r>
                      <a:r>
                        <a:rPr lang="ja-JP" altLang="en-US" sz="900" b="1" u="none" strike="noStrike" dirty="0">
                          <a:solidFill>
                            <a:schemeClr val="bg1"/>
                          </a:solidFill>
                          <a:effectLst/>
                          <a:latin typeface="Meiryo UI" panose="020B0604030504040204" pitchFamily="50" charset="-128"/>
                          <a:ea typeface="Meiryo UI" panose="020B0604030504040204" pitchFamily="50" charset="-128"/>
                        </a:rPr>
                        <a:t>万円</a:t>
                      </a:r>
                      <a:r>
                        <a:rPr lang="en-US" altLang="ja-JP" sz="900" b="0" u="none" strike="noStrike" dirty="0">
                          <a:solidFill>
                            <a:schemeClr val="bg1"/>
                          </a:solidFill>
                          <a:effectLst/>
                          <a:latin typeface="Meiryo UI" panose="020B0604030504040204" pitchFamily="50" charset="-128"/>
                          <a:ea typeface="Meiryo UI" panose="020B0604030504040204" pitchFamily="50" charset="-128"/>
                        </a:rPr>
                        <a:t>/</a:t>
                      </a:r>
                      <a:r>
                        <a:rPr lang="ja-JP" altLang="en-US" sz="900" b="0" u="none" strike="noStrike" dirty="0">
                          <a:solidFill>
                            <a:schemeClr val="bg1"/>
                          </a:solidFill>
                          <a:effectLst/>
                          <a:latin typeface="Meiryo UI" panose="020B0604030504040204" pitchFamily="50" charset="-128"/>
                          <a:ea typeface="Meiryo UI" panose="020B0604030504040204" pitchFamily="50" charset="-128"/>
                        </a:rPr>
                        <a:t>月</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extLst>
                  <a:ext uri="{0D108BD9-81ED-4DB2-BD59-A6C34878D82A}">
                    <a16:rowId xmlns:a16="http://schemas.microsoft.com/office/drawing/2014/main" val="1260308673"/>
                  </a:ext>
                </a:extLst>
              </a:tr>
              <a:tr h="360000">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階</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被用者年金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ct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gridSpan="5">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厚生年金</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84118546"/>
                  </a:ext>
                </a:extLst>
              </a:tr>
              <a:tr h="360000">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a:t>
                      </a:r>
                      <a:r>
                        <a:rPr lang="ja-JP" altLang="en-US" sz="900" u="none" strike="noStrike" dirty="0">
                          <a:effectLst/>
                          <a:latin typeface="Meiryo UI" panose="020B0604030504040204" pitchFamily="50" charset="-128"/>
                          <a:ea typeface="Meiryo UI" panose="020B0604030504040204" pitchFamily="50" charset="-128"/>
                        </a:rPr>
                        <a:t>階</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基礎年金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75000"/>
                      </a:schemeClr>
                    </a:solidFill>
                  </a:tcPr>
                </a:tc>
                <a:tc gridSpan="7">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国民年金（老齢基礎年金）</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endParaRPr kumimoji="1" lang="ja-JP" altLang="en-US"/>
                    </a:p>
                  </a:txBody>
                  <a:tcPr/>
                </a:tc>
                <a:tc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19889979"/>
                  </a:ext>
                </a:extLst>
              </a:tr>
              <a:tr h="216000">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自営業者等</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gridSpan="4">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会社員等</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公務員</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tc>
                  <a:txBody>
                    <a:bodyPr/>
                    <a:lstStyle/>
                    <a:p>
                      <a:pPr algn="ctr" fontAlgn="ctr"/>
                      <a:r>
                        <a:rPr lang="zh-TW" altLang="en-US" sz="900" b="1" u="none" strike="noStrike" dirty="0">
                          <a:effectLst/>
                          <a:latin typeface="Meiryo UI" panose="020B0604030504040204" pitchFamily="50" charset="-128"/>
                          <a:ea typeface="Meiryo UI" panose="020B0604030504040204" pitchFamily="50" charset="-128"/>
                        </a:rPr>
                        <a:t>専業主婦</a:t>
                      </a:r>
                      <a:r>
                        <a:rPr lang="ja-JP" altLang="en-US" sz="900" b="1" u="none" strike="noStrike" dirty="0">
                          <a:effectLst/>
                          <a:latin typeface="Meiryo UI" panose="020B0604030504040204" pitchFamily="50" charset="-128"/>
                          <a:ea typeface="Meiryo UI" panose="020B0604030504040204" pitchFamily="50" charset="-128"/>
                        </a:rPr>
                        <a:t>・</a:t>
                      </a:r>
                      <a:r>
                        <a:rPr lang="zh-TW" altLang="en-US" sz="900" b="1" u="none" strike="noStrike" dirty="0">
                          <a:effectLst/>
                          <a:latin typeface="Meiryo UI" panose="020B0604030504040204" pitchFamily="50" charset="-128"/>
                          <a:ea typeface="Meiryo UI" panose="020B0604030504040204" pitchFamily="50" charset="-128"/>
                        </a:rPr>
                        <a:t>夫</a:t>
                      </a:r>
                      <a:endParaRPr lang="zh-TW"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31815931"/>
                  </a:ext>
                </a:extLst>
              </a:tr>
              <a:tr h="216000">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fontAlgn="ctr"/>
                      <a:r>
                        <a:rPr lang="zh-CN" altLang="en-US" sz="900" b="1" u="none" strike="noStrike" dirty="0">
                          <a:effectLst/>
                          <a:latin typeface="Meiryo UI" panose="020B0604030504040204" pitchFamily="50" charset="-128"/>
                          <a:ea typeface="Meiryo UI" panose="020B0604030504040204" pitchFamily="50" charset="-128"/>
                        </a:rPr>
                        <a:t>第</a:t>
                      </a:r>
                      <a:r>
                        <a:rPr lang="en-US" altLang="zh-CN" sz="900" b="1" u="none" strike="noStrike" dirty="0">
                          <a:effectLst/>
                          <a:latin typeface="Meiryo UI" panose="020B0604030504040204" pitchFamily="50" charset="-128"/>
                          <a:ea typeface="Meiryo UI" panose="020B0604030504040204" pitchFamily="50" charset="-128"/>
                        </a:rPr>
                        <a:t>1</a:t>
                      </a:r>
                      <a:r>
                        <a:rPr lang="zh-CN" altLang="en-US" sz="900" b="1" u="none" strike="noStrike" dirty="0">
                          <a:effectLst/>
                          <a:latin typeface="Meiryo UI" panose="020B0604030504040204" pitchFamily="50" charset="-128"/>
                          <a:ea typeface="Meiryo UI" panose="020B0604030504040204" pitchFamily="50" charset="-128"/>
                        </a:rPr>
                        <a:t>号被保険者</a:t>
                      </a:r>
                      <a:endParaRPr lang="zh-CN"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gridSpan="5">
                  <a:txBody>
                    <a:bodyPr/>
                    <a:lstStyle/>
                    <a:p>
                      <a:pPr algn="ctr" fontAlgn="ctr"/>
                      <a:r>
                        <a:rPr lang="zh-CN" altLang="en-US" sz="900" b="1" u="none" strike="noStrike" dirty="0">
                          <a:effectLst/>
                          <a:latin typeface="Meiryo UI" panose="020B0604030504040204" pitchFamily="50" charset="-128"/>
                          <a:ea typeface="Meiryo UI" panose="020B0604030504040204" pitchFamily="50" charset="-128"/>
                        </a:rPr>
                        <a:t>第</a:t>
                      </a:r>
                      <a:r>
                        <a:rPr lang="en-US" altLang="zh-CN" sz="900" b="1" u="none" strike="noStrike" dirty="0">
                          <a:effectLst/>
                          <a:latin typeface="Meiryo UI" panose="020B0604030504040204" pitchFamily="50" charset="-128"/>
                          <a:ea typeface="Meiryo UI" panose="020B0604030504040204" pitchFamily="50" charset="-128"/>
                        </a:rPr>
                        <a:t>2</a:t>
                      </a:r>
                      <a:r>
                        <a:rPr lang="zh-CN" altLang="en-US" sz="900" b="1" u="none" strike="noStrike" dirty="0">
                          <a:effectLst/>
                          <a:latin typeface="Meiryo UI" panose="020B0604030504040204" pitchFamily="50" charset="-128"/>
                          <a:ea typeface="Meiryo UI" panose="020B0604030504040204" pitchFamily="50" charset="-128"/>
                        </a:rPr>
                        <a:t>号被保険者</a:t>
                      </a:r>
                      <a:endParaRPr lang="zh-CN"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endParaRPr kumimoji="1" lang="ja-JP" altLang="en-US"/>
                    </a:p>
                  </a:txBody>
                  <a:tcPr/>
                </a:tc>
                <a:tc hMerge="1">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ctr"/>
                      <a:r>
                        <a:rPr lang="zh-CN" altLang="en-US" sz="900" b="1" u="none" strike="noStrike" dirty="0">
                          <a:effectLst/>
                          <a:latin typeface="Meiryo UI" panose="020B0604030504040204" pitchFamily="50" charset="-128"/>
                          <a:ea typeface="Meiryo UI" panose="020B0604030504040204" pitchFamily="50" charset="-128"/>
                        </a:rPr>
                        <a:t>第</a:t>
                      </a:r>
                      <a:r>
                        <a:rPr lang="en-US" altLang="zh-CN" sz="900" b="1" u="none" strike="noStrike" dirty="0">
                          <a:effectLst/>
                          <a:latin typeface="Meiryo UI" panose="020B0604030504040204" pitchFamily="50" charset="-128"/>
                          <a:ea typeface="Meiryo UI" panose="020B0604030504040204" pitchFamily="50" charset="-128"/>
                        </a:rPr>
                        <a:t>3</a:t>
                      </a:r>
                      <a:r>
                        <a:rPr lang="zh-CN" altLang="en-US" sz="900" b="1" u="none" strike="noStrike" dirty="0">
                          <a:effectLst/>
                          <a:latin typeface="Meiryo UI" panose="020B0604030504040204" pitchFamily="50" charset="-128"/>
                          <a:ea typeface="Meiryo UI" panose="020B0604030504040204" pitchFamily="50" charset="-128"/>
                        </a:rPr>
                        <a:t>号被保険者</a:t>
                      </a:r>
                      <a:endParaRPr lang="zh-CN"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ysDash"/>
                      <a:round/>
                      <a:headEnd type="none" w="med" len="med"/>
                      <a:tailEnd type="none" w="med" len="med"/>
                    </a:lnL>
                    <a:lnR w="12700" cap="flat" cmpd="sng" algn="ctr">
                      <a:solidFill>
                        <a:schemeClr val="bg1">
                          <a:lumMod val="75000"/>
                        </a:schemeClr>
                      </a:solidFill>
                      <a:prstDash val="sysDash"/>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795419334"/>
                  </a:ext>
                </a:extLst>
              </a:tr>
            </a:tbl>
          </a:graphicData>
        </a:graphic>
      </p:graphicFrame>
      <p:sp>
        <p:nvSpPr>
          <p:cNvPr id="20" name="正方形/長方形 19">
            <a:extLst>
              <a:ext uri="{FF2B5EF4-FFF2-40B4-BE49-F238E27FC236}">
                <a16:creationId xmlns:a16="http://schemas.microsoft.com/office/drawing/2014/main" id="{B001068F-1B70-44FA-9E62-597230EB2BF4}"/>
              </a:ext>
            </a:extLst>
          </p:cNvPr>
          <p:cNvSpPr/>
          <p:nvPr/>
        </p:nvSpPr>
        <p:spPr>
          <a:xfrm flipH="1">
            <a:off x="2501412" y="1840979"/>
            <a:ext cx="259378" cy="1439838"/>
          </a:xfrm>
          <a:prstGeom prst="rect">
            <a:avLst/>
          </a:prstGeom>
          <a:solidFill>
            <a:srgbClr val="FF9999"/>
          </a:solidFill>
          <a:ln w="19050">
            <a:solidFill>
              <a:srgbClr val="FF9999"/>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C79035E1-737F-469A-9553-76AC77F0CE5C}"/>
              </a:ext>
            </a:extLst>
          </p:cNvPr>
          <p:cNvSpPr/>
          <p:nvPr/>
        </p:nvSpPr>
        <p:spPr>
          <a:xfrm flipH="1">
            <a:off x="3125365" y="2429140"/>
            <a:ext cx="259378" cy="341803"/>
          </a:xfrm>
          <a:prstGeom prst="rect">
            <a:avLst/>
          </a:prstGeom>
          <a:solidFill>
            <a:srgbClr val="FF9999"/>
          </a:solidFill>
          <a:ln w="19050">
            <a:solidFill>
              <a:srgbClr val="FF9999"/>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90B45968-7FC0-4935-AABE-E8BE01AD7571}"/>
              </a:ext>
            </a:extLst>
          </p:cNvPr>
          <p:cNvSpPr/>
          <p:nvPr/>
        </p:nvSpPr>
        <p:spPr>
          <a:xfrm flipH="1">
            <a:off x="3431349" y="2429140"/>
            <a:ext cx="259378" cy="341803"/>
          </a:xfrm>
          <a:prstGeom prst="rect">
            <a:avLst/>
          </a:prstGeom>
          <a:solidFill>
            <a:srgbClr val="FF9999"/>
          </a:solidFill>
          <a:ln w="19050">
            <a:solidFill>
              <a:srgbClr val="FF9999"/>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1DB83353-E2E4-4AF7-9F8D-8F4AA5AB290B}"/>
              </a:ext>
            </a:extLst>
          </p:cNvPr>
          <p:cNvSpPr/>
          <p:nvPr/>
        </p:nvSpPr>
        <p:spPr>
          <a:xfrm flipH="1">
            <a:off x="3742071" y="2429140"/>
            <a:ext cx="259378" cy="341803"/>
          </a:xfrm>
          <a:prstGeom prst="rect">
            <a:avLst/>
          </a:prstGeom>
          <a:solidFill>
            <a:srgbClr val="FF9999"/>
          </a:solidFill>
          <a:ln w="19050">
            <a:solidFill>
              <a:srgbClr val="FF9999"/>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31CFB3E5-6BC4-4629-8B7F-8BD792DCCDF0}"/>
              </a:ext>
            </a:extLst>
          </p:cNvPr>
          <p:cNvSpPr/>
          <p:nvPr/>
        </p:nvSpPr>
        <p:spPr>
          <a:xfrm flipH="1">
            <a:off x="4048613" y="2429140"/>
            <a:ext cx="259378" cy="341803"/>
          </a:xfrm>
          <a:prstGeom prst="rect">
            <a:avLst/>
          </a:prstGeom>
          <a:solidFill>
            <a:srgbClr val="FF9999"/>
          </a:solidFill>
          <a:ln w="19050">
            <a:solidFill>
              <a:srgbClr val="FF9999"/>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D6839368-70E2-4AC7-95A8-D8C2C4A859D5}"/>
              </a:ext>
            </a:extLst>
          </p:cNvPr>
          <p:cNvSpPr/>
          <p:nvPr/>
        </p:nvSpPr>
        <p:spPr>
          <a:xfrm flipH="1">
            <a:off x="2813907" y="2429140"/>
            <a:ext cx="259378" cy="461115"/>
          </a:xfrm>
          <a:prstGeom prst="rect">
            <a:avLst/>
          </a:prstGeom>
          <a:solidFill>
            <a:srgbClr val="FF9999"/>
          </a:solidFill>
          <a:ln w="19050">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①ー１．</a:t>
            </a:r>
            <a:r>
              <a:rPr kumimoji="1"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iDeCo</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とは</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28" name="正方形/長方形 27">
            <a:extLst>
              <a:ext uri="{FF2B5EF4-FFF2-40B4-BE49-F238E27FC236}">
                <a16:creationId xmlns:a16="http://schemas.microsoft.com/office/drawing/2014/main" id="{2C7B5073-C555-4C44-958A-E58F7309CEAF}"/>
              </a:ext>
            </a:extLst>
          </p:cNvPr>
          <p:cNvSpPr/>
          <p:nvPr/>
        </p:nvSpPr>
        <p:spPr>
          <a:xfrm>
            <a:off x="114300" y="884143"/>
            <a:ext cx="9802205"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iDeCo</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（イデコ）とは、公的年金（国民年金・厚生年金）とは別に給付を受けられる私的年金制度の一つです。 公的年金と異なり、加入は任意で、加入の申込、掛金の拠出、掛金の運用の全てをご自身で行い、掛金とその運用益との合計額をもとに給付を受け取ることができます。</a:t>
            </a:r>
            <a:endParaRPr kumimoji="1" lang="en-US" altLang="ja-JP" sz="12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の提案を受けましたか！？・・・からの積み立て系商品の訴求</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24</a:t>
            </a:fld>
            <a:endParaRPr kumimoji="1" lang="ja-JP" altLang="en-US" sz="1200" b="1" dirty="0">
              <a:solidFill>
                <a:schemeClr val="tx1"/>
              </a:solidFill>
            </a:endParaRPr>
          </a:p>
        </p:txBody>
      </p:sp>
      <p:sp>
        <p:nvSpPr>
          <p:cNvPr id="57" name="正方形/長方形 56">
            <a:extLst>
              <a:ext uri="{FF2B5EF4-FFF2-40B4-BE49-F238E27FC236}">
                <a16:creationId xmlns:a16="http://schemas.microsoft.com/office/drawing/2014/main" id="{281E80C0-B061-42BB-836F-9DD6BE53ADB8}"/>
              </a:ext>
            </a:extLst>
          </p:cNvPr>
          <p:cNvSpPr/>
          <p:nvPr/>
        </p:nvSpPr>
        <p:spPr>
          <a:xfrm flipH="1">
            <a:off x="2813907" y="2596166"/>
            <a:ext cx="259378" cy="685387"/>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8F4D4879-88C4-4CFA-938A-BCBAD10ECEA1}"/>
              </a:ext>
            </a:extLst>
          </p:cNvPr>
          <p:cNvSpPr/>
          <p:nvPr/>
        </p:nvSpPr>
        <p:spPr>
          <a:xfrm flipH="1">
            <a:off x="3125365" y="2596166"/>
            <a:ext cx="259378" cy="685387"/>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正方形/長方形 58">
            <a:extLst>
              <a:ext uri="{FF2B5EF4-FFF2-40B4-BE49-F238E27FC236}">
                <a16:creationId xmlns:a16="http://schemas.microsoft.com/office/drawing/2014/main" id="{731ADCF5-5F57-45C5-BC4B-96D5D6834FAB}"/>
              </a:ext>
            </a:extLst>
          </p:cNvPr>
          <p:cNvSpPr/>
          <p:nvPr/>
        </p:nvSpPr>
        <p:spPr>
          <a:xfrm flipH="1">
            <a:off x="3431349" y="2596166"/>
            <a:ext cx="259378" cy="685387"/>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a:extLst>
              <a:ext uri="{FF2B5EF4-FFF2-40B4-BE49-F238E27FC236}">
                <a16:creationId xmlns:a16="http://schemas.microsoft.com/office/drawing/2014/main" id="{17984096-292E-42BC-961A-587E49C88FB3}"/>
              </a:ext>
            </a:extLst>
          </p:cNvPr>
          <p:cNvSpPr/>
          <p:nvPr/>
        </p:nvSpPr>
        <p:spPr>
          <a:xfrm flipH="1">
            <a:off x="3742071" y="2596166"/>
            <a:ext cx="259378" cy="685387"/>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a:extLst>
              <a:ext uri="{FF2B5EF4-FFF2-40B4-BE49-F238E27FC236}">
                <a16:creationId xmlns:a16="http://schemas.microsoft.com/office/drawing/2014/main" id="{558FEEC4-2B60-4536-AFA5-0A54CFD5BEB7}"/>
              </a:ext>
            </a:extLst>
          </p:cNvPr>
          <p:cNvSpPr/>
          <p:nvPr/>
        </p:nvSpPr>
        <p:spPr>
          <a:xfrm flipH="1">
            <a:off x="4048613" y="2596166"/>
            <a:ext cx="259378" cy="685387"/>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B547A11D-F74D-44E7-81AF-BCCD8B459402}"/>
              </a:ext>
            </a:extLst>
          </p:cNvPr>
          <p:cNvSpPr/>
          <p:nvPr/>
        </p:nvSpPr>
        <p:spPr>
          <a:xfrm flipH="1">
            <a:off x="2500785" y="2069040"/>
            <a:ext cx="259378" cy="1211776"/>
          </a:xfrm>
          <a:prstGeom prst="rect">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直角三角形 2">
            <a:extLst>
              <a:ext uri="{FF2B5EF4-FFF2-40B4-BE49-F238E27FC236}">
                <a16:creationId xmlns:a16="http://schemas.microsoft.com/office/drawing/2014/main" id="{671A2AAB-1B7E-4461-B745-455AF49E4A3B}"/>
              </a:ext>
            </a:extLst>
          </p:cNvPr>
          <p:cNvSpPr/>
          <p:nvPr/>
        </p:nvSpPr>
        <p:spPr>
          <a:xfrm flipH="1">
            <a:off x="302857" y="2084986"/>
            <a:ext cx="2128838" cy="1195831"/>
          </a:xfrm>
          <a:prstGeom prst="rtTriangl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正方形/長方形 24">
            <a:extLst>
              <a:ext uri="{FF2B5EF4-FFF2-40B4-BE49-F238E27FC236}">
                <a16:creationId xmlns:a16="http://schemas.microsoft.com/office/drawing/2014/main" id="{86805CDB-4A06-4C98-BF52-B3519481F5D2}"/>
              </a:ext>
            </a:extLst>
          </p:cNvPr>
          <p:cNvSpPr/>
          <p:nvPr/>
        </p:nvSpPr>
        <p:spPr>
          <a:xfrm flipH="1">
            <a:off x="2813907" y="2769361"/>
            <a:ext cx="259378" cy="511456"/>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2009996D-511B-426D-8D6A-22BA858FF84D}"/>
              </a:ext>
            </a:extLst>
          </p:cNvPr>
          <p:cNvSpPr/>
          <p:nvPr/>
        </p:nvSpPr>
        <p:spPr>
          <a:xfrm flipH="1">
            <a:off x="3125365" y="2770944"/>
            <a:ext cx="259378" cy="509872"/>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F9C40AFD-2E25-42FA-87E9-C967715AB494}"/>
              </a:ext>
            </a:extLst>
          </p:cNvPr>
          <p:cNvSpPr/>
          <p:nvPr/>
        </p:nvSpPr>
        <p:spPr>
          <a:xfrm flipH="1">
            <a:off x="3431349" y="2770944"/>
            <a:ext cx="259378" cy="509872"/>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E3D22650-DC3A-423D-9692-D1E519C973C7}"/>
              </a:ext>
            </a:extLst>
          </p:cNvPr>
          <p:cNvSpPr/>
          <p:nvPr/>
        </p:nvSpPr>
        <p:spPr>
          <a:xfrm flipH="1">
            <a:off x="3742071" y="2770943"/>
            <a:ext cx="259378" cy="509872"/>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AAD4595B-CAF3-4266-9F18-A7C5A43248CC}"/>
              </a:ext>
            </a:extLst>
          </p:cNvPr>
          <p:cNvSpPr/>
          <p:nvPr/>
        </p:nvSpPr>
        <p:spPr>
          <a:xfrm flipH="1">
            <a:off x="4048613" y="2770943"/>
            <a:ext cx="259378" cy="509872"/>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リーフォーム: 図形 3">
            <a:extLst>
              <a:ext uri="{FF2B5EF4-FFF2-40B4-BE49-F238E27FC236}">
                <a16:creationId xmlns:a16="http://schemas.microsoft.com/office/drawing/2014/main" id="{9BB77F07-B68D-4AA8-BBDD-A87FCFB51DB8}"/>
              </a:ext>
            </a:extLst>
          </p:cNvPr>
          <p:cNvSpPr/>
          <p:nvPr/>
        </p:nvSpPr>
        <p:spPr>
          <a:xfrm>
            <a:off x="313972" y="2037570"/>
            <a:ext cx="2116763" cy="1243244"/>
          </a:xfrm>
          <a:custGeom>
            <a:avLst/>
            <a:gdLst>
              <a:gd name="connsiteX0" fmla="*/ 0 w 2644140"/>
              <a:gd name="connsiteY0" fmla="*/ 1537509 h 1537509"/>
              <a:gd name="connsiteX1" fmla="*/ 655320 w 2644140"/>
              <a:gd name="connsiteY1" fmla="*/ 1080309 h 1537509"/>
              <a:gd name="connsiteX2" fmla="*/ 1280160 w 2644140"/>
              <a:gd name="connsiteY2" fmla="*/ 1171749 h 1537509"/>
              <a:gd name="connsiteX3" fmla="*/ 1965960 w 2644140"/>
              <a:gd name="connsiteY3" fmla="*/ 28749 h 1537509"/>
              <a:gd name="connsiteX4" fmla="*/ 2644140 w 2644140"/>
              <a:gd name="connsiteY4" fmla="*/ 318309 h 1537509"/>
              <a:gd name="connsiteX5" fmla="*/ 2644140 w 2644140"/>
              <a:gd name="connsiteY5" fmla="*/ 318309 h 1537509"/>
              <a:gd name="connsiteX6" fmla="*/ 2636520 w 2644140"/>
              <a:gd name="connsiteY6" fmla="*/ 325929 h 153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4140" h="1537509">
                <a:moveTo>
                  <a:pt x="0" y="1537509"/>
                </a:moveTo>
                <a:cubicBezTo>
                  <a:pt x="220980" y="1339389"/>
                  <a:pt x="441960" y="1141269"/>
                  <a:pt x="655320" y="1080309"/>
                </a:cubicBezTo>
                <a:cubicBezTo>
                  <a:pt x="868680" y="1019349"/>
                  <a:pt x="1061720" y="1347009"/>
                  <a:pt x="1280160" y="1171749"/>
                </a:cubicBezTo>
                <a:cubicBezTo>
                  <a:pt x="1498600" y="996489"/>
                  <a:pt x="1738630" y="170989"/>
                  <a:pt x="1965960" y="28749"/>
                </a:cubicBezTo>
                <a:cubicBezTo>
                  <a:pt x="2193290" y="-113491"/>
                  <a:pt x="2644140" y="318309"/>
                  <a:pt x="2644140" y="318309"/>
                </a:cubicBezTo>
                <a:lnTo>
                  <a:pt x="2644140" y="318309"/>
                </a:lnTo>
                <a:lnTo>
                  <a:pt x="2636520" y="325929"/>
                </a:lnTo>
              </a:path>
            </a:pathLst>
          </a:custGeom>
          <a:noFill/>
          <a:ln w="25400">
            <a:solidFill>
              <a:srgbClr val="0070C0"/>
            </a:solidFill>
            <a:prstDash val="soli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2C81652A-FFF2-40E4-8EA0-49632D2700BE}"/>
              </a:ext>
            </a:extLst>
          </p:cNvPr>
          <p:cNvSpPr/>
          <p:nvPr/>
        </p:nvSpPr>
        <p:spPr>
          <a:xfrm flipH="1">
            <a:off x="2500785" y="2304593"/>
            <a:ext cx="259378" cy="976225"/>
          </a:xfrm>
          <a:prstGeom prst="rect">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リーフォーム: 図形 7">
            <a:extLst>
              <a:ext uri="{FF2B5EF4-FFF2-40B4-BE49-F238E27FC236}">
                <a16:creationId xmlns:a16="http://schemas.microsoft.com/office/drawing/2014/main" id="{21C1E28F-D3E4-4BCC-8041-0E6C9B029469}"/>
              </a:ext>
            </a:extLst>
          </p:cNvPr>
          <p:cNvSpPr/>
          <p:nvPr/>
        </p:nvSpPr>
        <p:spPr>
          <a:xfrm>
            <a:off x="326172" y="1840979"/>
            <a:ext cx="2115677" cy="1439836"/>
          </a:xfrm>
          <a:custGeom>
            <a:avLst/>
            <a:gdLst>
              <a:gd name="connsiteX0" fmla="*/ 0 w 2613660"/>
              <a:gd name="connsiteY0" fmla="*/ 1760220 h 1760220"/>
              <a:gd name="connsiteX1" fmla="*/ 868680 w 2613660"/>
              <a:gd name="connsiteY1" fmla="*/ 1112520 h 1760220"/>
              <a:gd name="connsiteX2" fmla="*/ 2049780 w 2613660"/>
              <a:gd name="connsiteY2" fmla="*/ 822960 h 1760220"/>
              <a:gd name="connsiteX3" fmla="*/ 2613660 w 2613660"/>
              <a:gd name="connsiteY3" fmla="*/ 0 h 1760220"/>
            </a:gdLst>
            <a:ahLst/>
            <a:cxnLst>
              <a:cxn ang="0">
                <a:pos x="connsiteX0" y="connsiteY0"/>
              </a:cxn>
              <a:cxn ang="0">
                <a:pos x="connsiteX1" y="connsiteY1"/>
              </a:cxn>
              <a:cxn ang="0">
                <a:pos x="connsiteX2" y="connsiteY2"/>
              </a:cxn>
              <a:cxn ang="0">
                <a:pos x="connsiteX3" y="connsiteY3"/>
              </a:cxn>
            </a:cxnLst>
            <a:rect l="l" t="t" r="r" b="b"/>
            <a:pathLst>
              <a:path w="2613660" h="1760220">
                <a:moveTo>
                  <a:pt x="0" y="1760220"/>
                </a:moveTo>
                <a:cubicBezTo>
                  <a:pt x="263525" y="1514475"/>
                  <a:pt x="527050" y="1268730"/>
                  <a:pt x="868680" y="1112520"/>
                </a:cubicBezTo>
                <a:cubicBezTo>
                  <a:pt x="1210310" y="956310"/>
                  <a:pt x="1758950" y="1008380"/>
                  <a:pt x="2049780" y="822960"/>
                </a:cubicBezTo>
                <a:cubicBezTo>
                  <a:pt x="2340610" y="637540"/>
                  <a:pt x="2477135" y="318770"/>
                  <a:pt x="2613660" y="0"/>
                </a:cubicBezTo>
              </a:path>
            </a:pathLst>
          </a:custGeom>
          <a:noFill/>
          <a:ln w="25400">
            <a:solidFill>
              <a:srgbClr val="FF9999"/>
            </a:solidFill>
            <a:prstDash val="solid"/>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上 8">
            <a:extLst>
              <a:ext uri="{FF2B5EF4-FFF2-40B4-BE49-F238E27FC236}">
                <a16:creationId xmlns:a16="http://schemas.microsoft.com/office/drawing/2014/main" id="{EA1F35E5-D9BC-4291-9708-3B9B2753B85C}"/>
              </a:ext>
            </a:extLst>
          </p:cNvPr>
          <p:cNvSpPr/>
          <p:nvPr/>
        </p:nvSpPr>
        <p:spPr>
          <a:xfrm>
            <a:off x="2550110" y="1840979"/>
            <a:ext cx="172919" cy="230558"/>
          </a:xfrm>
          <a:prstGeom prst="upArrow">
            <a:avLst/>
          </a:prstGeom>
          <a:solidFill>
            <a:schemeClr val="bg1"/>
          </a:solidFill>
          <a:ln w="19050">
            <a:noFill/>
            <a:prstDash val="sysDash"/>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矢印: 上 41">
            <a:extLst>
              <a:ext uri="{FF2B5EF4-FFF2-40B4-BE49-F238E27FC236}">
                <a16:creationId xmlns:a16="http://schemas.microsoft.com/office/drawing/2014/main" id="{E3995EED-1D8A-4890-94F7-9278F2761077}"/>
              </a:ext>
            </a:extLst>
          </p:cNvPr>
          <p:cNvSpPr/>
          <p:nvPr/>
        </p:nvSpPr>
        <p:spPr>
          <a:xfrm rot="10800000">
            <a:off x="2545602" y="2071537"/>
            <a:ext cx="172919" cy="23055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矢印: 上 42">
            <a:extLst>
              <a:ext uri="{FF2B5EF4-FFF2-40B4-BE49-F238E27FC236}">
                <a16:creationId xmlns:a16="http://schemas.microsoft.com/office/drawing/2014/main" id="{7DCADBE8-7C7B-4DBF-A7B1-2B1D773E2F49}"/>
              </a:ext>
            </a:extLst>
          </p:cNvPr>
          <p:cNvSpPr/>
          <p:nvPr/>
        </p:nvSpPr>
        <p:spPr>
          <a:xfrm>
            <a:off x="2857137" y="2429140"/>
            <a:ext cx="172919" cy="172918"/>
          </a:xfrm>
          <a:prstGeom prst="upArrow">
            <a:avLst/>
          </a:prstGeom>
          <a:solidFill>
            <a:schemeClr val="bg1"/>
          </a:solidFill>
          <a:ln w="19050">
            <a:noFill/>
            <a:prstDash val="sysDash"/>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矢印: 上 43">
            <a:extLst>
              <a:ext uri="{FF2B5EF4-FFF2-40B4-BE49-F238E27FC236}">
                <a16:creationId xmlns:a16="http://schemas.microsoft.com/office/drawing/2014/main" id="{A0F3B4D3-5346-4D2B-8631-0C38A2F6264B}"/>
              </a:ext>
            </a:extLst>
          </p:cNvPr>
          <p:cNvSpPr/>
          <p:nvPr/>
        </p:nvSpPr>
        <p:spPr>
          <a:xfrm rot="10800000">
            <a:off x="2857137" y="2596442"/>
            <a:ext cx="172919" cy="17291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矢印: 上 46">
            <a:extLst>
              <a:ext uri="{FF2B5EF4-FFF2-40B4-BE49-F238E27FC236}">
                <a16:creationId xmlns:a16="http://schemas.microsoft.com/office/drawing/2014/main" id="{163D5632-5B07-4A7A-AA09-CA2201F2BF8A}"/>
              </a:ext>
            </a:extLst>
          </p:cNvPr>
          <p:cNvSpPr/>
          <p:nvPr/>
        </p:nvSpPr>
        <p:spPr>
          <a:xfrm>
            <a:off x="3168595" y="2429139"/>
            <a:ext cx="172919" cy="172918"/>
          </a:xfrm>
          <a:prstGeom prst="upArrow">
            <a:avLst/>
          </a:prstGeom>
          <a:solidFill>
            <a:schemeClr val="bg1"/>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矢印: 上 47">
            <a:extLst>
              <a:ext uri="{FF2B5EF4-FFF2-40B4-BE49-F238E27FC236}">
                <a16:creationId xmlns:a16="http://schemas.microsoft.com/office/drawing/2014/main" id="{C84C2273-0C7E-44A1-8ED8-70EB03CD735E}"/>
              </a:ext>
            </a:extLst>
          </p:cNvPr>
          <p:cNvSpPr/>
          <p:nvPr/>
        </p:nvSpPr>
        <p:spPr>
          <a:xfrm rot="10800000">
            <a:off x="3168595" y="2596441"/>
            <a:ext cx="172919" cy="17291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矢印: 上 48">
            <a:extLst>
              <a:ext uri="{FF2B5EF4-FFF2-40B4-BE49-F238E27FC236}">
                <a16:creationId xmlns:a16="http://schemas.microsoft.com/office/drawing/2014/main" id="{0F002B4F-03D8-4668-8A1B-4E0B39EE214F}"/>
              </a:ext>
            </a:extLst>
          </p:cNvPr>
          <p:cNvSpPr/>
          <p:nvPr/>
        </p:nvSpPr>
        <p:spPr>
          <a:xfrm>
            <a:off x="3474579" y="2428128"/>
            <a:ext cx="172919" cy="172918"/>
          </a:xfrm>
          <a:prstGeom prst="upArrow">
            <a:avLst/>
          </a:prstGeom>
          <a:solidFill>
            <a:schemeClr val="bg1"/>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上 49">
            <a:extLst>
              <a:ext uri="{FF2B5EF4-FFF2-40B4-BE49-F238E27FC236}">
                <a16:creationId xmlns:a16="http://schemas.microsoft.com/office/drawing/2014/main" id="{43318245-76D5-4F6E-ADFC-7991E8240000}"/>
              </a:ext>
            </a:extLst>
          </p:cNvPr>
          <p:cNvSpPr/>
          <p:nvPr/>
        </p:nvSpPr>
        <p:spPr>
          <a:xfrm rot="10800000">
            <a:off x="3474579" y="2595430"/>
            <a:ext cx="172919" cy="17291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矢印: 上 50">
            <a:extLst>
              <a:ext uri="{FF2B5EF4-FFF2-40B4-BE49-F238E27FC236}">
                <a16:creationId xmlns:a16="http://schemas.microsoft.com/office/drawing/2014/main" id="{B00B9EDE-588F-41AB-87C5-A2B46DE0311F}"/>
              </a:ext>
            </a:extLst>
          </p:cNvPr>
          <p:cNvSpPr/>
          <p:nvPr/>
        </p:nvSpPr>
        <p:spPr>
          <a:xfrm>
            <a:off x="3785301" y="2428128"/>
            <a:ext cx="172919" cy="172918"/>
          </a:xfrm>
          <a:prstGeom prst="upArrow">
            <a:avLst/>
          </a:prstGeom>
          <a:solidFill>
            <a:schemeClr val="bg1"/>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矢印: 上 51">
            <a:extLst>
              <a:ext uri="{FF2B5EF4-FFF2-40B4-BE49-F238E27FC236}">
                <a16:creationId xmlns:a16="http://schemas.microsoft.com/office/drawing/2014/main" id="{514A9DB7-A2CE-44DC-B4B4-F8C3D510F1FE}"/>
              </a:ext>
            </a:extLst>
          </p:cNvPr>
          <p:cNvSpPr/>
          <p:nvPr/>
        </p:nvSpPr>
        <p:spPr>
          <a:xfrm rot="10800000">
            <a:off x="3785301" y="2595429"/>
            <a:ext cx="172919" cy="17291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矢印: 上 52">
            <a:extLst>
              <a:ext uri="{FF2B5EF4-FFF2-40B4-BE49-F238E27FC236}">
                <a16:creationId xmlns:a16="http://schemas.microsoft.com/office/drawing/2014/main" id="{76CC3C71-5E87-4198-98E1-05DDC326887F}"/>
              </a:ext>
            </a:extLst>
          </p:cNvPr>
          <p:cNvSpPr/>
          <p:nvPr/>
        </p:nvSpPr>
        <p:spPr>
          <a:xfrm>
            <a:off x="4091843" y="2433744"/>
            <a:ext cx="172919" cy="172918"/>
          </a:xfrm>
          <a:prstGeom prst="upArrow">
            <a:avLst/>
          </a:prstGeom>
          <a:solidFill>
            <a:schemeClr val="bg1"/>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矢印: 上 53">
            <a:extLst>
              <a:ext uri="{FF2B5EF4-FFF2-40B4-BE49-F238E27FC236}">
                <a16:creationId xmlns:a16="http://schemas.microsoft.com/office/drawing/2014/main" id="{6B4D0AA5-60B8-4762-8BC9-076D1F73FD68}"/>
              </a:ext>
            </a:extLst>
          </p:cNvPr>
          <p:cNvSpPr/>
          <p:nvPr/>
        </p:nvSpPr>
        <p:spPr>
          <a:xfrm rot="10800000">
            <a:off x="4091843" y="2601046"/>
            <a:ext cx="172919" cy="172918"/>
          </a:xfrm>
          <a:prstGeom prst="upArrow">
            <a:avLst/>
          </a:prstGeom>
          <a:solidFill>
            <a:srgbClr val="0070C0"/>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正方形/長方形 95">
            <a:extLst>
              <a:ext uri="{FF2B5EF4-FFF2-40B4-BE49-F238E27FC236}">
                <a16:creationId xmlns:a16="http://schemas.microsoft.com/office/drawing/2014/main" id="{8942E940-9548-4912-8D53-0082DA3007A3}"/>
              </a:ext>
            </a:extLst>
          </p:cNvPr>
          <p:cNvSpPr/>
          <p:nvPr/>
        </p:nvSpPr>
        <p:spPr>
          <a:xfrm>
            <a:off x="21046" y="1402589"/>
            <a:ext cx="360000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１．積み立てのイメージと商品の特徴</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 name="二等辺三角形 4">
            <a:extLst>
              <a:ext uri="{FF2B5EF4-FFF2-40B4-BE49-F238E27FC236}">
                <a16:creationId xmlns:a16="http://schemas.microsoft.com/office/drawing/2014/main" id="{18369258-B552-450D-9006-6D6404F301E6}"/>
              </a:ext>
            </a:extLst>
          </p:cNvPr>
          <p:cNvSpPr/>
          <p:nvPr/>
        </p:nvSpPr>
        <p:spPr>
          <a:xfrm>
            <a:off x="212857" y="3356120"/>
            <a:ext cx="180000" cy="14400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正方形/長方形 97">
            <a:extLst>
              <a:ext uri="{FF2B5EF4-FFF2-40B4-BE49-F238E27FC236}">
                <a16:creationId xmlns:a16="http://schemas.microsoft.com/office/drawing/2014/main" id="{10E08000-7A8C-4D5F-A47A-CEE0D40CCD64}"/>
              </a:ext>
            </a:extLst>
          </p:cNvPr>
          <p:cNvSpPr/>
          <p:nvPr/>
        </p:nvSpPr>
        <p:spPr>
          <a:xfrm>
            <a:off x="1907087" y="3003815"/>
            <a:ext cx="49244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掛金</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04" name="正方形/長方形 103">
            <a:extLst>
              <a:ext uri="{FF2B5EF4-FFF2-40B4-BE49-F238E27FC236}">
                <a16:creationId xmlns:a16="http://schemas.microsoft.com/office/drawing/2014/main" id="{ACBFEF85-C975-4CC2-A4F0-EFBC580BFFE8}"/>
              </a:ext>
            </a:extLst>
          </p:cNvPr>
          <p:cNvSpPr/>
          <p:nvPr/>
        </p:nvSpPr>
        <p:spPr>
          <a:xfrm>
            <a:off x="2806769" y="3003815"/>
            <a:ext cx="49244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給付</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05" name="正方形/長方形 104">
            <a:extLst>
              <a:ext uri="{FF2B5EF4-FFF2-40B4-BE49-F238E27FC236}">
                <a16:creationId xmlns:a16="http://schemas.microsoft.com/office/drawing/2014/main" id="{A085CE0C-0E35-493B-B2D7-3ECF8C8EEF5F}"/>
              </a:ext>
            </a:extLst>
          </p:cNvPr>
          <p:cNvSpPr/>
          <p:nvPr/>
        </p:nvSpPr>
        <p:spPr>
          <a:xfrm>
            <a:off x="2452647" y="2572928"/>
            <a:ext cx="369332" cy="707886"/>
          </a:xfrm>
          <a:prstGeom prst="rect">
            <a:avLst/>
          </a:prstGeom>
        </p:spPr>
        <p:txBody>
          <a:bodyPr vert="eaVert"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年金原資</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07" name="正方形/長方形 106">
            <a:extLst>
              <a:ext uri="{FF2B5EF4-FFF2-40B4-BE49-F238E27FC236}">
                <a16:creationId xmlns:a16="http://schemas.microsoft.com/office/drawing/2014/main" id="{59D7F532-9F44-4CD7-8DCC-49E92CF13CBA}"/>
              </a:ext>
            </a:extLst>
          </p:cNvPr>
          <p:cNvSpPr/>
          <p:nvPr/>
        </p:nvSpPr>
        <p:spPr>
          <a:xfrm>
            <a:off x="361049" y="3304401"/>
            <a:ext cx="49244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加入</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08" name="二等辺三角形 107">
            <a:extLst>
              <a:ext uri="{FF2B5EF4-FFF2-40B4-BE49-F238E27FC236}">
                <a16:creationId xmlns:a16="http://schemas.microsoft.com/office/drawing/2014/main" id="{D5C3AE56-25CF-4D0E-8C84-2DBBAF212D09}"/>
              </a:ext>
            </a:extLst>
          </p:cNvPr>
          <p:cNvSpPr/>
          <p:nvPr/>
        </p:nvSpPr>
        <p:spPr>
          <a:xfrm>
            <a:off x="2369101" y="3356120"/>
            <a:ext cx="180000" cy="14400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正方形/長方形 108">
            <a:extLst>
              <a:ext uri="{FF2B5EF4-FFF2-40B4-BE49-F238E27FC236}">
                <a16:creationId xmlns:a16="http://schemas.microsoft.com/office/drawing/2014/main" id="{63B78923-E68A-42DA-8DB8-9C6A07920C56}"/>
              </a:ext>
            </a:extLst>
          </p:cNvPr>
          <p:cNvSpPr/>
          <p:nvPr/>
        </p:nvSpPr>
        <p:spPr>
          <a:xfrm>
            <a:off x="2517293" y="3304401"/>
            <a:ext cx="800219"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受取開始</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11" name="吹き出し: 四角形 110">
            <a:extLst>
              <a:ext uri="{FF2B5EF4-FFF2-40B4-BE49-F238E27FC236}">
                <a16:creationId xmlns:a16="http://schemas.microsoft.com/office/drawing/2014/main" id="{4E5B5A8B-E0E9-40EB-9DF9-68072B73EA30}"/>
              </a:ext>
            </a:extLst>
          </p:cNvPr>
          <p:cNvSpPr/>
          <p:nvPr/>
        </p:nvSpPr>
        <p:spPr>
          <a:xfrm>
            <a:off x="3052990" y="1809958"/>
            <a:ext cx="1080000" cy="468000"/>
          </a:xfrm>
          <a:prstGeom prst="wedgeRectCallout">
            <a:avLst>
              <a:gd name="adj1" fmla="val 1109"/>
              <a:gd name="adj2" fmla="val 67643"/>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Meiryo UI" panose="020B0604030504040204" pitchFamily="50" charset="-128"/>
                <a:ea typeface="Meiryo UI" panose="020B0604030504040204" pitchFamily="50" charset="-128"/>
              </a:rPr>
              <a:t>給付額は</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変動</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2" name="正方形/長方形 111">
            <a:extLst>
              <a:ext uri="{FF2B5EF4-FFF2-40B4-BE49-F238E27FC236}">
                <a16:creationId xmlns:a16="http://schemas.microsoft.com/office/drawing/2014/main" id="{3E84FA62-E5AD-4E0E-8524-DD1148623DB1}"/>
              </a:ext>
            </a:extLst>
          </p:cNvPr>
          <p:cNvSpPr/>
          <p:nvPr/>
        </p:nvSpPr>
        <p:spPr>
          <a:xfrm>
            <a:off x="21045" y="3938998"/>
            <a:ext cx="360000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a:t>
            </a:r>
            <a:r>
              <a:rPr kumimoji="1" lang="ja-JP" altLang="en-US" sz="1200" b="1" dirty="0">
                <a:solidFill>
                  <a:srgbClr val="3E3A39"/>
                </a:solidFill>
                <a:latin typeface="メイリオ" panose="020B0604030504040204" pitchFamily="50" charset="-128"/>
                <a:ea typeface="メイリオ" panose="020B0604030504040204" pitchFamily="50" charset="-128"/>
              </a:rPr>
              <a:t>加入対象と拠出限度額</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 name="正方形/長方形 10">
            <a:extLst>
              <a:ext uri="{FF2B5EF4-FFF2-40B4-BE49-F238E27FC236}">
                <a16:creationId xmlns:a16="http://schemas.microsoft.com/office/drawing/2014/main" id="{AA51E90D-BFC2-4E83-890D-D870C232C82F}"/>
              </a:ext>
            </a:extLst>
          </p:cNvPr>
          <p:cNvSpPr/>
          <p:nvPr/>
        </p:nvSpPr>
        <p:spPr>
          <a:xfrm flipV="1">
            <a:off x="1170659" y="4279215"/>
            <a:ext cx="828000" cy="140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直角三角形 113">
            <a:extLst>
              <a:ext uri="{FF2B5EF4-FFF2-40B4-BE49-F238E27FC236}">
                <a16:creationId xmlns:a16="http://schemas.microsoft.com/office/drawing/2014/main" id="{CCC63045-3D41-49BF-9167-C4A12C637574}"/>
              </a:ext>
            </a:extLst>
          </p:cNvPr>
          <p:cNvSpPr/>
          <p:nvPr/>
        </p:nvSpPr>
        <p:spPr>
          <a:xfrm rot="10800000" flipV="1">
            <a:off x="1170659" y="4279215"/>
            <a:ext cx="828000" cy="1404000"/>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テキスト ボックス 112">
            <a:extLst>
              <a:ext uri="{FF2B5EF4-FFF2-40B4-BE49-F238E27FC236}">
                <a16:creationId xmlns:a16="http://schemas.microsoft.com/office/drawing/2014/main" id="{CEA3D2FC-08A2-4EAD-B98F-CA45DB5723CF}"/>
              </a:ext>
            </a:extLst>
          </p:cNvPr>
          <p:cNvSpPr txBox="1"/>
          <p:nvPr/>
        </p:nvSpPr>
        <p:spPr>
          <a:xfrm>
            <a:off x="1047886" y="4253693"/>
            <a:ext cx="864000" cy="230832"/>
          </a:xfrm>
          <a:prstGeom prst="rect">
            <a:avLst/>
          </a:prstGeom>
          <a:noFill/>
        </p:spPr>
        <p:txBody>
          <a:bodyPr wrap="square">
            <a:spAutoFit/>
          </a:bodyPr>
          <a:lstStyle/>
          <a:p>
            <a:pPr algn="ctr" fontAlgn="ctr"/>
            <a:r>
              <a:rPr lang="en-US" altLang="ja-JP" sz="900" b="1" u="none" strike="noStrike" dirty="0">
                <a:solidFill>
                  <a:schemeClr val="bg1"/>
                </a:solidFill>
                <a:effectLst/>
                <a:latin typeface="Meiryo UI" panose="020B0604030504040204" pitchFamily="50" charset="-128"/>
                <a:ea typeface="Meiryo UI" panose="020B0604030504040204" pitchFamily="50" charset="-128"/>
              </a:rPr>
              <a:t>iDeCo</a:t>
            </a:r>
            <a:endParaRPr lang="ja-JP" altLang="en-US" sz="900" b="0" i="0" u="none" strike="noStrike" dirty="0">
              <a:solidFill>
                <a:schemeClr val="bg1"/>
              </a:solidFill>
              <a:effectLst/>
              <a:latin typeface="Meiryo UI" panose="020B0604030504040204" pitchFamily="50" charset="-128"/>
              <a:ea typeface="Meiryo UI" panose="020B0604030504040204" pitchFamily="50" charset="-128"/>
            </a:endParaRPr>
          </a:p>
        </p:txBody>
      </p:sp>
      <p:sp>
        <p:nvSpPr>
          <p:cNvPr id="115" name="テキスト ボックス 114">
            <a:extLst>
              <a:ext uri="{FF2B5EF4-FFF2-40B4-BE49-F238E27FC236}">
                <a16:creationId xmlns:a16="http://schemas.microsoft.com/office/drawing/2014/main" id="{A164EEC7-2BD6-43CB-B7F2-11460390E88D}"/>
              </a:ext>
            </a:extLst>
          </p:cNvPr>
          <p:cNvSpPr txBox="1"/>
          <p:nvPr/>
        </p:nvSpPr>
        <p:spPr>
          <a:xfrm>
            <a:off x="1246888" y="5261795"/>
            <a:ext cx="864000" cy="369332"/>
          </a:xfrm>
          <a:prstGeom prst="rect">
            <a:avLst/>
          </a:prstGeom>
          <a:noFill/>
        </p:spPr>
        <p:txBody>
          <a:bodyPr wrap="square">
            <a:spAutoFit/>
          </a:bodyPr>
          <a:lstStyle/>
          <a:p>
            <a:pPr algn="ctr" fontAlgn="ctr"/>
            <a:r>
              <a:rPr lang="ja-JP" altLang="en-US" sz="900" i="0" dirty="0">
                <a:latin typeface="Meiryo UI" panose="020B0604030504040204" pitchFamily="50" charset="-128"/>
                <a:ea typeface="Meiryo UI" panose="020B0604030504040204" pitchFamily="50" charset="-128"/>
              </a:rPr>
              <a:t>国民年金</a:t>
            </a:r>
            <a:endParaRPr lang="en-US" altLang="ja-JP" sz="900" i="0" dirty="0">
              <a:latin typeface="Meiryo UI" panose="020B0604030504040204" pitchFamily="50" charset="-128"/>
              <a:ea typeface="Meiryo UI" panose="020B0604030504040204" pitchFamily="50" charset="-128"/>
            </a:endParaRPr>
          </a:p>
          <a:p>
            <a:pPr algn="ctr" fontAlgn="ctr"/>
            <a:r>
              <a:rPr lang="ja-JP" altLang="en-US" sz="900" i="0" dirty="0">
                <a:latin typeface="Meiryo UI" panose="020B0604030504040204" pitchFamily="50" charset="-128"/>
                <a:ea typeface="Meiryo UI" panose="020B0604030504040204" pitchFamily="50" charset="-128"/>
              </a:rPr>
              <a:t>基金</a:t>
            </a:r>
            <a:endParaRPr lang="ja-JP" altLang="en-US" sz="900" i="0" u="none" strike="noStrike" dirty="0">
              <a:effectLst/>
              <a:latin typeface="Meiryo UI" panose="020B0604030504040204" pitchFamily="50" charset="-128"/>
              <a:ea typeface="Meiryo UI" panose="020B0604030504040204" pitchFamily="50" charset="-128"/>
            </a:endParaRPr>
          </a:p>
        </p:txBody>
      </p:sp>
      <p:sp>
        <p:nvSpPr>
          <p:cNvPr id="116" name="テキスト ボックス 115">
            <a:extLst>
              <a:ext uri="{FF2B5EF4-FFF2-40B4-BE49-F238E27FC236}">
                <a16:creationId xmlns:a16="http://schemas.microsoft.com/office/drawing/2014/main" id="{29299091-DF9E-4600-9584-4E71155F0F16}"/>
              </a:ext>
            </a:extLst>
          </p:cNvPr>
          <p:cNvSpPr txBox="1"/>
          <p:nvPr/>
        </p:nvSpPr>
        <p:spPr>
          <a:xfrm>
            <a:off x="1170658" y="4522221"/>
            <a:ext cx="864000" cy="392415"/>
          </a:xfrm>
          <a:prstGeom prst="rect">
            <a:avLst/>
          </a:prstGeom>
          <a:noFill/>
        </p:spPr>
        <p:txBody>
          <a:bodyPr wrap="square">
            <a:spAutoFit/>
          </a:bodyPr>
          <a:lstStyle/>
          <a:p>
            <a:pPr algn="ctr" fontAlgn="ctr"/>
            <a:r>
              <a:rPr lang="ja-JP" altLang="en-US" sz="900" i="0" dirty="0">
                <a:latin typeface="Meiryo UI" panose="020B0604030504040204" pitchFamily="50" charset="-128"/>
                <a:ea typeface="Meiryo UI" panose="020B0604030504040204" pitchFamily="50" charset="-128"/>
              </a:rPr>
              <a:t>足して</a:t>
            </a:r>
            <a:endParaRPr lang="en-US" altLang="ja-JP" sz="900" i="0" dirty="0">
              <a:latin typeface="Meiryo UI" panose="020B0604030504040204" pitchFamily="50" charset="-128"/>
              <a:ea typeface="Meiryo UI" panose="020B0604030504040204" pitchFamily="50" charset="-128"/>
            </a:endParaRPr>
          </a:p>
          <a:p>
            <a:pPr algn="ctr" fontAlgn="ct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6.8</a:t>
            </a:r>
            <a:r>
              <a:rPr lang="ja-JP" altLang="en-US" sz="900" i="0" u="none" strike="noStrike" dirty="0">
                <a:effectLst/>
                <a:latin typeface="Meiryo UI" panose="020B0604030504040204" pitchFamily="50" charset="-128"/>
                <a:ea typeface="Meiryo UI" panose="020B0604030504040204" pitchFamily="50" charset="-128"/>
              </a:rPr>
              <a:t>万円</a:t>
            </a:r>
            <a:r>
              <a:rPr lang="en-US" altLang="ja-JP" sz="900" i="0" u="none" strike="noStrike" dirty="0">
                <a:effectLst/>
                <a:latin typeface="Meiryo UI" panose="020B0604030504040204" pitchFamily="50" charset="-128"/>
                <a:ea typeface="Meiryo UI" panose="020B0604030504040204" pitchFamily="50" charset="-128"/>
              </a:rPr>
              <a:t>/</a:t>
            </a:r>
            <a:r>
              <a:rPr lang="ja-JP" altLang="en-US" sz="900" i="0" u="none" strike="noStrike" dirty="0">
                <a:effectLst/>
                <a:latin typeface="Meiryo UI" panose="020B0604030504040204" pitchFamily="50" charset="-128"/>
                <a:ea typeface="Meiryo UI" panose="020B0604030504040204" pitchFamily="50" charset="-128"/>
              </a:rPr>
              <a:t>月</a:t>
            </a:r>
          </a:p>
        </p:txBody>
      </p:sp>
      <p:sp>
        <p:nvSpPr>
          <p:cNvPr id="118" name="テキスト ボックス 117">
            <a:extLst>
              <a:ext uri="{FF2B5EF4-FFF2-40B4-BE49-F238E27FC236}">
                <a16:creationId xmlns:a16="http://schemas.microsoft.com/office/drawing/2014/main" id="{C5D3FE63-8BD8-45EA-B866-0D1B4CCFA5BA}"/>
              </a:ext>
            </a:extLst>
          </p:cNvPr>
          <p:cNvSpPr txBox="1"/>
          <p:nvPr/>
        </p:nvSpPr>
        <p:spPr>
          <a:xfrm>
            <a:off x="2110889" y="5006067"/>
            <a:ext cx="720000" cy="300082"/>
          </a:xfrm>
          <a:prstGeom prst="rect">
            <a:avLst/>
          </a:prstGeom>
          <a:solidFill>
            <a:srgbClr val="0070C0"/>
          </a:solidFill>
        </p:spPr>
        <p:txBody>
          <a:bodyPr wrap="square" lIns="36000" tIns="0" rIns="36000" bIns="0">
            <a:spAutoFit/>
          </a:bodyPr>
          <a:lstStyle/>
          <a:p>
            <a:pPr algn="ctr" fontAlgn="ctr"/>
            <a:r>
              <a:rPr lang="ja-JP" altLang="en-US" sz="900" b="1" u="none" strike="noStrike" dirty="0">
                <a:solidFill>
                  <a:schemeClr val="bg1"/>
                </a:solidFill>
                <a:effectLst/>
                <a:latin typeface="Meiryo UI" panose="020B0604030504040204" pitchFamily="50" charset="-128"/>
                <a:ea typeface="Meiryo UI" panose="020B0604030504040204" pitchFamily="50" charset="-128"/>
              </a:rPr>
              <a:t>うち</a:t>
            </a:r>
            <a:r>
              <a:rPr lang="en-US" altLang="ja-JP" sz="900" b="1" u="none" strike="noStrike" dirty="0">
                <a:solidFill>
                  <a:schemeClr val="bg1"/>
                </a:solidFill>
                <a:effectLst/>
                <a:latin typeface="Meiryo UI" panose="020B0604030504040204" pitchFamily="50" charset="-128"/>
                <a:ea typeface="Meiryo UI" panose="020B0604030504040204" pitchFamily="50" charset="-128"/>
              </a:rPr>
              <a:t>iDeCo</a:t>
            </a:r>
          </a:p>
          <a:p>
            <a:pPr algn="ctr" fontAlgn="ctr"/>
            <a:r>
              <a:rPr lang="en-US" altLang="ja-JP" sz="1050" b="1" i="0" dirty="0">
                <a:solidFill>
                  <a:schemeClr val="bg1"/>
                </a:solidFill>
                <a:latin typeface="Meiryo UI" panose="020B0604030504040204" pitchFamily="50" charset="-128"/>
                <a:ea typeface="Meiryo UI" panose="020B0604030504040204" pitchFamily="50" charset="-128"/>
              </a:rPr>
              <a:t>2.0</a:t>
            </a:r>
            <a:r>
              <a:rPr lang="ja-JP" altLang="en-US" sz="900" i="0" dirty="0">
                <a:solidFill>
                  <a:schemeClr val="bg1"/>
                </a:solidFill>
                <a:latin typeface="Meiryo UI" panose="020B0604030504040204" pitchFamily="50" charset="-128"/>
                <a:ea typeface="Meiryo UI" panose="020B0604030504040204" pitchFamily="50" charset="-128"/>
              </a:rPr>
              <a:t>万円</a:t>
            </a:r>
            <a:r>
              <a:rPr lang="en-US" altLang="ja-JP" sz="900" i="0" dirty="0">
                <a:solidFill>
                  <a:schemeClr val="bg1"/>
                </a:solidFill>
                <a:latin typeface="Meiryo UI" panose="020B0604030504040204" pitchFamily="50" charset="-128"/>
                <a:ea typeface="Meiryo UI" panose="020B0604030504040204" pitchFamily="50" charset="-128"/>
              </a:rPr>
              <a:t>/</a:t>
            </a:r>
            <a:r>
              <a:rPr lang="ja-JP" altLang="en-US" sz="900" i="0" dirty="0">
                <a:solidFill>
                  <a:schemeClr val="bg1"/>
                </a:solidFill>
                <a:latin typeface="Meiryo UI" panose="020B0604030504040204" pitchFamily="50" charset="-128"/>
                <a:ea typeface="Meiryo UI" panose="020B0604030504040204" pitchFamily="50" charset="-128"/>
              </a:rPr>
              <a:t>月</a:t>
            </a:r>
            <a:endParaRPr lang="en-US" altLang="ja-JP" sz="900" i="0" dirty="0">
              <a:solidFill>
                <a:schemeClr val="bg1"/>
              </a:solidFill>
              <a:latin typeface="Meiryo UI" panose="020B0604030504040204" pitchFamily="50" charset="-128"/>
              <a:ea typeface="Meiryo UI" panose="020B0604030504040204" pitchFamily="50" charset="-128"/>
            </a:endParaRPr>
          </a:p>
        </p:txBody>
      </p:sp>
      <p:sp>
        <p:nvSpPr>
          <p:cNvPr id="119" name="テキスト ボックス 118">
            <a:extLst>
              <a:ext uri="{FF2B5EF4-FFF2-40B4-BE49-F238E27FC236}">
                <a16:creationId xmlns:a16="http://schemas.microsoft.com/office/drawing/2014/main" id="{945EB048-63AA-49AC-BF60-7DDE1C02C733}"/>
              </a:ext>
            </a:extLst>
          </p:cNvPr>
          <p:cNvSpPr txBox="1"/>
          <p:nvPr/>
        </p:nvSpPr>
        <p:spPr>
          <a:xfrm>
            <a:off x="2959795" y="4634974"/>
            <a:ext cx="720000" cy="300082"/>
          </a:xfrm>
          <a:prstGeom prst="rect">
            <a:avLst/>
          </a:prstGeom>
          <a:solidFill>
            <a:srgbClr val="0070C0"/>
          </a:solidFill>
        </p:spPr>
        <p:txBody>
          <a:bodyPr wrap="square" lIns="36000" tIns="0" rIns="36000" bIns="0">
            <a:spAutoFit/>
          </a:bodyPr>
          <a:lstStyle/>
          <a:p>
            <a:pPr algn="ctr" fontAlgn="ctr"/>
            <a:r>
              <a:rPr lang="ja-JP" altLang="en-US" sz="900" b="1" u="none" strike="noStrike" dirty="0">
                <a:solidFill>
                  <a:schemeClr val="bg1"/>
                </a:solidFill>
                <a:effectLst/>
                <a:latin typeface="Meiryo UI" panose="020B0604030504040204" pitchFamily="50" charset="-128"/>
                <a:ea typeface="Meiryo UI" panose="020B0604030504040204" pitchFamily="50" charset="-128"/>
              </a:rPr>
              <a:t>うち</a:t>
            </a:r>
            <a:r>
              <a:rPr lang="en-US" altLang="ja-JP" sz="900" b="1" u="none" strike="noStrike" dirty="0">
                <a:solidFill>
                  <a:schemeClr val="bg1"/>
                </a:solidFill>
                <a:effectLst/>
                <a:latin typeface="Meiryo UI" panose="020B0604030504040204" pitchFamily="50" charset="-128"/>
                <a:ea typeface="Meiryo UI" panose="020B0604030504040204" pitchFamily="50" charset="-128"/>
              </a:rPr>
              <a:t>iDeCo</a:t>
            </a:r>
          </a:p>
          <a:p>
            <a:pPr algn="ctr" fontAlgn="ctr"/>
            <a:r>
              <a:rPr lang="en-US" altLang="ja-JP" sz="1050" b="1" dirty="0">
                <a:solidFill>
                  <a:schemeClr val="bg1"/>
                </a:solidFill>
                <a:latin typeface="Meiryo UI" panose="020B0604030504040204" pitchFamily="50" charset="-128"/>
                <a:ea typeface="Meiryo UI" panose="020B0604030504040204" pitchFamily="50" charset="-128"/>
              </a:rPr>
              <a:t>1</a:t>
            </a:r>
            <a:r>
              <a:rPr lang="en-US" altLang="ja-JP" sz="1050" b="1" i="0" dirty="0">
                <a:solidFill>
                  <a:schemeClr val="bg1"/>
                </a:solidFill>
                <a:latin typeface="Meiryo UI" panose="020B0604030504040204" pitchFamily="50" charset="-128"/>
                <a:ea typeface="Meiryo UI" panose="020B0604030504040204" pitchFamily="50" charset="-128"/>
              </a:rPr>
              <a:t>.2</a:t>
            </a:r>
            <a:r>
              <a:rPr lang="ja-JP" altLang="en-US" sz="900" i="0" dirty="0">
                <a:solidFill>
                  <a:schemeClr val="bg1"/>
                </a:solidFill>
                <a:latin typeface="Meiryo UI" panose="020B0604030504040204" pitchFamily="50" charset="-128"/>
                <a:ea typeface="Meiryo UI" panose="020B0604030504040204" pitchFamily="50" charset="-128"/>
              </a:rPr>
              <a:t>万円</a:t>
            </a:r>
            <a:r>
              <a:rPr lang="en-US" altLang="ja-JP" sz="900" i="0" dirty="0">
                <a:solidFill>
                  <a:schemeClr val="bg1"/>
                </a:solidFill>
                <a:latin typeface="Meiryo UI" panose="020B0604030504040204" pitchFamily="50" charset="-128"/>
                <a:ea typeface="Meiryo UI" panose="020B0604030504040204" pitchFamily="50" charset="-128"/>
              </a:rPr>
              <a:t>/</a:t>
            </a:r>
            <a:r>
              <a:rPr lang="ja-JP" altLang="en-US" sz="900" i="0" dirty="0">
                <a:solidFill>
                  <a:schemeClr val="bg1"/>
                </a:solidFill>
                <a:latin typeface="Meiryo UI" panose="020B0604030504040204" pitchFamily="50" charset="-128"/>
                <a:ea typeface="Meiryo UI" panose="020B0604030504040204" pitchFamily="50" charset="-128"/>
              </a:rPr>
              <a:t>月</a:t>
            </a:r>
            <a:endParaRPr lang="en-US" altLang="ja-JP" sz="900" i="0" dirty="0">
              <a:solidFill>
                <a:schemeClr val="bg1"/>
              </a:solidFill>
              <a:latin typeface="Meiryo UI" panose="020B0604030504040204" pitchFamily="50" charset="-128"/>
              <a:ea typeface="Meiryo UI" panose="020B0604030504040204" pitchFamily="50" charset="-128"/>
            </a:endParaRPr>
          </a:p>
        </p:txBody>
      </p:sp>
      <p:sp>
        <p:nvSpPr>
          <p:cNvPr id="126" name="正方形/長方形 125">
            <a:extLst>
              <a:ext uri="{FF2B5EF4-FFF2-40B4-BE49-F238E27FC236}">
                <a16:creationId xmlns:a16="http://schemas.microsoft.com/office/drawing/2014/main" id="{C0BDDFAA-FBED-4AE9-8F21-11DE64F551A6}"/>
              </a:ext>
            </a:extLst>
          </p:cNvPr>
          <p:cNvSpPr/>
          <p:nvPr/>
        </p:nvSpPr>
        <p:spPr bwMode="auto">
          <a:xfrm>
            <a:off x="4623708" y="1474028"/>
            <a:ext cx="5214266" cy="1440000"/>
          </a:xfrm>
          <a:prstGeom prst="rect">
            <a:avLst/>
          </a:prstGeom>
          <a:no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kern="0" dirty="0">
                <a:latin typeface="Meiryo UI" panose="020B0604030504040204" pitchFamily="50" charset="-128"/>
                <a:ea typeface="Meiryo UI" panose="020B0604030504040204" pitchFamily="50" charset="-128"/>
              </a:rPr>
              <a:t>自分で掛け金額を拠出します</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自分で掛け金額を拠出して積み立てていきます（</a:t>
            </a:r>
            <a:r>
              <a:rPr kumimoji="1" lang="en-US" altLang="ja-JP" sz="1050" kern="0" dirty="0">
                <a:latin typeface="Meiryo UI" panose="020B0604030504040204" pitchFamily="50" charset="-128"/>
                <a:ea typeface="Meiryo UI" panose="020B0604030504040204" pitchFamily="50" charset="-128"/>
              </a:rPr>
              <a:t>5,000</a:t>
            </a:r>
            <a:r>
              <a:rPr kumimoji="1" lang="ja-JP" altLang="en-US" sz="1050" kern="0" dirty="0">
                <a:latin typeface="Meiryo UI" panose="020B0604030504040204" pitchFamily="50" charset="-128"/>
                <a:ea typeface="Meiryo UI" panose="020B0604030504040204" pitchFamily="50" charset="-128"/>
              </a:rPr>
              <a:t>円／月から</a:t>
            </a:r>
            <a:r>
              <a:rPr kumimoji="1" lang="en-US" altLang="ja-JP" sz="1050" kern="0" dirty="0">
                <a:latin typeface="Meiryo UI" panose="020B0604030504040204" pitchFamily="50" charset="-128"/>
                <a:ea typeface="Meiryo UI" panose="020B0604030504040204" pitchFamily="50" charset="-128"/>
              </a:rPr>
              <a:t>1,000</a:t>
            </a:r>
            <a:r>
              <a:rPr kumimoji="1" lang="ja-JP" altLang="en-US" sz="1050" kern="0" dirty="0">
                <a:latin typeface="Meiryo UI" panose="020B0604030504040204" pitchFamily="50" charset="-128"/>
                <a:ea typeface="Meiryo UI" panose="020B0604030504040204" pitchFamily="50" charset="-128"/>
              </a:rPr>
              <a:t>円単位）。</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73050" lvl="1" defTabSz="914400" fontAlgn="base">
              <a:spcBef>
                <a:spcPct val="0"/>
              </a:spcBef>
              <a:spcAft>
                <a:spcPct val="0"/>
              </a:spcAft>
              <a:defRPr/>
            </a:pPr>
            <a:endParaRPr kumimoji="1" lang="ja-JP" altLang="en-US" sz="4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2"/>
              <a:tabLst/>
              <a:defRPr/>
            </a:pPr>
            <a:r>
              <a:rPr kumimoji="1" lang="ja-JP" altLang="en-US" sz="1200" b="1" kern="0" dirty="0">
                <a:latin typeface="Meiryo UI" panose="020B0604030504040204" pitchFamily="50" charset="-128"/>
                <a:ea typeface="Meiryo UI" panose="020B0604030504040204" pitchFamily="50" charset="-128"/>
              </a:rPr>
              <a:t>自分で商品を決めて運用</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自分で選んだ運用商品（定期預金や</a:t>
            </a:r>
            <a:r>
              <a:rPr kumimoji="1" lang="ja-JP" altLang="en-US" sz="1050" kern="0" dirty="0">
                <a:latin typeface="Meiryo UI" panose="020B0604030504040204" pitchFamily="50" charset="-128"/>
                <a:ea typeface="Meiryo UI" panose="020B0604030504040204" pitchFamily="50" charset="-128"/>
              </a:rPr>
              <a:t>投資信託等）で掛金を運用します。よって、選択した商品によって、元本を下回る場合があります。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kern="0" dirty="0">
                <a:latin typeface="Meiryo UI" panose="020B0604030504040204" pitchFamily="50" charset="-128"/>
                <a:ea typeface="Meiryo UI" panose="020B0604030504040204" pitchFamily="50" charset="-128"/>
              </a:rPr>
              <a:t>運用結果によって年金資産を受け取り</a:t>
            </a:r>
            <a:endPar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受取額は、拠出した掛金の合計額や運用成績によって、一人ひとり異なります。</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63" name="正方形/長方形 62">
            <a:extLst>
              <a:ext uri="{FF2B5EF4-FFF2-40B4-BE49-F238E27FC236}">
                <a16:creationId xmlns:a16="http://schemas.microsoft.com/office/drawing/2014/main" id="{F2B2CB9B-654B-433B-82A5-3FA4FE3EA4F4}"/>
              </a:ext>
            </a:extLst>
          </p:cNvPr>
          <p:cNvSpPr/>
          <p:nvPr/>
        </p:nvSpPr>
        <p:spPr bwMode="auto">
          <a:xfrm>
            <a:off x="4623708" y="3154842"/>
            <a:ext cx="5328686" cy="1296000"/>
          </a:xfrm>
          <a:prstGeom prst="rect">
            <a:avLst/>
          </a:prstGeom>
          <a:solidFill>
            <a:srgbClr val="FFFFCC">
              <a:alpha val="25000"/>
            </a:srgbClr>
          </a:solid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kern="0" dirty="0">
                <a:solidFill>
                  <a:srgbClr val="EA5550"/>
                </a:solidFill>
                <a:latin typeface="Meiryo UI" panose="020B0604030504040204" pitchFamily="50" charset="-128"/>
                <a:ea typeface="Meiryo UI" panose="020B0604030504040204" pitchFamily="50" charset="-128"/>
              </a:rPr>
              <a:t>掛金は、全額　　　　所得控除の対象</a:t>
            </a:r>
            <a:endParaRPr kumimoji="1" lang="en-US" altLang="ja-JP" sz="1200" b="1" kern="0" dirty="0">
              <a:solidFill>
                <a:srgbClr val="EA5550"/>
              </a:solidFill>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「小規模企業共済等掛金控除」の対象となり、所得税・住民税が軽減されます。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73050" lvl="1" defTabSz="914400" fontAlgn="base">
              <a:spcBef>
                <a:spcPct val="0"/>
              </a:spcBef>
              <a:spcAft>
                <a:spcPct val="0"/>
              </a:spcAft>
              <a:defRPr/>
            </a:pPr>
            <a:endParaRPr kumimoji="1" lang="ja-JP" altLang="en-US" sz="400"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2"/>
              <a:tabLst/>
              <a:defRPr/>
            </a:pPr>
            <a:r>
              <a:rPr kumimoji="1" lang="ja-JP" altLang="en-US" sz="1200" b="1" kern="0" dirty="0">
                <a:solidFill>
                  <a:srgbClr val="EA5550"/>
                </a:solidFill>
                <a:latin typeface="Meiryo UI" panose="020B0604030504040204" pitchFamily="50" charset="-128"/>
                <a:ea typeface="Meiryo UI" panose="020B0604030504040204" pitchFamily="50" charset="-128"/>
              </a:rPr>
              <a:t>運用期間中の運用益は全額非課税となります</a:t>
            </a:r>
            <a:endParaRPr kumimoji="1" lang="en-US" altLang="ja-JP" sz="1200" b="1" kern="0" dirty="0">
              <a:solidFill>
                <a:srgbClr val="EA5550"/>
              </a:solidFill>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一般的な金融商品の運用益には税金がかかりますが、</a:t>
            </a:r>
            <a:r>
              <a:rPr kumimoji="1" lang="en-US" altLang="ja-JP" sz="1050" kern="0" dirty="0">
                <a:latin typeface="Meiryo UI" panose="020B0604030504040204" pitchFamily="50" charset="-128"/>
                <a:ea typeface="Meiryo UI" panose="020B0604030504040204" pitchFamily="50" charset="-128"/>
              </a:rPr>
              <a:t>iDeco</a:t>
            </a:r>
            <a:r>
              <a:rPr kumimoji="1" lang="ja-JP" altLang="en-US" sz="1050" kern="0" dirty="0">
                <a:latin typeface="Meiryo UI" panose="020B0604030504040204" pitchFamily="50" charset="-128"/>
                <a:ea typeface="Meiryo UI" panose="020B0604030504040204" pitchFamily="50" charset="-128"/>
              </a:rPr>
              <a:t>なら非課税で再投資されます。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受け取り時に所得控除が適用されます</a:t>
            </a: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年金で受け取る場合は、「公的年金等控除」、</a:t>
            </a:r>
            <a:r>
              <a:rPr kumimoji="1" lang="ja-JP" altLang="en-US" sz="1050" kern="0" dirty="0">
                <a:latin typeface="Meiryo UI" panose="020B0604030504040204" pitchFamily="50" charset="-128"/>
                <a:ea typeface="Meiryo UI" panose="020B0604030504040204" pitchFamily="50" charset="-128"/>
              </a:rPr>
              <a:t>一時金の場合は「退職所得控除」となります。</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64" name="四角形: 角を丸くする 63">
            <a:extLst>
              <a:ext uri="{FF2B5EF4-FFF2-40B4-BE49-F238E27FC236}">
                <a16:creationId xmlns:a16="http://schemas.microsoft.com/office/drawing/2014/main" id="{C7394B00-1D1D-4035-AD79-3109F75C3722}"/>
              </a:ext>
            </a:extLst>
          </p:cNvPr>
          <p:cNvSpPr/>
          <p:nvPr/>
        </p:nvSpPr>
        <p:spPr bwMode="auto">
          <a:xfrm>
            <a:off x="4625864" y="2899089"/>
            <a:ext cx="1800000" cy="252000"/>
          </a:xfrm>
          <a:prstGeom prst="round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effectLst/>
                <a:uLnTx/>
                <a:uFillTx/>
                <a:latin typeface="+mj-ea"/>
                <a:ea typeface="+mj-ea"/>
              </a:rPr>
              <a:t>ポイント</a:t>
            </a:r>
          </a:p>
        </p:txBody>
      </p:sp>
      <p:sp>
        <p:nvSpPr>
          <p:cNvPr id="65" name="正方形/長方形 64">
            <a:extLst>
              <a:ext uri="{FF2B5EF4-FFF2-40B4-BE49-F238E27FC236}">
                <a16:creationId xmlns:a16="http://schemas.microsoft.com/office/drawing/2014/main" id="{6CF55B86-98C8-4C20-9BC2-FAF31D0FD298}"/>
              </a:ext>
            </a:extLst>
          </p:cNvPr>
          <p:cNvSpPr/>
          <p:nvPr/>
        </p:nvSpPr>
        <p:spPr>
          <a:xfrm>
            <a:off x="3995739" y="2849101"/>
            <a:ext cx="646331"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292100">
                    <a:schemeClr val="bg1"/>
                  </a:glow>
                </a:effectLst>
                <a:uLnTx/>
                <a:uFillTx/>
                <a:latin typeface="メイリオ" panose="020B0604030504040204" pitchFamily="50" charset="-128"/>
                <a:ea typeface="メイリオ" panose="020B0604030504040204" pitchFamily="50" charset="-128"/>
                <a:cs typeface="+mn-cs"/>
              </a:rPr>
              <a:t>・・・</a:t>
            </a:r>
            <a:endParaRPr kumimoji="0" lang="ja-JP" altLang="en-US" sz="1200" b="0" i="0" u="none" strike="noStrike" kern="1200" cap="none" spc="0" normalizeH="0" baseline="0" noProof="0" dirty="0">
              <a:ln>
                <a:noFill/>
              </a:ln>
              <a:solidFill>
                <a:prstClr val="black"/>
              </a:solidFill>
              <a:effectLst>
                <a:glow rad="292100">
                  <a:schemeClr val="bg1"/>
                </a:glow>
              </a:effectLst>
              <a:uLnTx/>
              <a:uFillTx/>
              <a:latin typeface="メイリオ" panose="020B0604030504040204" pitchFamily="50" charset="-128"/>
              <a:ea typeface="メイリオ" panose="020B0604030504040204" pitchFamily="50" charset="-128"/>
              <a:cs typeface="+mn-cs"/>
            </a:endParaRPr>
          </a:p>
        </p:txBody>
      </p:sp>
      <p:sp>
        <p:nvSpPr>
          <p:cNvPr id="67" name="正方形/長方形 66">
            <a:extLst>
              <a:ext uri="{FF2B5EF4-FFF2-40B4-BE49-F238E27FC236}">
                <a16:creationId xmlns:a16="http://schemas.microsoft.com/office/drawing/2014/main" id="{4F22486C-F3BA-4E0E-BCCE-5F2C454FA498}"/>
              </a:ext>
            </a:extLst>
          </p:cNvPr>
          <p:cNvSpPr/>
          <p:nvPr/>
        </p:nvSpPr>
        <p:spPr>
          <a:xfrm>
            <a:off x="7915275" y="5579537"/>
            <a:ext cx="1922442" cy="882586"/>
          </a:xfrm>
          <a:prstGeom prst="rect">
            <a:avLst/>
          </a:prstGeom>
          <a:solidFill>
            <a:srgbClr val="FFFFCC"/>
          </a:solidFill>
          <a:ln w="349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a:extLst>
              <a:ext uri="{FF2B5EF4-FFF2-40B4-BE49-F238E27FC236}">
                <a16:creationId xmlns:a16="http://schemas.microsoft.com/office/drawing/2014/main" id="{3D3BC46E-8DC1-4F85-A9C8-EF74DE66623F}"/>
              </a:ext>
            </a:extLst>
          </p:cNvPr>
          <p:cNvSpPr/>
          <p:nvPr/>
        </p:nvSpPr>
        <p:spPr>
          <a:xfrm>
            <a:off x="8054751" y="5621602"/>
            <a:ext cx="808808" cy="788665"/>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algn="ctr"/>
            <a:r>
              <a:rPr kumimoji="1" lang="en-US" altLang="ja-JP" sz="1400" dirty="0">
                <a:solidFill>
                  <a:sysClr val="windowText" lastClr="000000"/>
                </a:solidFill>
                <a:latin typeface="Meiryo UI" panose="020B0604030504040204" pitchFamily="50" charset="-128"/>
                <a:ea typeface="Meiryo UI" panose="020B0604030504040204" pitchFamily="50" charset="-128"/>
              </a:rPr>
              <a:t>iDeCo</a:t>
            </a:r>
          </a:p>
          <a:p>
            <a:pPr algn="ctr"/>
            <a:r>
              <a:rPr kumimoji="1" lang="ja-JP" altLang="en-US" sz="1400" dirty="0">
                <a:solidFill>
                  <a:sysClr val="windowText" lastClr="000000"/>
                </a:solidFill>
                <a:latin typeface="Meiryo UI" panose="020B0604030504040204" pitchFamily="50" charset="-128"/>
                <a:ea typeface="Meiryo UI" panose="020B0604030504040204" pitchFamily="50" charset="-128"/>
              </a:rPr>
              <a:t>参考資料</a:t>
            </a:r>
          </a:p>
        </p:txBody>
      </p:sp>
      <p:pic>
        <p:nvPicPr>
          <p:cNvPr id="7" name="図 6" descr="QR コード&#10;&#10;自動的に生成された説明">
            <a:extLst>
              <a:ext uri="{FF2B5EF4-FFF2-40B4-BE49-F238E27FC236}">
                <a16:creationId xmlns:a16="http://schemas.microsoft.com/office/drawing/2014/main" id="{8584E28B-1EFA-41B6-A57F-2E59B04BD5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3035" y="5621602"/>
            <a:ext cx="788665" cy="788665"/>
          </a:xfrm>
          <a:prstGeom prst="rect">
            <a:avLst/>
          </a:prstGeom>
        </p:spPr>
      </p:pic>
      <p:sp>
        <p:nvSpPr>
          <p:cNvPr id="70" name="正方形/長方形 69">
            <a:extLst>
              <a:ext uri="{FF2B5EF4-FFF2-40B4-BE49-F238E27FC236}">
                <a16:creationId xmlns:a16="http://schemas.microsoft.com/office/drawing/2014/main" id="{224E16C4-56B7-462A-9888-6969FBB9D2A5}"/>
              </a:ext>
            </a:extLst>
          </p:cNvPr>
          <p:cNvSpPr/>
          <p:nvPr/>
        </p:nvSpPr>
        <p:spPr>
          <a:xfrm>
            <a:off x="5431787" y="3226054"/>
            <a:ext cx="684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①</a:t>
            </a:r>
          </a:p>
        </p:txBody>
      </p:sp>
      <p:sp>
        <p:nvSpPr>
          <p:cNvPr id="72" name="正方形/長方形 71">
            <a:extLst>
              <a:ext uri="{FF2B5EF4-FFF2-40B4-BE49-F238E27FC236}">
                <a16:creationId xmlns:a16="http://schemas.microsoft.com/office/drawing/2014/main" id="{F63F140E-9B19-4826-B7D1-6C57787C83DC}"/>
              </a:ext>
            </a:extLst>
          </p:cNvPr>
          <p:cNvSpPr/>
          <p:nvPr/>
        </p:nvSpPr>
        <p:spPr>
          <a:xfrm>
            <a:off x="8442716" y="4196527"/>
            <a:ext cx="792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②</a:t>
            </a:r>
          </a:p>
        </p:txBody>
      </p:sp>
    </p:spTree>
    <p:extLst>
      <p:ext uri="{BB962C8B-B14F-4D97-AF65-F5344CB8AC3E}">
        <p14:creationId xmlns:p14="http://schemas.microsoft.com/office/powerpoint/2010/main" val="2254020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①ー２．</a:t>
            </a:r>
            <a:r>
              <a:rPr kumimoji="1"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iDeCo</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とは</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96" name="正方形/長方形 95">
            <a:extLst>
              <a:ext uri="{FF2B5EF4-FFF2-40B4-BE49-F238E27FC236}">
                <a16:creationId xmlns:a16="http://schemas.microsoft.com/office/drawing/2014/main" id="{8942E940-9548-4912-8D53-0082DA3007A3}"/>
              </a:ext>
            </a:extLst>
          </p:cNvPr>
          <p:cNvSpPr/>
          <p:nvPr/>
        </p:nvSpPr>
        <p:spPr>
          <a:xfrm>
            <a:off x="23150" y="887408"/>
            <a:ext cx="904415"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srgbClr val="3E3A39"/>
                </a:solidFill>
                <a:latin typeface="メイリオ" panose="020B0604030504040204" pitchFamily="50" charset="-128"/>
                <a:ea typeface="メイリオ" panose="020B0604030504040204" pitchFamily="50" charset="-128"/>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．留意点</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6" name="表 5">
            <a:extLst>
              <a:ext uri="{FF2B5EF4-FFF2-40B4-BE49-F238E27FC236}">
                <a16:creationId xmlns:a16="http://schemas.microsoft.com/office/drawing/2014/main" id="{09C9B488-80DD-4A66-9A98-B5F836E950DE}"/>
              </a:ext>
            </a:extLst>
          </p:cNvPr>
          <p:cNvGraphicFramePr>
            <a:graphicFrameLocks noGrp="1"/>
          </p:cNvGraphicFramePr>
          <p:nvPr/>
        </p:nvGraphicFramePr>
        <p:xfrm>
          <a:off x="5736396" y="1394437"/>
          <a:ext cx="4140000" cy="432000"/>
        </p:xfrm>
        <a:graphic>
          <a:graphicData uri="http://schemas.openxmlformats.org/drawingml/2006/table">
            <a:tbl>
              <a:tblPr>
                <a:tableStyleId>{5C22544A-7EE6-4342-B048-85BDC9FD1C3A}</a:tableStyleId>
              </a:tblPr>
              <a:tblGrid>
                <a:gridCol w="1116000">
                  <a:extLst>
                    <a:ext uri="{9D8B030D-6E8A-4147-A177-3AD203B41FA5}">
                      <a16:colId xmlns:a16="http://schemas.microsoft.com/office/drawing/2014/main" val="2882618463"/>
                    </a:ext>
                  </a:extLst>
                </a:gridCol>
                <a:gridCol w="1224000">
                  <a:extLst>
                    <a:ext uri="{9D8B030D-6E8A-4147-A177-3AD203B41FA5}">
                      <a16:colId xmlns:a16="http://schemas.microsoft.com/office/drawing/2014/main" val="2114279377"/>
                    </a:ext>
                  </a:extLst>
                </a:gridCol>
                <a:gridCol w="1800000">
                  <a:extLst>
                    <a:ext uri="{9D8B030D-6E8A-4147-A177-3AD203B41FA5}">
                      <a16:colId xmlns:a16="http://schemas.microsoft.com/office/drawing/2014/main" val="2841092622"/>
                    </a:ext>
                  </a:extLst>
                </a:gridCol>
              </a:tblGrid>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登録手数料</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l" fontAlgn="ctr"/>
                      <a:r>
                        <a:rPr lang="zh-CN" altLang="en-US" sz="1050" u="none" strike="noStrike" dirty="0">
                          <a:effectLst/>
                          <a:latin typeface="Meiryo UI" panose="020B0604030504040204" pitchFamily="50" charset="-128"/>
                          <a:ea typeface="Meiryo UI" panose="020B0604030504040204" pitchFamily="50" charset="-128"/>
                        </a:rPr>
                        <a:t>国民年金基金</a:t>
                      </a:r>
                      <a:r>
                        <a:rPr lang="ja-JP" altLang="en-US" sz="1050" u="none" strike="noStrike" dirty="0">
                          <a:effectLst/>
                          <a:latin typeface="Meiryo UI" panose="020B0604030504040204" pitchFamily="50" charset="-128"/>
                          <a:ea typeface="Meiryo UI" panose="020B0604030504040204" pitchFamily="50" charset="-128"/>
                        </a:rPr>
                        <a:t>　　　　　　　　　　　　　　　　</a:t>
                      </a:r>
                      <a:r>
                        <a:rPr lang="zh-CN" altLang="en-US" sz="1050" u="none" strike="noStrike" dirty="0">
                          <a:effectLst/>
                          <a:latin typeface="Meiryo UI" panose="020B0604030504040204" pitchFamily="50" charset="-128"/>
                          <a:ea typeface="Meiryo UI" panose="020B0604030504040204" pitchFamily="50" charset="-128"/>
                        </a:rPr>
                        <a:t>連合会手数料</a:t>
                      </a:r>
                      <a:endParaRPr lang="zh-CN"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初回のみ</a:t>
                      </a:r>
                      <a:r>
                        <a:rPr lang="en-US" altLang="ja-JP" sz="1050" u="none" strike="noStrike" dirty="0">
                          <a:effectLst/>
                          <a:latin typeface="Meiryo UI" panose="020B0604030504040204" pitchFamily="50" charset="-128"/>
                          <a:ea typeface="Meiryo UI" panose="020B0604030504040204" pitchFamily="50" charset="-128"/>
                        </a:rPr>
                        <a:t>) 2,829</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1831838"/>
                  </a:ext>
                </a:extLst>
              </a:tr>
            </a:tbl>
          </a:graphicData>
        </a:graphic>
      </p:graphicFrame>
      <p:sp>
        <p:nvSpPr>
          <p:cNvPr id="65" name="正方形/長方形 64">
            <a:extLst>
              <a:ext uri="{FF2B5EF4-FFF2-40B4-BE49-F238E27FC236}">
                <a16:creationId xmlns:a16="http://schemas.microsoft.com/office/drawing/2014/main" id="{60FD254E-F374-47FB-BF95-4B134CD35442}"/>
              </a:ext>
            </a:extLst>
          </p:cNvPr>
          <p:cNvSpPr/>
          <p:nvPr/>
        </p:nvSpPr>
        <p:spPr>
          <a:xfrm>
            <a:off x="5540578" y="887408"/>
            <a:ext cx="105830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4</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手数料等</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7928BB8A-CB5A-46B0-8B6C-478808DBCA12}"/>
              </a:ext>
            </a:extLst>
          </p:cNvPr>
          <p:cNvGraphicFramePr>
            <a:graphicFrameLocks noGrp="1"/>
          </p:cNvGraphicFramePr>
          <p:nvPr/>
        </p:nvGraphicFramePr>
        <p:xfrm>
          <a:off x="5736396" y="1859307"/>
          <a:ext cx="4140000" cy="1728000"/>
        </p:xfrm>
        <a:graphic>
          <a:graphicData uri="http://schemas.openxmlformats.org/drawingml/2006/table">
            <a:tbl>
              <a:tblPr>
                <a:tableStyleId>{5C22544A-7EE6-4342-B048-85BDC9FD1C3A}</a:tableStyleId>
              </a:tblPr>
              <a:tblGrid>
                <a:gridCol w="1116000">
                  <a:extLst>
                    <a:ext uri="{9D8B030D-6E8A-4147-A177-3AD203B41FA5}">
                      <a16:colId xmlns:a16="http://schemas.microsoft.com/office/drawing/2014/main" val="3188215703"/>
                    </a:ext>
                  </a:extLst>
                </a:gridCol>
                <a:gridCol w="1224000">
                  <a:extLst>
                    <a:ext uri="{9D8B030D-6E8A-4147-A177-3AD203B41FA5}">
                      <a16:colId xmlns:a16="http://schemas.microsoft.com/office/drawing/2014/main" val="2580827889"/>
                    </a:ext>
                  </a:extLst>
                </a:gridCol>
                <a:gridCol w="900000">
                  <a:extLst>
                    <a:ext uri="{9D8B030D-6E8A-4147-A177-3AD203B41FA5}">
                      <a16:colId xmlns:a16="http://schemas.microsoft.com/office/drawing/2014/main" val="731893124"/>
                    </a:ext>
                  </a:extLst>
                </a:gridCol>
                <a:gridCol w="900000">
                  <a:extLst>
                    <a:ext uri="{9D8B030D-6E8A-4147-A177-3AD203B41FA5}">
                      <a16:colId xmlns:a16="http://schemas.microsoft.com/office/drawing/2014/main" val="850491127"/>
                    </a:ext>
                  </a:extLst>
                </a:gridCol>
              </a:tblGrid>
              <a:tr h="432000">
                <a:tc rowSpan="4">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管理手数料</a:t>
                      </a:r>
                      <a:br>
                        <a:rPr lang="ja-JP" altLang="en-US" sz="1200" u="none" strike="noStrike" dirty="0">
                          <a:effectLst/>
                          <a:latin typeface="Meiryo UI" panose="020B0604030504040204" pitchFamily="50" charset="-128"/>
                          <a:ea typeface="Meiryo UI" panose="020B0604030504040204" pitchFamily="50" charset="-128"/>
                        </a:rPr>
                      </a:br>
                      <a:r>
                        <a:rPr lang="ja-JP" altLang="en-US" sz="1200" u="none" strike="noStrike" dirty="0">
                          <a:effectLst/>
                          <a:latin typeface="Meiryo UI" panose="020B0604030504040204" pitchFamily="50" charset="-128"/>
                          <a:ea typeface="Meiryo UI" panose="020B0604030504040204" pitchFamily="50" charset="-128"/>
                        </a:rPr>
                        <a:t>（月掛の場合）</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545</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月</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6,540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9696303"/>
                  </a:ext>
                </a:extLst>
              </a:tr>
              <a:tr h="432000">
                <a:tc v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うち国民年金基金　　　　　　　　　　　　　　　　</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　　連合会手数料</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105</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1,260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42148735"/>
                  </a:ext>
                </a:extLst>
              </a:tr>
              <a:tr h="432000">
                <a:tc v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うち事務委託先</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　　金融機関手数料</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374</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月</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4,488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0502962"/>
                  </a:ext>
                </a:extLst>
              </a:tr>
              <a:tr h="432000">
                <a:tc v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うち運営管理機関</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　　手数料</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u="none" strike="noStrike" dirty="0">
                          <a:effectLst/>
                          <a:latin typeface="Meiryo UI" panose="020B0604030504040204" pitchFamily="50" charset="-128"/>
                          <a:ea typeface="Meiryo UI" panose="020B0604030504040204" pitchFamily="50" charset="-128"/>
                        </a:rPr>
                        <a:t>66</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月</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792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81874083"/>
                  </a:ext>
                </a:extLst>
              </a:tr>
            </a:tbl>
          </a:graphicData>
        </a:graphic>
      </p:graphicFrame>
      <p:graphicFrame>
        <p:nvGraphicFramePr>
          <p:cNvPr id="66" name="表 65">
            <a:extLst>
              <a:ext uri="{FF2B5EF4-FFF2-40B4-BE49-F238E27FC236}">
                <a16:creationId xmlns:a16="http://schemas.microsoft.com/office/drawing/2014/main" id="{C92CA777-5C8E-467F-84C3-32A264366496}"/>
              </a:ext>
            </a:extLst>
          </p:cNvPr>
          <p:cNvGraphicFramePr>
            <a:graphicFrameLocks noGrp="1"/>
          </p:cNvGraphicFramePr>
          <p:nvPr/>
        </p:nvGraphicFramePr>
        <p:xfrm>
          <a:off x="5736396" y="3974520"/>
          <a:ext cx="4140000" cy="869760"/>
        </p:xfrm>
        <a:graphic>
          <a:graphicData uri="http://schemas.openxmlformats.org/drawingml/2006/table">
            <a:tbl>
              <a:tblPr>
                <a:tableStyleId>{5C22544A-7EE6-4342-B048-85BDC9FD1C3A}</a:tableStyleId>
              </a:tblPr>
              <a:tblGrid>
                <a:gridCol w="1116000">
                  <a:extLst>
                    <a:ext uri="{9D8B030D-6E8A-4147-A177-3AD203B41FA5}">
                      <a16:colId xmlns:a16="http://schemas.microsoft.com/office/drawing/2014/main" val="2882618463"/>
                    </a:ext>
                  </a:extLst>
                </a:gridCol>
                <a:gridCol w="1224000">
                  <a:extLst>
                    <a:ext uri="{9D8B030D-6E8A-4147-A177-3AD203B41FA5}">
                      <a16:colId xmlns:a16="http://schemas.microsoft.com/office/drawing/2014/main" val="2114279377"/>
                    </a:ext>
                  </a:extLst>
                </a:gridCol>
                <a:gridCol w="1800000">
                  <a:extLst>
                    <a:ext uri="{9D8B030D-6E8A-4147-A177-3AD203B41FA5}">
                      <a16:colId xmlns:a16="http://schemas.microsoft.com/office/drawing/2014/main" val="2841092622"/>
                    </a:ext>
                  </a:extLst>
                </a:gridCol>
              </a:tblGrid>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保有</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信託報酬等</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0.09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商品に準ずる</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1831838"/>
                  </a:ext>
                </a:extLst>
              </a:tr>
              <a:tr h="432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売却等</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信託財産</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留保額</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0.0</a:t>
                      </a:r>
                      <a:r>
                        <a:rPr lang="ja-JP" altLang="en-US" sz="1050" b="0" i="0" u="none" strike="noStrike" dirty="0">
                          <a:solidFill>
                            <a:srgbClr val="FF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商品に準ずる</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38211504"/>
                  </a:ext>
                </a:extLst>
              </a:tr>
            </a:tbl>
          </a:graphicData>
        </a:graphic>
      </p:graphicFrame>
      <p:sp>
        <p:nvSpPr>
          <p:cNvPr id="67" name="正方形/長方形 66">
            <a:extLst>
              <a:ext uri="{FF2B5EF4-FFF2-40B4-BE49-F238E27FC236}">
                <a16:creationId xmlns:a16="http://schemas.microsoft.com/office/drawing/2014/main" id="{4983F0BC-B5C9-4BD2-BBBA-CD992E8BA515}"/>
              </a:ext>
            </a:extLst>
          </p:cNvPr>
          <p:cNvSpPr/>
          <p:nvPr/>
        </p:nvSpPr>
        <p:spPr>
          <a:xfrm>
            <a:off x="5686657" y="1146987"/>
            <a:ext cx="1415772"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口座管理手数料等</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8" name="正方形/長方形 67">
            <a:extLst>
              <a:ext uri="{FF2B5EF4-FFF2-40B4-BE49-F238E27FC236}">
                <a16:creationId xmlns:a16="http://schemas.microsoft.com/office/drawing/2014/main" id="{61AAE216-0ECF-4F3C-94D9-DECED2E7491A}"/>
              </a:ext>
            </a:extLst>
          </p:cNvPr>
          <p:cNvSpPr/>
          <p:nvPr/>
        </p:nvSpPr>
        <p:spPr>
          <a:xfrm>
            <a:off x="5686657" y="3698347"/>
            <a:ext cx="2185214"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投資信託で運用していた場合</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9" name="正方形/長方形 68">
            <a:extLst>
              <a:ext uri="{FF2B5EF4-FFF2-40B4-BE49-F238E27FC236}">
                <a16:creationId xmlns:a16="http://schemas.microsoft.com/office/drawing/2014/main" id="{56EB6AA2-D8ED-4C31-B085-65181DB989FD}"/>
              </a:ext>
            </a:extLst>
          </p:cNvPr>
          <p:cNvSpPr/>
          <p:nvPr/>
        </p:nvSpPr>
        <p:spPr>
          <a:xfrm>
            <a:off x="5632563" y="4925508"/>
            <a:ext cx="4347665" cy="156966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参考）口座管理手数料等の考え方</a:t>
            </a:r>
            <a:endParaRPr kumimoji="1" lang="en-US" altLang="ja-JP" sz="1200" b="1" dirty="0">
              <a:solidFill>
                <a:srgbClr val="3E3A39"/>
              </a:solidFill>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dirty="0">
                <a:solidFill>
                  <a:srgbClr val="3E3A39"/>
                </a:solidFill>
                <a:latin typeface="メイリオ" panose="020B0604030504040204" pitchFamily="50" charset="-128"/>
                <a:ea typeface="メイリオ" panose="020B0604030504040204" pitchFamily="50" charset="-128"/>
              </a:rPr>
              <a:t>条件：</a:t>
            </a:r>
            <a:r>
              <a:rPr kumimoji="1" lang="ja-JP" altLang="en-US" sz="1050" dirty="0">
                <a:solidFill>
                  <a:srgbClr val="3E3A39"/>
                </a:solidFill>
                <a:latin typeface="メイリオ" panose="020B0604030504040204" pitchFamily="50" charset="-128"/>
                <a:ea typeface="メイリオ" panose="020B0604030504040204" pitchFamily="50" charset="-128"/>
              </a:rPr>
              <a:t>毎月</a:t>
            </a:r>
            <a:r>
              <a:rPr kumimoji="1" lang="en-US" altLang="ja-JP" sz="1050" dirty="0">
                <a:solidFill>
                  <a:srgbClr val="3E3A39"/>
                </a:solidFill>
                <a:latin typeface="メイリオ" panose="020B0604030504040204" pitchFamily="50" charset="-128"/>
                <a:ea typeface="メイリオ" panose="020B0604030504040204" pitchFamily="50" charset="-128"/>
              </a:rPr>
              <a:t>10,000</a:t>
            </a:r>
            <a:r>
              <a:rPr kumimoji="1" lang="ja-JP" altLang="en-US" sz="1050" dirty="0">
                <a:solidFill>
                  <a:srgbClr val="3E3A39"/>
                </a:solidFill>
                <a:latin typeface="メイリオ" panose="020B0604030504040204" pitchFamily="50" charset="-128"/>
                <a:ea typeface="メイリオ" panose="020B0604030504040204" pitchFamily="50" charset="-128"/>
              </a:rPr>
              <a:t>円を</a:t>
            </a:r>
            <a:r>
              <a:rPr kumimoji="1" lang="en-US" altLang="ja-JP" sz="1050" dirty="0">
                <a:solidFill>
                  <a:srgbClr val="3E3A39"/>
                </a:solidFill>
                <a:latin typeface="メイリオ" panose="020B0604030504040204" pitchFamily="50" charset="-128"/>
                <a:ea typeface="メイリオ" panose="020B0604030504040204" pitchFamily="50" charset="-128"/>
              </a:rPr>
              <a:t>40</a:t>
            </a:r>
            <a:r>
              <a:rPr kumimoji="1" lang="ja-JP" altLang="en-US" sz="1050" dirty="0">
                <a:solidFill>
                  <a:srgbClr val="3E3A39"/>
                </a:solidFill>
                <a:latin typeface="メイリオ" panose="020B0604030504040204" pitchFamily="50" charset="-128"/>
                <a:ea typeface="メイリオ" panose="020B0604030504040204" pitchFamily="50" charset="-128"/>
              </a:rPr>
              <a:t>歳から</a:t>
            </a:r>
            <a:r>
              <a:rPr kumimoji="1" lang="en-US" altLang="ja-JP" sz="1050" dirty="0">
                <a:solidFill>
                  <a:srgbClr val="3E3A39"/>
                </a:solidFill>
                <a:latin typeface="メイリオ" panose="020B0604030504040204" pitchFamily="50" charset="-128"/>
                <a:ea typeface="メイリオ" panose="020B0604030504040204" pitchFamily="50" charset="-128"/>
              </a:rPr>
              <a:t>60</a:t>
            </a:r>
            <a:r>
              <a:rPr kumimoji="1" lang="ja-JP" altLang="en-US" sz="1050" dirty="0">
                <a:solidFill>
                  <a:srgbClr val="3E3A39"/>
                </a:solidFill>
                <a:latin typeface="メイリオ" panose="020B0604030504040204" pitchFamily="50" charset="-128"/>
                <a:ea typeface="メイリオ" panose="020B0604030504040204" pitchFamily="50" charset="-128"/>
              </a:rPr>
              <a:t>歳まで投資信託で積み立てた場合</a:t>
            </a:r>
            <a:endParaRPr kumimoji="1" lang="en-US" altLang="ja-JP" sz="1050" dirty="0">
              <a:solidFill>
                <a:srgbClr val="3E3A39"/>
              </a:solidFill>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dirty="0">
                <a:solidFill>
                  <a:srgbClr val="3E3A39"/>
                </a:solidFill>
                <a:latin typeface="メイリオ" panose="020B0604030504040204" pitchFamily="50" charset="-128"/>
                <a:ea typeface="メイリオ" panose="020B0604030504040204" pitchFamily="50" charset="-128"/>
              </a:rPr>
              <a:t>口座管理料等</a:t>
            </a:r>
            <a:endParaRPr kumimoji="1" lang="en-US" altLang="ja-JP" sz="1050" b="1" dirty="0">
              <a:solidFill>
                <a:srgbClr val="3E3A39"/>
              </a:solidFill>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50" dirty="0">
                <a:solidFill>
                  <a:srgbClr val="3E3A39"/>
                </a:solidFill>
                <a:latin typeface="メイリオ" panose="020B0604030504040204" pitchFamily="50" charset="-128"/>
                <a:ea typeface="メイリオ" panose="020B0604030504040204" pitchFamily="50" charset="-128"/>
              </a:rPr>
              <a:t>2,829</a:t>
            </a:r>
            <a:r>
              <a:rPr kumimoji="1" lang="ja-JP" altLang="en-US" sz="1050" dirty="0">
                <a:solidFill>
                  <a:srgbClr val="3E3A39"/>
                </a:solidFill>
                <a:latin typeface="メイリオ" panose="020B0604030504040204" pitchFamily="50" charset="-128"/>
                <a:ea typeface="メイリオ" panose="020B0604030504040204" pitchFamily="50" charset="-128"/>
              </a:rPr>
              <a:t>円（初回）＋</a:t>
            </a:r>
            <a:r>
              <a:rPr kumimoji="1" lang="en-US" altLang="ja-JP" sz="1050" dirty="0">
                <a:solidFill>
                  <a:srgbClr val="3E3A39"/>
                </a:solidFill>
                <a:latin typeface="メイリオ" panose="020B0604030504040204" pitchFamily="50" charset="-128"/>
                <a:ea typeface="メイリオ" panose="020B0604030504040204" pitchFamily="50" charset="-128"/>
              </a:rPr>
              <a:t>545</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×12</a:t>
            </a:r>
            <a:r>
              <a:rPr kumimoji="1" lang="ja-JP" altLang="en-US" sz="1050" dirty="0">
                <a:solidFill>
                  <a:srgbClr val="3E3A39"/>
                </a:solidFill>
                <a:latin typeface="メイリオ" panose="020B0604030504040204" pitchFamily="50" charset="-128"/>
                <a:ea typeface="メイリオ" panose="020B0604030504040204" pitchFamily="50" charset="-128"/>
              </a:rPr>
              <a:t>ヵ月</a:t>
            </a:r>
            <a:r>
              <a:rPr kumimoji="1" lang="en-US" altLang="ja-JP" sz="1050" dirty="0">
                <a:solidFill>
                  <a:srgbClr val="3E3A39"/>
                </a:solidFill>
                <a:latin typeface="メイリオ" panose="020B0604030504040204" pitchFamily="50" charset="-128"/>
                <a:ea typeface="メイリオ" panose="020B0604030504040204" pitchFamily="50" charset="-128"/>
              </a:rPr>
              <a:t>×20</a:t>
            </a:r>
            <a:r>
              <a:rPr kumimoji="1" lang="ja-JP" altLang="en-US" sz="1050" dirty="0">
                <a:solidFill>
                  <a:srgbClr val="3E3A39"/>
                </a:solidFill>
                <a:latin typeface="メイリオ" panose="020B0604030504040204" pitchFamily="50" charset="-128"/>
                <a:ea typeface="メイリオ" panose="020B0604030504040204" pitchFamily="50" charset="-128"/>
              </a:rPr>
              <a:t>年（毎年）＝</a:t>
            </a:r>
            <a:r>
              <a:rPr kumimoji="1" lang="en-US" altLang="ja-JP" sz="1050" dirty="0">
                <a:solidFill>
                  <a:srgbClr val="3E3A39"/>
                </a:solidFill>
                <a:latin typeface="メイリオ" panose="020B0604030504040204" pitchFamily="50" charset="-128"/>
                <a:ea typeface="メイリオ" panose="020B0604030504040204" pitchFamily="50" charset="-128"/>
              </a:rPr>
              <a:t>133,629</a:t>
            </a:r>
            <a:r>
              <a:rPr kumimoji="1" lang="ja-JP" altLang="en-US" sz="1050" dirty="0">
                <a:solidFill>
                  <a:srgbClr val="3E3A39"/>
                </a:solidFill>
                <a:latin typeface="メイリオ" panose="020B0604030504040204" pitchFamily="50" charset="-128"/>
                <a:ea typeface="メイリオ" panose="020B0604030504040204" pitchFamily="50" charset="-128"/>
              </a:rPr>
              <a:t>円</a:t>
            </a:r>
            <a:endParaRPr kumimoji="1" lang="en-US" altLang="ja-JP" sz="1050" dirty="0">
              <a:solidFill>
                <a:srgbClr val="3E3A39"/>
              </a:solidFill>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50"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050" b="1" dirty="0">
                <a:solidFill>
                  <a:srgbClr val="3E3A39"/>
                </a:solidFill>
                <a:latin typeface="メイリオ" panose="020B0604030504040204" pitchFamily="50" charset="-128"/>
                <a:ea typeface="メイリオ" panose="020B0604030504040204" pitchFamily="50" charset="-128"/>
              </a:rPr>
              <a:t>信託報酬</a:t>
            </a:r>
            <a:endParaRPr kumimoji="1" lang="en-US" altLang="ja-JP" sz="1050" b="1"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050" dirty="0">
                <a:solidFill>
                  <a:srgbClr val="3E3A39"/>
                </a:solidFill>
                <a:latin typeface="メイリオ" panose="020B0604030504040204" pitchFamily="50" charset="-128"/>
                <a:ea typeface="メイリオ" panose="020B0604030504040204" pitchFamily="50" charset="-128"/>
              </a:rPr>
              <a:t>（信託報酬は</a:t>
            </a:r>
            <a:r>
              <a:rPr kumimoji="1" lang="en-US" altLang="ja-JP" sz="1050" dirty="0">
                <a:solidFill>
                  <a:srgbClr val="3E3A39"/>
                </a:solidFill>
                <a:latin typeface="メイリオ" panose="020B0604030504040204" pitchFamily="50" charset="-128"/>
                <a:ea typeface="メイリオ" panose="020B0604030504040204" pitchFamily="50" charset="-128"/>
              </a:rPr>
              <a:t>1</a:t>
            </a:r>
            <a:r>
              <a:rPr kumimoji="1" lang="ja-JP" altLang="en-US" sz="1050" dirty="0">
                <a:solidFill>
                  <a:srgbClr val="3E3A39"/>
                </a:solidFill>
                <a:latin typeface="メイリオ" panose="020B0604030504040204" pitchFamily="50" charset="-128"/>
                <a:ea typeface="メイリオ" panose="020B0604030504040204" pitchFamily="50" charset="-128"/>
              </a:rPr>
              <a:t>％で、運用益が無いと仮定）　　　＝</a:t>
            </a:r>
            <a:r>
              <a:rPr kumimoji="1" lang="en-US" altLang="ja-JP" sz="1050" dirty="0">
                <a:solidFill>
                  <a:srgbClr val="3E3A39"/>
                </a:solidFill>
                <a:latin typeface="メイリオ" panose="020B0604030504040204" pitchFamily="50" charset="-128"/>
                <a:ea typeface="メイリオ" panose="020B0604030504040204" pitchFamily="50" charset="-128"/>
              </a:rPr>
              <a:t>241,000</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a:t>
            </a:r>
          </a:p>
          <a:p>
            <a:pPr>
              <a:defRPr/>
            </a:pPr>
            <a:r>
              <a:rPr kumimoji="1" lang="en-US" altLang="ja-JP" sz="1050" dirty="0">
                <a:solidFill>
                  <a:srgbClr val="3E3A39"/>
                </a:solidFill>
                <a:latin typeface="メイリオ" panose="020B0604030504040204" pitchFamily="50" charset="-128"/>
                <a:ea typeface="メイリオ" panose="020B0604030504040204" pitchFamily="50" charset="-128"/>
              </a:rPr>
              <a:t>10000</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×12</a:t>
            </a:r>
            <a:r>
              <a:rPr kumimoji="1" lang="ja-JP" altLang="en-US" sz="1050" dirty="0">
                <a:solidFill>
                  <a:srgbClr val="3E3A39"/>
                </a:solidFill>
                <a:latin typeface="メイリオ" panose="020B0604030504040204" pitchFamily="50" charset="-128"/>
                <a:ea typeface="メイリオ" panose="020B0604030504040204" pitchFamily="50" charset="-128"/>
              </a:rPr>
              <a:t>ヵ月</a:t>
            </a:r>
            <a:r>
              <a:rPr kumimoji="1" lang="en-US" altLang="ja-JP" sz="1050" dirty="0">
                <a:solidFill>
                  <a:srgbClr val="3E3A39"/>
                </a:solidFill>
                <a:latin typeface="メイリオ" panose="020B0604030504040204" pitchFamily="50" charset="-128"/>
                <a:ea typeface="メイリオ" panose="020B0604030504040204" pitchFamily="50" charset="-128"/>
              </a:rPr>
              <a:t>×20</a:t>
            </a:r>
            <a:r>
              <a:rPr kumimoji="1" lang="ja-JP" altLang="en-US" sz="1050" dirty="0">
                <a:solidFill>
                  <a:srgbClr val="3E3A39"/>
                </a:solidFill>
                <a:latin typeface="メイリオ" panose="020B0604030504040204" pitchFamily="50" charset="-128"/>
                <a:ea typeface="メイリオ" panose="020B0604030504040204" pitchFamily="50" charset="-128"/>
              </a:rPr>
              <a:t>年＝</a:t>
            </a:r>
            <a:r>
              <a:rPr kumimoji="1" lang="en-US" altLang="ja-JP" sz="1050" dirty="0">
                <a:solidFill>
                  <a:srgbClr val="3E3A39"/>
                </a:solidFill>
                <a:latin typeface="メイリオ" panose="020B0604030504040204" pitchFamily="50" charset="-128"/>
                <a:ea typeface="メイリオ" panose="020B0604030504040204" pitchFamily="50" charset="-128"/>
              </a:rPr>
              <a:t>2,400,000</a:t>
            </a:r>
            <a:r>
              <a:rPr kumimoji="1" lang="ja-JP" altLang="en-US" sz="1050" dirty="0">
                <a:solidFill>
                  <a:srgbClr val="3E3A39"/>
                </a:solidFill>
                <a:latin typeface="メイリオ" panose="020B0604030504040204" pitchFamily="50" charset="-128"/>
                <a:ea typeface="メイリオ" panose="020B0604030504040204" pitchFamily="50" charset="-128"/>
              </a:rPr>
              <a:t>円の資産に対しての概算</a:t>
            </a:r>
            <a:endParaRPr kumimoji="1" lang="en-US" altLang="ja-JP" sz="1050"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050" dirty="0">
                <a:solidFill>
                  <a:srgbClr val="3E3A39"/>
                </a:solidFill>
                <a:latin typeface="メイリオ" panose="020B0604030504040204" pitchFamily="50" charset="-128"/>
                <a:ea typeface="メイリオ" panose="020B0604030504040204" pitchFamily="50" charset="-128"/>
              </a:rPr>
              <a:t>（月単位で試算）</a:t>
            </a:r>
            <a:endParaRPr kumimoji="1" lang="en-US" altLang="ja-JP" sz="1050" dirty="0">
              <a:solidFill>
                <a:srgbClr val="3E3A39"/>
              </a:solidFill>
              <a:latin typeface="メイリオ" panose="020B0604030504040204" pitchFamily="50" charset="-128"/>
              <a:ea typeface="メイリオ" panose="020B0604030504040204" pitchFamily="50" charset="-128"/>
            </a:endParaRPr>
          </a:p>
        </p:txBody>
      </p:sp>
      <p:sp>
        <p:nvSpPr>
          <p:cNvPr id="72" name="正方形/長方形 71">
            <a:extLst>
              <a:ext uri="{FF2B5EF4-FFF2-40B4-BE49-F238E27FC236}">
                <a16:creationId xmlns:a16="http://schemas.microsoft.com/office/drawing/2014/main" id="{0F0C9CFA-5FD9-4170-A961-0FA3E022034E}"/>
              </a:ext>
            </a:extLst>
          </p:cNvPr>
          <p:cNvSpPr/>
          <p:nvPr/>
        </p:nvSpPr>
        <p:spPr bwMode="auto">
          <a:xfrm>
            <a:off x="114300" y="1176341"/>
            <a:ext cx="5530480" cy="1440000"/>
          </a:xfrm>
          <a:prstGeom prst="rect">
            <a:avLst/>
          </a:prstGeom>
          <a:no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❶ </a:t>
            </a:r>
            <a:r>
              <a:rPr kumimoji="1" lang="en-US" altLang="ja-JP" sz="1200" b="1" kern="0" dirty="0">
                <a:latin typeface="Meiryo UI" panose="020B0604030504040204" pitchFamily="50" charset="-128"/>
                <a:ea typeface="Meiryo UI" panose="020B0604030504040204" pitchFamily="50" charset="-128"/>
              </a:rPr>
              <a:t>60</a:t>
            </a:r>
            <a:r>
              <a:rPr kumimoji="1" lang="ja-JP" altLang="en-US" sz="1200" b="1" kern="0" dirty="0">
                <a:latin typeface="Meiryo UI" panose="020B0604030504040204" pitchFamily="50" charset="-128"/>
                <a:ea typeface="Meiryo UI" panose="020B0604030504040204" pitchFamily="50" charset="-128"/>
              </a:rPr>
              <a:t>歳　　　　まで中途引き出しや途中解約はできません</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原則、震災等でも確定拠出年金の資産を引き出すことができません。</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➋ </a:t>
            </a:r>
            <a:r>
              <a:rPr kumimoji="1" lang="en-US" altLang="ja-JP" sz="1200" b="1" kern="0" dirty="0">
                <a:latin typeface="Meiryo UI" panose="020B0604030504040204" pitchFamily="50" charset="-128"/>
                <a:ea typeface="Meiryo UI" panose="020B0604030504040204" pitchFamily="50" charset="-128"/>
              </a:rPr>
              <a:t>60</a:t>
            </a:r>
            <a:r>
              <a:rPr kumimoji="1" lang="ja-JP" altLang="en-US" sz="1200" b="1" kern="0" dirty="0">
                <a:latin typeface="Meiryo UI" panose="020B0604030504040204" pitchFamily="50" charset="-128"/>
                <a:ea typeface="Meiryo UI" panose="020B0604030504040204" pitchFamily="50" charset="-128"/>
              </a:rPr>
              <a:t>歳から受け取りたくても、運用期間が</a:t>
            </a:r>
            <a:r>
              <a:rPr kumimoji="1" lang="en-US" altLang="ja-JP" sz="1200" b="1" kern="0" dirty="0">
                <a:latin typeface="Meiryo UI" panose="020B0604030504040204" pitchFamily="50" charset="-128"/>
                <a:ea typeface="Meiryo UI" panose="020B0604030504040204" pitchFamily="50" charset="-128"/>
              </a:rPr>
              <a:t>10</a:t>
            </a:r>
            <a:r>
              <a:rPr kumimoji="1" lang="ja-JP" altLang="en-US" sz="1200" b="1" kern="0" dirty="0">
                <a:latin typeface="Meiryo UI" panose="020B0604030504040204" pitchFamily="50" charset="-128"/>
                <a:ea typeface="Meiryo UI" panose="020B0604030504040204" pitchFamily="50" charset="-128"/>
              </a:rPr>
              <a:t>年以上が必要</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通算加入期間（運用期間）が、</a:t>
            </a:r>
            <a:r>
              <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10</a:t>
            </a: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年に満たない場合は受け取り開始年齢が繰り下げられます。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❸ 運用商品が少ない</a:t>
            </a:r>
            <a:endPar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運用管理機関によって、用意されている商品のラインナップが異なります（</a:t>
            </a:r>
            <a:r>
              <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NISA</a:t>
            </a: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より少ない）。</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❹ 加入時に登録手数料が発生します</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詳細は右表をご確認ください。</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❺ 毎月、口座管理手数料　が必要です</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途中で保険料を支払わなくなった場合等、保険料の支払いを停止することが可能です。しかし、その場合も毎月の管理手数料は継続します。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❻ 投資信託商品は、資産残高に対し手数料（信託報酬）がかかります</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投資信託を選択された場合、信託報酬はもちろん、信託財産留保額がかかる商品もあります。</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❼ 運用結果によっては、積立額が元本を下回る可能性があります</a:t>
            </a:r>
            <a:endParaRPr kumimoji="1" lang="en-US" altLang="ja-JP" sz="1200" b="1" kern="0" dirty="0">
              <a:latin typeface="Meiryo UI" panose="020B0604030504040204" pitchFamily="50" charset="-128"/>
              <a:ea typeface="Meiryo UI" panose="020B0604030504040204" pitchFamily="50" charset="-128"/>
            </a:endParaRPr>
          </a:p>
          <a:p>
            <a:pPr marL="358775" lvl="1" indent="-92075"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商品によりますが、主に投資信託を活用するケースが多いためリスクがあります</a:t>
            </a:r>
            <a:r>
              <a:rPr kumimoji="1" lang="ja-JP" altLang="en-US" sz="1200" kern="0" dirty="0">
                <a:latin typeface="Meiryo UI" panose="020B0604030504040204" pitchFamily="50" charset="-128"/>
                <a:ea typeface="Meiryo UI" panose="020B0604030504040204" pitchFamily="50" charset="-128"/>
              </a:rPr>
              <a:t>。</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❽ </a:t>
            </a:r>
            <a:r>
              <a:rPr kumimoji="1" lang="ja-JP" altLang="en-US" sz="1200" b="1" kern="0" dirty="0">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国民年金保険料滞納者や免除者は利用できません</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支払中に滞納等が発生した場合は、滞納中に支払った保険料は返還され且つ、管理費用は継続され、返還に対する手数料もかかることとなります。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❾</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退職所得控除の恩恵は注意が必要</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前年以前、</a:t>
            </a:r>
            <a:r>
              <a:rPr kumimoji="1" lang="en-US" altLang="ja-JP" sz="1050" kern="0" dirty="0">
                <a:latin typeface="Meiryo UI" panose="020B0604030504040204" pitchFamily="50" charset="-128"/>
                <a:ea typeface="Meiryo UI" panose="020B0604030504040204" pitchFamily="50" charset="-128"/>
              </a:rPr>
              <a:t>14</a:t>
            </a:r>
            <a:r>
              <a:rPr kumimoji="1" lang="ja-JP" altLang="en-US" sz="1050" kern="0" dirty="0">
                <a:latin typeface="Meiryo UI" panose="020B0604030504040204" pitchFamily="50" charset="-128"/>
                <a:ea typeface="Meiryo UI" panose="020B0604030504040204" pitchFamily="50" charset="-128"/>
              </a:rPr>
              <a:t>年　　　　以内に他の退職金の支払いを受けている場合は合算等されます。</a:t>
            </a:r>
            <a:endParaRPr kumimoji="1" lang="en-US" altLang="ja-JP" sz="1050" kern="0" dirty="0">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❿ 対象年齢が</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歳から</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お子さまの積み立てや、相続対策等の活用はできない。</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⓫</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掛金に、職業別の上限がある</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前ページ</a:t>
            </a:r>
            <a:r>
              <a:rPr kumimoji="1" lang="en-US" altLang="ja-JP" sz="1050" kern="0" dirty="0">
                <a:latin typeface="Meiryo UI" panose="020B0604030504040204" pitchFamily="50" charset="-128"/>
                <a:ea typeface="Meiryo UI" panose="020B0604030504040204" pitchFamily="50" charset="-128"/>
              </a:rPr>
              <a:t>2</a:t>
            </a:r>
            <a:r>
              <a:rPr kumimoji="1" lang="ja-JP" altLang="en-US" sz="1050" kern="0" dirty="0">
                <a:latin typeface="Meiryo UI" panose="020B0604030504040204" pitchFamily="50" charset="-128"/>
                <a:ea typeface="Meiryo UI" panose="020B0604030504040204" pitchFamily="50" charset="-128"/>
              </a:rPr>
              <a:t>．にある通り、掛け金額に上限が設定されており、柔軟な積み立てができない。</a:t>
            </a:r>
            <a:endParaRPr kumimoji="1" lang="en-US" altLang="ja-JP" sz="1050" kern="0" dirty="0">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⓬ </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自分で金融機関を選び、商品を選択し、自身で手続きをする必要がある</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どの金融機関を窓口とするか、から商品選択、手続きまで基本的にすべてを自己完結する必要。</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35AF38A2-7628-4075-809F-34D0908C6BC0}"/>
              </a:ext>
            </a:extLst>
          </p:cNvPr>
          <p:cNvSpPr/>
          <p:nvPr/>
        </p:nvSpPr>
        <p:spPr>
          <a:xfrm>
            <a:off x="360557" y="1207186"/>
            <a:ext cx="684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③</a:t>
            </a:r>
          </a:p>
        </p:txBody>
      </p:sp>
      <p:sp>
        <p:nvSpPr>
          <p:cNvPr id="21" name="正方形/長方形 20">
            <a:extLst>
              <a:ext uri="{FF2B5EF4-FFF2-40B4-BE49-F238E27FC236}">
                <a16:creationId xmlns:a16="http://schemas.microsoft.com/office/drawing/2014/main" id="{3FA9212F-3152-40A8-B275-A7DE1B510A35}"/>
              </a:ext>
            </a:extLst>
          </p:cNvPr>
          <p:cNvSpPr/>
          <p:nvPr/>
        </p:nvSpPr>
        <p:spPr>
          <a:xfrm>
            <a:off x="726466" y="2821459"/>
            <a:ext cx="1163294"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④</a:t>
            </a:r>
          </a:p>
        </p:txBody>
      </p:sp>
      <p:sp>
        <p:nvSpPr>
          <p:cNvPr id="22" name="正方形/長方形 21">
            <a:extLst>
              <a:ext uri="{FF2B5EF4-FFF2-40B4-BE49-F238E27FC236}">
                <a16:creationId xmlns:a16="http://schemas.microsoft.com/office/drawing/2014/main" id="{50BBE7EB-30AA-45BE-B345-4158FA0EDE12}"/>
              </a:ext>
            </a:extLst>
          </p:cNvPr>
          <p:cNvSpPr/>
          <p:nvPr/>
        </p:nvSpPr>
        <p:spPr>
          <a:xfrm>
            <a:off x="1119968" y="4979826"/>
            <a:ext cx="631362"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⑤</a:t>
            </a:r>
          </a:p>
        </p:txBody>
      </p:sp>
      <p:sp>
        <p:nvSpPr>
          <p:cNvPr id="3" name="テキスト プレースホルダー 1">
            <a:extLst>
              <a:ext uri="{FF2B5EF4-FFF2-40B4-BE49-F238E27FC236}">
                <a16:creationId xmlns:a16="http://schemas.microsoft.com/office/drawing/2014/main" id="{62696A51-71A4-46CF-7C48-B25C07BD241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の提案を受けましたか！？・・・からの積み立て系商品の訴求</a:t>
            </a:r>
          </a:p>
        </p:txBody>
      </p:sp>
      <p:sp>
        <p:nvSpPr>
          <p:cNvPr id="4" name="スライド番号プレースホルダー 5">
            <a:extLst>
              <a:ext uri="{FF2B5EF4-FFF2-40B4-BE49-F238E27FC236}">
                <a16:creationId xmlns:a16="http://schemas.microsoft.com/office/drawing/2014/main" id="{FB126419-C03C-A9BF-10D1-27FF4A5F18F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25</a:t>
            </a:fld>
            <a:endParaRPr kumimoji="1" lang="ja-JP" altLang="en-US" sz="1200" b="1" dirty="0">
              <a:solidFill>
                <a:schemeClr val="tx1"/>
              </a:solidFill>
            </a:endParaRPr>
          </a:p>
        </p:txBody>
      </p:sp>
    </p:spTree>
    <p:extLst>
      <p:ext uri="{BB962C8B-B14F-4D97-AF65-F5344CB8AC3E}">
        <p14:creationId xmlns:p14="http://schemas.microsoft.com/office/powerpoint/2010/main" val="28037181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二等辺三角形 148">
            <a:extLst>
              <a:ext uri="{FF2B5EF4-FFF2-40B4-BE49-F238E27FC236}">
                <a16:creationId xmlns:a16="http://schemas.microsoft.com/office/drawing/2014/main" id="{1EE2889D-329D-47DA-898F-C305CC6C14AB}"/>
              </a:ext>
            </a:extLst>
          </p:cNvPr>
          <p:cNvSpPr/>
          <p:nvPr/>
        </p:nvSpPr>
        <p:spPr>
          <a:xfrm rot="5400000">
            <a:off x="3252738" y="2399346"/>
            <a:ext cx="1358036" cy="392381"/>
          </a:xfrm>
          <a:prstGeom prst="triangle">
            <a:avLst/>
          </a:prstGeom>
          <a:pattFill prst="ltVert">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波線 146">
            <a:extLst>
              <a:ext uri="{FF2B5EF4-FFF2-40B4-BE49-F238E27FC236}">
                <a16:creationId xmlns:a16="http://schemas.microsoft.com/office/drawing/2014/main" id="{711CDBC0-CF20-4DE0-B720-5FC2F0C855AB}"/>
              </a:ext>
            </a:extLst>
          </p:cNvPr>
          <p:cNvSpPr/>
          <p:nvPr/>
        </p:nvSpPr>
        <p:spPr>
          <a:xfrm flipH="1">
            <a:off x="2491811" y="1781238"/>
            <a:ext cx="1188000" cy="1046843"/>
          </a:xfrm>
          <a:prstGeom prst="wave">
            <a:avLst/>
          </a:prstGeom>
          <a:solidFill>
            <a:srgbClr val="FFCC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波線 145">
            <a:extLst>
              <a:ext uri="{FF2B5EF4-FFF2-40B4-BE49-F238E27FC236}">
                <a16:creationId xmlns:a16="http://schemas.microsoft.com/office/drawing/2014/main" id="{7AB33006-03AD-4863-876E-32311F3D34C5}"/>
              </a:ext>
            </a:extLst>
          </p:cNvPr>
          <p:cNvSpPr/>
          <p:nvPr/>
        </p:nvSpPr>
        <p:spPr>
          <a:xfrm flipH="1">
            <a:off x="2491811" y="2095120"/>
            <a:ext cx="1188000" cy="1046843"/>
          </a:xfrm>
          <a:prstGeom prst="wav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②ー１．新</a:t>
            </a:r>
            <a:r>
              <a:rPr kumimoji="1"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NISA</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とは</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28" name="正方形/長方形 27">
            <a:extLst>
              <a:ext uri="{FF2B5EF4-FFF2-40B4-BE49-F238E27FC236}">
                <a16:creationId xmlns:a16="http://schemas.microsoft.com/office/drawing/2014/main" id="{2C7B5073-C555-4C44-958A-E58F7309CEAF}"/>
              </a:ext>
            </a:extLst>
          </p:cNvPr>
          <p:cNvSpPr/>
          <p:nvPr/>
        </p:nvSpPr>
        <p:spPr>
          <a:xfrm>
            <a:off x="114300" y="884143"/>
            <a:ext cx="9802205"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NISA</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zh-TW"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少額投資非課税制度</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）とは、株式や投資信託の配当金や分配金、値上がりで得られた売却益が非課税になる、個人の資産形成を応援する制度です。</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2024</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年から新</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NISA</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に生まれかわり、より利便性や優位性が向上するに至りました。</a:t>
            </a:r>
            <a:endParaRPr kumimoji="1" lang="ja-JP" altLang="en-US" sz="1200"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8" name="直角三角形 77">
            <a:extLst>
              <a:ext uri="{FF2B5EF4-FFF2-40B4-BE49-F238E27FC236}">
                <a16:creationId xmlns:a16="http://schemas.microsoft.com/office/drawing/2014/main" id="{281CE64B-1723-4BAD-BC8E-012A39B56C93}"/>
              </a:ext>
            </a:extLst>
          </p:cNvPr>
          <p:cNvSpPr/>
          <p:nvPr/>
        </p:nvSpPr>
        <p:spPr>
          <a:xfrm flipH="1">
            <a:off x="302857" y="2084986"/>
            <a:ext cx="2128838" cy="1195831"/>
          </a:xfrm>
          <a:prstGeom prst="rtTriangl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4" name="フリーフォーム: 図形 83">
            <a:extLst>
              <a:ext uri="{FF2B5EF4-FFF2-40B4-BE49-F238E27FC236}">
                <a16:creationId xmlns:a16="http://schemas.microsoft.com/office/drawing/2014/main" id="{B07DCAA2-DBF8-497A-8220-E050B708A455}"/>
              </a:ext>
            </a:extLst>
          </p:cNvPr>
          <p:cNvSpPr/>
          <p:nvPr/>
        </p:nvSpPr>
        <p:spPr>
          <a:xfrm>
            <a:off x="313972" y="2037570"/>
            <a:ext cx="2116763" cy="1243244"/>
          </a:xfrm>
          <a:custGeom>
            <a:avLst/>
            <a:gdLst>
              <a:gd name="connsiteX0" fmla="*/ 0 w 2644140"/>
              <a:gd name="connsiteY0" fmla="*/ 1537509 h 1537509"/>
              <a:gd name="connsiteX1" fmla="*/ 655320 w 2644140"/>
              <a:gd name="connsiteY1" fmla="*/ 1080309 h 1537509"/>
              <a:gd name="connsiteX2" fmla="*/ 1280160 w 2644140"/>
              <a:gd name="connsiteY2" fmla="*/ 1171749 h 1537509"/>
              <a:gd name="connsiteX3" fmla="*/ 1965960 w 2644140"/>
              <a:gd name="connsiteY3" fmla="*/ 28749 h 1537509"/>
              <a:gd name="connsiteX4" fmla="*/ 2644140 w 2644140"/>
              <a:gd name="connsiteY4" fmla="*/ 318309 h 1537509"/>
              <a:gd name="connsiteX5" fmla="*/ 2644140 w 2644140"/>
              <a:gd name="connsiteY5" fmla="*/ 318309 h 1537509"/>
              <a:gd name="connsiteX6" fmla="*/ 2636520 w 2644140"/>
              <a:gd name="connsiteY6" fmla="*/ 325929 h 153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4140" h="1537509">
                <a:moveTo>
                  <a:pt x="0" y="1537509"/>
                </a:moveTo>
                <a:cubicBezTo>
                  <a:pt x="220980" y="1339389"/>
                  <a:pt x="441960" y="1141269"/>
                  <a:pt x="655320" y="1080309"/>
                </a:cubicBezTo>
                <a:cubicBezTo>
                  <a:pt x="868680" y="1019349"/>
                  <a:pt x="1061720" y="1347009"/>
                  <a:pt x="1280160" y="1171749"/>
                </a:cubicBezTo>
                <a:cubicBezTo>
                  <a:pt x="1498600" y="996489"/>
                  <a:pt x="1738630" y="170989"/>
                  <a:pt x="1965960" y="28749"/>
                </a:cubicBezTo>
                <a:cubicBezTo>
                  <a:pt x="2193290" y="-113491"/>
                  <a:pt x="2644140" y="318309"/>
                  <a:pt x="2644140" y="318309"/>
                </a:cubicBezTo>
                <a:lnTo>
                  <a:pt x="2644140" y="318309"/>
                </a:lnTo>
                <a:lnTo>
                  <a:pt x="2636520" y="325929"/>
                </a:lnTo>
              </a:path>
            </a:pathLst>
          </a:custGeom>
          <a:noFill/>
          <a:ln w="25400">
            <a:solidFill>
              <a:srgbClr val="0070C0"/>
            </a:solidFill>
            <a:prstDash val="soli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フリーフォーム: 図形 85">
            <a:extLst>
              <a:ext uri="{FF2B5EF4-FFF2-40B4-BE49-F238E27FC236}">
                <a16:creationId xmlns:a16="http://schemas.microsoft.com/office/drawing/2014/main" id="{84D805CF-8B62-4BE7-92BD-7D748FD7693E}"/>
              </a:ext>
            </a:extLst>
          </p:cNvPr>
          <p:cNvSpPr/>
          <p:nvPr/>
        </p:nvSpPr>
        <p:spPr>
          <a:xfrm>
            <a:off x="326172" y="1840979"/>
            <a:ext cx="2115677" cy="1439836"/>
          </a:xfrm>
          <a:custGeom>
            <a:avLst/>
            <a:gdLst>
              <a:gd name="connsiteX0" fmla="*/ 0 w 2613660"/>
              <a:gd name="connsiteY0" fmla="*/ 1760220 h 1760220"/>
              <a:gd name="connsiteX1" fmla="*/ 868680 w 2613660"/>
              <a:gd name="connsiteY1" fmla="*/ 1112520 h 1760220"/>
              <a:gd name="connsiteX2" fmla="*/ 2049780 w 2613660"/>
              <a:gd name="connsiteY2" fmla="*/ 822960 h 1760220"/>
              <a:gd name="connsiteX3" fmla="*/ 2613660 w 2613660"/>
              <a:gd name="connsiteY3" fmla="*/ 0 h 1760220"/>
            </a:gdLst>
            <a:ahLst/>
            <a:cxnLst>
              <a:cxn ang="0">
                <a:pos x="connsiteX0" y="connsiteY0"/>
              </a:cxn>
              <a:cxn ang="0">
                <a:pos x="connsiteX1" y="connsiteY1"/>
              </a:cxn>
              <a:cxn ang="0">
                <a:pos x="connsiteX2" y="connsiteY2"/>
              </a:cxn>
              <a:cxn ang="0">
                <a:pos x="connsiteX3" y="connsiteY3"/>
              </a:cxn>
            </a:cxnLst>
            <a:rect l="l" t="t" r="r" b="b"/>
            <a:pathLst>
              <a:path w="2613660" h="1760220">
                <a:moveTo>
                  <a:pt x="0" y="1760220"/>
                </a:moveTo>
                <a:cubicBezTo>
                  <a:pt x="263525" y="1514475"/>
                  <a:pt x="527050" y="1268730"/>
                  <a:pt x="868680" y="1112520"/>
                </a:cubicBezTo>
                <a:cubicBezTo>
                  <a:pt x="1210310" y="956310"/>
                  <a:pt x="1758950" y="1008380"/>
                  <a:pt x="2049780" y="822960"/>
                </a:cubicBezTo>
                <a:cubicBezTo>
                  <a:pt x="2340610" y="637540"/>
                  <a:pt x="2477135" y="318770"/>
                  <a:pt x="2613660" y="0"/>
                </a:cubicBezTo>
              </a:path>
            </a:pathLst>
          </a:custGeom>
          <a:noFill/>
          <a:ln w="25400">
            <a:solidFill>
              <a:srgbClr val="FF9999"/>
            </a:solidFill>
            <a:prstDash val="solid"/>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00">
            <a:extLst>
              <a:ext uri="{FF2B5EF4-FFF2-40B4-BE49-F238E27FC236}">
                <a16:creationId xmlns:a16="http://schemas.microsoft.com/office/drawing/2014/main" id="{F8CB1E29-9B62-40E4-9A52-D639D0CEE21B}"/>
              </a:ext>
            </a:extLst>
          </p:cNvPr>
          <p:cNvSpPr/>
          <p:nvPr/>
        </p:nvSpPr>
        <p:spPr>
          <a:xfrm>
            <a:off x="53312" y="1402589"/>
            <a:ext cx="360000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１．積み立てのイメージと商品の特徴</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2" name="二等辺三角形 101">
            <a:extLst>
              <a:ext uri="{FF2B5EF4-FFF2-40B4-BE49-F238E27FC236}">
                <a16:creationId xmlns:a16="http://schemas.microsoft.com/office/drawing/2014/main" id="{B19B881C-F0F2-4A0A-B4DE-9400908D9E90}"/>
              </a:ext>
            </a:extLst>
          </p:cNvPr>
          <p:cNvSpPr/>
          <p:nvPr/>
        </p:nvSpPr>
        <p:spPr>
          <a:xfrm>
            <a:off x="212857" y="3356120"/>
            <a:ext cx="180000" cy="14400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正方形/長方形 102">
            <a:extLst>
              <a:ext uri="{FF2B5EF4-FFF2-40B4-BE49-F238E27FC236}">
                <a16:creationId xmlns:a16="http://schemas.microsoft.com/office/drawing/2014/main" id="{F92B2424-A10A-4370-818F-F4CFFAEECAE4}"/>
              </a:ext>
            </a:extLst>
          </p:cNvPr>
          <p:cNvSpPr/>
          <p:nvPr/>
        </p:nvSpPr>
        <p:spPr>
          <a:xfrm>
            <a:off x="1114380" y="2868595"/>
            <a:ext cx="1358064" cy="46166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掛金：</a:t>
            </a:r>
            <a:endParaRPr kumimoji="1" lang="en-US" altLang="ja-JP" sz="1200" b="1" dirty="0">
              <a:solidFill>
                <a:srgbClr val="3E3A39"/>
              </a:solidFill>
              <a:effectLst>
                <a:glow rad="88900">
                  <a:schemeClr val="bg1"/>
                </a:glow>
              </a:effectLst>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最大</a:t>
            </a:r>
            <a:r>
              <a:rPr kumimoji="1" lang="en-US" altLang="ja-JP"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360</a:t>
            </a: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万円</a:t>
            </a:r>
            <a:r>
              <a:rPr kumimoji="1" lang="en-US" altLang="ja-JP"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a:t>
            </a: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年</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20" name="正方形/長方形 119">
            <a:extLst>
              <a:ext uri="{FF2B5EF4-FFF2-40B4-BE49-F238E27FC236}">
                <a16:creationId xmlns:a16="http://schemas.microsoft.com/office/drawing/2014/main" id="{49137CB4-C62E-48A9-BCD1-9DBDCC0AACF0}"/>
              </a:ext>
            </a:extLst>
          </p:cNvPr>
          <p:cNvSpPr/>
          <p:nvPr/>
        </p:nvSpPr>
        <p:spPr>
          <a:xfrm>
            <a:off x="361049" y="3304401"/>
            <a:ext cx="49244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開始</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22" name="正方形/長方形 121">
            <a:extLst>
              <a:ext uri="{FF2B5EF4-FFF2-40B4-BE49-F238E27FC236}">
                <a16:creationId xmlns:a16="http://schemas.microsoft.com/office/drawing/2014/main" id="{E1DC0E36-274B-4513-849F-1E25301B79EA}"/>
              </a:ext>
            </a:extLst>
          </p:cNvPr>
          <p:cNvSpPr/>
          <p:nvPr/>
        </p:nvSpPr>
        <p:spPr>
          <a:xfrm>
            <a:off x="2441849" y="3318452"/>
            <a:ext cx="1569660"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→保有期間は無期限</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24" name="正方形/長方形 123">
            <a:extLst>
              <a:ext uri="{FF2B5EF4-FFF2-40B4-BE49-F238E27FC236}">
                <a16:creationId xmlns:a16="http://schemas.microsoft.com/office/drawing/2014/main" id="{CB84EE6C-EDD5-4CA8-AFE2-02E61281A114}"/>
              </a:ext>
            </a:extLst>
          </p:cNvPr>
          <p:cNvSpPr/>
          <p:nvPr/>
        </p:nvSpPr>
        <p:spPr>
          <a:xfrm>
            <a:off x="53312" y="3794285"/>
            <a:ext cx="360000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NISA</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の新旧比較</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9" name="正方形/長方形 128">
            <a:extLst>
              <a:ext uri="{FF2B5EF4-FFF2-40B4-BE49-F238E27FC236}">
                <a16:creationId xmlns:a16="http://schemas.microsoft.com/office/drawing/2014/main" id="{456B8D47-173B-466B-B3DA-573E8FC781B6}"/>
              </a:ext>
            </a:extLst>
          </p:cNvPr>
          <p:cNvSpPr/>
          <p:nvPr/>
        </p:nvSpPr>
        <p:spPr bwMode="auto">
          <a:xfrm>
            <a:off x="4638422" y="1474028"/>
            <a:ext cx="5267578" cy="1440000"/>
          </a:xfrm>
          <a:prstGeom prst="rect">
            <a:avLst/>
          </a:prstGeom>
          <a:no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kern="0" dirty="0">
                <a:latin typeface="Meiryo UI" panose="020B0604030504040204" pitchFamily="50" charset="-128"/>
                <a:ea typeface="Meiryo UI" panose="020B0604030504040204" pitchFamily="50" charset="-128"/>
              </a:rPr>
              <a:t>自分で掛け金額を拠出します</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自分で掛け金額を拠出して運用します（</a:t>
            </a:r>
            <a:r>
              <a:rPr kumimoji="1" lang="en-US" altLang="ja-JP" sz="1050" kern="0" dirty="0">
                <a:latin typeface="Meiryo UI" panose="020B0604030504040204" pitchFamily="50" charset="-128"/>
                <a:ea typeface="Meiryo UI" panose="020B0604030504040204" pitchFamily="50" charset="-128"/>
              </a:rPr>
              <a:t>100</a:t>
            </a:r>
            <a:r>
              <a:rPr kumimoji="1" lang="ja-JP" altLang="en-US" sz="1050" kern="0" dirty="0">
                <a:latin typeface="Meiryo UI" panose="020B0604030504040204" pitchFamily="50" charset="-128"/>
                <a:ea typeface="Meiryo UI" panose="020B0604030504040204" pitchFamily="50" charset="-128"/>
              </a:rPr>
              <a:t>円から最大</a:t>
            </a:r>
            <a:r>
              <a:rPr kumimoji="1" lang="en-US" altLang="ja-JP" sz="1050" kern="0" dirty="0">
                <a:latin typeface="Meiryo UI" panose="020B0604030504040204" pitchFamily="50" charset="-128"/>
                <a:ea typeface="Meiryo UI" panose="020B0604030504040204" pitchFamily="50" charset="-128"/>
              </a:rPr>
              <a:t>360</a:t>
            </a:r>
            <a:r>
              <a:rPr kumimoji="1" lang="ja-JP" altLang="en-US" sz="1050" kern="0" dirty="0">
                <a:latin typeface="Meiryo UI" panose="020B0604030504040204" pitchFamily="50" charset="-128"/>
                <a:ea typeface="Meiryo UI" panose="020B0604030504040204" pitchFamily="50" charset="-128"/>
              </a:rPr>
              <a:t>万円</a:t>
            </a:r>
            <a:r>
              <a:rPr kumimoji="1" lang="en-US" altLang="ja-JP" sz="1050" kern="0" dirty="0">
                <a:latin typeface="Meiryo UI" panose="020B0604030504040204" pitchFamily="50" charset="-128"/>
                <a:ea typeface="Meiryo UI" panose="020B0604030504040204" pitchFamily="50" charset="-128"/>
              </a:rPr>
              <a:t>/</a:t>
            </a:r>
            <a:r>
              <a:rPr kumimoji="1" lang="ja-JP" altLang="en-US" sz="1050" kern="0" dirty="0">
                <a:latin typeface="Meiryo UI" panose="020B0604030504040204" pitchFamily="50" charset="-128"/>
                <a:ea typeface="Meiryo UI" panose="020B0604030504040204" pitchFamily="50" charset="-128"/>
              </a:rPr>
              <a:t>年、計</a:t>
            </a:r>
            <a:r>
              <a:rPr kumimoji="1" lang="en-US" altLang="ja-JP" sz="1050" kern="0" dirty="0">
                <a:latin typeface="Meiryo UI" panose="020B0604030504040204" pitchFamily="50" charset="-128"/>
                <a:ea typeface="Meiryo UI" panose="020B0604030504040204" pitchFamily="50" charset="-128"/>
              </a:rPr>
              <a:t>1,800</a:t>
            </a:r>
            <a:r>
              <a:rPr kumimoji="1" lang="ja-JP" altLang="en-US" sz="1050" kern="0" dirty="0">
                <a:latin typeface="Meiryo UI" panose="020B0604030504040204" pitchFamily="50" charset="-128"/>
                <a:ea typeface="Meiryo UI" panose="020B0604030504040204" pitchFamily="50" charset="-128"/>
              </a:rPr>
              <a:t>万円）。</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73050" lvl="1" defTabSz="914400" fontAlgn="base">
              <a:spcBef>
                <a:spcPct val="0"/>
              </a:spcBef>
              <a:spcAft>
                <a:spcPct val="0"/>
              </a:spcAft>
              <a:defRPr/>
            </a:pPr>
            <a:endParaRPr kumimoji="1" lang="ja-JP" altLang="en-US" sz="4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2"/>
              <a:tabLst/>
              <a:defRPr/>
            </a:pPr>
            <a:r>
              <a:rPr kumimoji="1" lang="ja-JP" altLang="en-US" sz="1200" b="1" kern="0" dirty="0">
                <a:latin typeface="Meiryo UI" panose="020B0604030504040204" pitchFamily="50" charset="-128"/>
                <a:ea typeface="Meiryo UI" panose="020B0604030504040204" pitchFamily="50" charset="-128"/>
              </a:rPr>
              <a:t>自分で商品を決めて運用</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自分で選んだ運用商品（上場株式や</a:t>
            </a:r>
            <a:r>
              <a:rPr kumimoji="1" lang="ja-JP" altLang="en-US" sz="1050" kern="0" dirty="0">
                <a:latin typeface="Meiryo UI" panose="020B0604030504040204" pitchFamily="50" charset="-128"/>
                <a:ea typeface="Meiryo UI" panose="020B0604030504040204" pitchFamily="50" charset="-128"/>
              </a:rPr>
              <a:t>投資信託等）で掛金を運用します。よって、選択した商品によって、元本を下回る場合があります。</a:t>
            </a: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p:txBody>
      </p:sp>
      <p:sp>
        <p:nvSpPr>
          <p:cNvPr id="131" name="正方形/長方形 130">
            <a:extLst>
              <a:ext uri="{FF2B5EF4-FFF2-40B4-BE49-F238E27FC236}">
                <a16:creationId xmlns:a16="http://schemas.microsoft.com/office/drawing/2014/main" id="{0CF3A731-B5A5-4385-A238-D60FF288786A}"/>
              </a:ext>
            </a:extLst>
          </p:cNvPr>
          <p:cNvSpPr/>
          <p:nvPr/>
        </p:nvSpPr>
        <p:spPr bwMode="auto">
          <a:xfrm>
            <a:off x="4638422" y="2813455"/>
            <a:ext cx="5328686" cy="954407"/>
          </a:xfrm>
          <a:prstGeom prst="rect">
            <a:avLst/>
          </a:prstGeom>
          <a:solidFill>
            <a:srgbClr val="FFFFCC">
              <a:alpha val="25000"/>
            </a:srgbClr>
          </a:solid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kern="0" dirty="0">
                <a:solidFill>
                  <a:srgbClr val="EA5550"/>
                </a:solidFill>
                <a:latin typeface="Meiryo UI" panose="020B0604030504040204" pitchFamily="50" charset="-128"/>
                <a:ea typeface="Meiryo UI" panose="020B0604030504040204" pitchFamily="50" charset="-128"/>
              </a:rPr>
              <a:t>投資から得た利益が非課税</a:t>
            </a:r>
            <a:endParaRPr kumimoji="1" lang="en-US" altLang="ja-JP" sz="1200" b="1" kern="0" dirty="0">
              <a:solidFill>
                <a:srgbClr val="EA5550"/>
              </a:solidFill>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株式や投資信託の配当金や分配金、値上がりで得られた売却益が非課税となります。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73050" lvl="1" defTabSz="914400" fontAlgn="base">
              <a:spcBef>
                <a:spcPct val="0"/>
              </a:spcBef>
              <a:spcAft>
                <a:spcPct val="0"/>
              </a:spcAft>
              <a:defRPr/>
            </a:pPr>
            <a:endParaRPr kumimoji="1" lang="ja-JP" altLang="en-US" sz="400"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startAt="2"/>
              <a:tabLst/>
              <a:defRPr/>
            </a:pPr>
            <a:r>
              <a:rPr kumimoji="1" lang="ja-JP" altLang="en-US" sz="1200" b="1" kern="0" dirty="0">
                <a:solidFill>
                  <a:srgbClr val="EA5550"/>
                </a:solidFill>
                <a:latin typeface="Meiryo UI" panose="020B0604030504040204" pitchFamily="50" charset="-128"/>
                <a:ea typeface="Meiryo UI" panose="020B0604030504040204" pitchFamily="50" charset="-128"/>
              </a:rPr>
              <a:t>運用期間（保有期間）が　無制限、　に選択できます</a:t>
            </a:r>
            <a:endParaRPr kumimoji="1" lang="en-US" altLang="ja-JP" sz="1200" b="1" kern="0" dirty="0">
              <a:solidFill>
                <a:srgbClr val="EA5550"/>
              </a:solidFill>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保有期間に制限が無い為、長期資産形成は勿論、短期間での引き出しも可能です。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p:txBody>
      </p:sp>
      <p:sp>
        <p:nvSpPr>
          <p:cNvPr id="132" name="四角形: 角を丸くする 131">
            <a:extLst>
              <a:ext uri="{FF2B5EF4-FFF2-40B4-BE49-F238E27FC236}">
                <a16:creationId xmlns:a16="http://schemas.microsoft.com/office/drawing/2014/main" id="{CE404034-59A2-4BBA-8607-C5EB0B82A177}"/>
              </a:ext>
            </a:extLst>
          </p:cNvPr>
          <p:cNvSpPr/>
          <p:nvPr/>
        </p:nvSpPr>
        <p:spPr bwMode="auto">
          <a:xfrm>
            <a:off x="4640578" y="2529128"/>
            <a:ext cx="1800000" cy="288000"/>
          </a:xfrm>
          <a:prstGeom prst="round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effectLst/>
                <a:uLnTx/>
                <a:uFillTx/>
                <a:latin typeface="+mj-ea"/>
                <a:ea typeface="+mj-ea"/>
              </a:rPr>
              <a:t>ポイント</a:t>
            </a:r>
          </a:p>
        </p:txBody>
      </p:sp>
      <p:graphicFrame>
        <p:nvGraphicFramePr>
          <p:cNvPr id="136" name="表 135">
            <a:extLst>
              <a:ext uri="{FF2B5EF4-FFF2-40B4-BE49-F238E27FC236}">
                <a16:creationId xmlns:a16="http://schemas.microsoft.com/office/drawing/2014/main" id="{CAC5485B-D15C-42AA-94DB-31F80FB4FCE3}"/>
              </a:ext>
            </a:extLst>
          </p:cNvPr>
          <p:cNvGraphicFramePr>
            <a:graphicFrameLocks noGrp="1"/>
          </p:cNvGraphicFramePr>
          <p:nvPr/>
        </p:nvGraphicFramePr>
        <p:xfrm>
          <a:off x="324645" y="4354296"/>
          <a:ext cx="5040000" cy="19800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1508205520"/>
                    </a:ext>
                  </a:extLst>
                </a:gridCol>
                <a:gridCol w="1836000">
                  <a:extLst>
                    <a:ext uri="{9D8B030D-6E8A-4147-A177-3AD203B41FA5}">
                      <a16:colId xmlns:a16="http://schemas.microsoft.com/office/drawing/2014/main" val="3163755214"/>
                    </a:ext>
                  </a:extLst>
                </a:gridCol>
                <a:gridCol w="1836000">
                  <a:extLst>
                    <a:ext uri="{9D8B030D-6E8A-4147-A177-3AD203B41FA5}">
                      <a16:colId xmlns:a16="http://schemas.microsoft.com/office/drawing/2014/main" val="3972045943"/>
                    </a:ext>
                  </a:extLst>
                </a:gridCol>
              </a:tblGrid>
              <a:tr h="252000">
                <a:tc>
                  <a:txBody>
                    <a:bodyPr/>
                    <a:lstStyle/>
                    <a:p>
                      <a:pPr algn="ctr" fontAlgn="ctr"/>
                      <a:r>
                        <a:rPr lang="en-US" sz="1000" u="none" strike="noStrike" dirty="0">
                          <a:effectLst/>
                          <a:latin typeface="メイリオ" panose="020B0604030504040204" pitchFamily="50" charset="-128"/>
                          <a:ea typeface="メイリオ" panose="020B0604030504040204" pitchFamily="50" charset="-128"/>
                        </a:rPr>
                        <a:t>NISA</a:t>
                      </a:r>
                      <a:endParaRPr 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u="none" strike="noStrike" dirty="0">
                          <a:effectLst/>
                          <a:latin typeface="メイリオ" panose="020B0604030504040204" pitchFamily="50" charset="-128"/>
                          <a:ea typeface="メイリオ" panose="020B0604030504040204" pitchFamily="50" charset="-128"/>
                        </a:rPr>
                        <a:t>一般</a:t>
                      </a:r>
                      <a:r>
                        <a:rPr lang="en-US" sz="1050" b="1" u="none" strike="noStrike" dirty="0">
                          <a:effectLst/>
                          <a:latin typeface="メイリオ" panose="020B0604030504040204" pitchFamily="50" charset="-128"/>
                          <a:ea typeface="メイリオ" panose="020B0604030504040204" pitchFamily="50" charset="-128"/>
                        </a:rPr>
                        <a:t>NISA</a:t>
                      </a:r>
                      <a:endParaRPr lang="en-US" sz="1050" b="1"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メイリオ" panose="020B0604030504040204" pitchFamily="50" charset="-128"/>
                          <a:ea typeface="メイリオ" panose="020B0604030504040204" pitchFamily="50" charset="-128"/>
                        </a:rPr>
                        <a:t>つみたて</a:t>
                      </a:r>
                      <a:r>
                        <a:rPr lang="en-US" sz="1050" b="1" u="none" strike="noStrike" dirty="0">
                          <a:effectLst/>
                          <a:latin typeface="メイリオ" panose="020B0604030504040204" pitchFamily="50" charset="-128"/>
                          <a:ea typeface="メイリオ" panose="020B0604030504040204" pitchFamily="50" charset="-128"/>
                        </a:rPr>
                        <a:t>NISA</a:t>
                      </a:r>
                      <a:endParaRPr lang="en-US" sz="1050" b="1"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9222540"/>
                  </a:ext>
                </a:extLst>
              </a:tr>
              <a:tr h="252000">
                <a:tc>
                  <a:txBody>
                    <a:bodyPr/>
                    <a:lstStyle/>
                    <a:p>
                      <a:pPr algn="ctr" fontAlgn="ctr"/>
                      <a:r>
                        <a:rPr lang="ja-JP" altLang="en-US" sz="1000" u="none" strike="noStrike" dirty="0">
                          <a:effectLst/>
                          <a:latin typeface="メイリオ" panose="020B0604030504040204" pitchFamily="50" charset="-128"/>
                          <a:ea typeface="メイリオ" panose="020B0604030504040204" pitchFamily="50" charset="-128"/>
                        </a:rPr>
                        <a:t>対象者</a:t>
                      </a:r>
                      <a:endParaRPr lang="ja-JP"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gridSpan="2">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18</a:t>
                      </a:r>
                      <a:r>
                        <a:rPr lang="ja-JP" altLang="en-US" sz="1050" u="none" strike="noStrike" dirty="0">
                          <a:effectLst/>
                          <a:latin typeface="メイリオ" panose="020B0604030504040204" pitchFamily="50" charset="-128"/>
                          <a:ea typeface="メイリオ" panose="020B0604030504040204" pitchFamily="50" charset="-128"/>
                        </a:rPr>
                        <a:t>歳以上</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ctr" fontAlgn="ctr"/>
                      <a:r>
                        <a:rPr lang="ja-JP" altLang="en-US" sz="1000" u="none" strike="noStrike" dirty="0">
                          <a:effectLst/>
                          <a:latin typeface="+mn-ea"/>
                          <a:ea typeface="+mn-ea"/>
                        </a:rPr>
                        <a:t>居住者等（</a:t>
                      </a:r>
                      <a:r>
                        <a:rPr lang="en-US" altLang="ja-JP" sz="1000" u="none" strike="noStrike" dirty="0">
                          <a:effectLst/>
                          <a:latin typeface="+mn-ea"/>
                          <a:ea typeface="+mn-ea"/>
                        </a:rPr>
                        <a:t>18</a:t>
                      </a:r>
                      <a:r>
                        <a:rPr lang="ja-JP" altLang="en-US" sz="1000" u="none" strike="noStrike" dirty="0">
                          <a:effectLst/>
                          <a:latin typeface="+mn-ea"/>
                          <a:ea typeface="+mn-ea"/>
                        </a:rPr>
                        <a:t>歳以上）</a:t>
                      </a:r>
                      <a:endParaRPr lang="ja-JP" altLang="en-US" sz="1000" b="0" i="0" u="none" strike="noStrike" dirty="0">
                        <a:solidFill>
                          <a:srgbClr val="000000"/>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22965246"/>
                  </a:ext>
                </a:extLst>
              </a:tr>
              <a:tr h="360000">
                <a:tc>
                  <a:txBody>
                    <a:bodyPr/>
                    <a:lstStyle/>
                    <a:p>
                      <a:pPr algn="ctr" fontAlgn="ctr"/>
                      <a:r>
                        <a:rPr lang="zh-TW" altLang="en-US" sz="1000" u="none" strike="noStrike" dirty="0">
                          <a:effectLst/>
                          <a:latin typeface="メイリオ" panose="020B0604030504040204" pitchFamily="50" charset="-128"/>
                          <a:ea typeface="メイリオ" panose="020B0604030504040204" pitchFamily="50" charset="-128"/>
                        </a:rPr>
                        <a:t>年間投資上限額</a:t>
                      </a:r>
                      <a:endParaRPr lang="zh-TW"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120</a:t>
                      </a:r>
                      <a:r>
                        <a:rPr lang="ja-JP" altLang="en-US" sz="1050" u="none" strike="noStrike" dirty="0">
                          <a:effectLst/>
                          <a:latin typeface="メイリオ" panose="020B0604030504040204" pitchFamily="50" charset="-128"/>
                          <a:ea typeface="メイリオ" panose="020B0604030504040204" pitchFamily="50" charset="-128"/>
                        </a:rPr>
                        <a:t>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 40</a:t>
                      </a:r>
                      <a:r>
                        <a:rPr lang="ja-JP" altLang="en-US" sz="1050" u="none" strike="noStrike" dirty="0">
                          <a:effectLst/>
                          <a:latin typeface="メイリオ" panose="020B0604030504040204" pitchFamily="50" charset="-128"/>
                          <a:ea typeface="メイリオ" panose="020B0604030504040204" pitchFamily="50" charset="-128"/>
                        </a:rPr>
                        <a:t>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67016608"/>
                  </a:ext>
                </a:extLst>
              </a:tr>
              <a:tr h="252000">
                <a:tc>
                  <a:txBody>
                    <a:bodyPr/>
                    <a:lstStyle/>
                    <a:p>
                      <a:pPr algn="ctr" fontAlgn="ctr"/>
                      <a:r>
                        <a:rPr lang="zh-TW" altLang="en-US" sz="1000" u="none" strike="noStrike" dirty="0">
                          <a:effectLst/>
                          <a:latin typeface="メイリオ" panose="020B0604030504040204" pitchFamily="50" charset="-128"/>
                          <a:ea typeface="メイリオ" panose="020B0604030504040204" pitchFamily="50" charset="-128"/>
                        </a:rPr>
                        <a:t>生涯非課税限度額</a:t>
                      </a:r>
                      <a:endParaRPr lang="zh-TW"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600</a:t>
                      </a:r>
                      <a:r>
                        <a:rPr lang="ja-JP" altLang="en-US" sz="1050" u="none" strike="noStrike" dirty="0">
                          <a:effectLst/>
                          <a:latin typeface="メイリオ" panose="020B0604030504040204" pitchFamily="50" charset="-128"/>
                          <a:ea typeface="メイリオ" panose="020B0604030504040204" pitchFamily="50" charset="-128"/>
                        </a:rPr>
                        <a:t>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800</a:t>
                      </a:r>
                      <a:r>
                        <a:rPr lang="ja-JP" altLang="en-US" sz="1050" u="none" strike="noStrike" dirty="0">
                          <a:effectLst/>
                          <a:latin typeface="メイリオ" panose="020B0604030504040204" pitchFamily="50" charset="-128"/>
                          <a:ea typeface="メイリオ" panose="020B0604030504040204" pitchFamily="50" charset="-128"/>
                        </a:rPr>
                        <a:t>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20896016"/>
                  </a:ext>
                </a:extLst>
              </a:tr>
              <a:tr h="252000">
                <a:tc>
                  <a:txBody>
                    <a:bodyPr/>
                    <a:lstStyle/>
                    <a:p>
                      <a:pPr algn="ctr" fontAlgn="ctr"/>
                      <a:r>
                        <a:rPr lang="ja-JP" altLang="en-US" sz="1000" u="none" strike="noStrike" dirty="0">
                          <a:effectLst/>
                          <a:latin typeface="メイリオ" panose="020B0604030504040204" pitchFamily="50" charset="-128"/>
                          <a:ea typeface="メイリオ" panose="020B0604030504040204" pitchFamily="50" charset="-128"/>
                        </a:rPr>
                        <a:t>非課税期間</a:t>
                      </a:r>
                      <a:endParaRPr lang="ja-JP"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最長</a:t>
                      </a:r>
                      <a:r>
                        <a:rPr lang="en-US" altLang="ja-JP" sz="1050" u="none" strike="noStrike" dirty="0">
                          <a:effectLst/>
                          <a:latin typeface="メイリオ" panose="020B0604030504040204" pitchFamily="50" charset="-128"/>
                          <a:ea typeface="メイリオ" panose="020B0604030504040204" pitchFamily="50" charset="-128"/>
                        </a:rPr>
                        <a:t>5</a:t>
                      </a:r>
                      <a:r>
                        <a:rPr lang="ja-JP" altLang="en-US" sz="1050" u="none" strike="noStrike" dirty="0">
                          <a:effectLst/>
                          <a:latin typeface="メイリオ" panose="020B0604030504040204" pitchFamily="50" charset="-128"/>
                          <a:ea typeface="メイリオ" panose="020B0604030504040204" pitchFamily="50" charset="-128"/>
                        </a:rPr>
                        <a:t>年間</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最長</a:t>
                      </a:r>
                      <a:r>
                        <a:rPr lang="en-US" altLang="ja-JP" sz="1050" u="none" strike="noStrike" dirty="0">
                          <a:effectLst/>
                          <a:latin typeface="メイリオ" panose="020B0604030504040204" pitchFamily="50" charset="-128"/>
                          <a:ea typeface="メイリオ" panose="020B0604030504040204" pitchFamily="50" charset="-128"/>
                        </a:rPr>
                        <a:t>20</a:t>
                      </a:r>
                      <a:r>
                        <a:rPr lang="ja-JP" altLang="en-US" sz="1050" u="none" strike="noStrike" dirty="0">
                          <a:effectLst/>
                          <a:latin typeface="メイリオ" panose="020B0604030504040204" pitchFamily="50" charset="-128"/>
                          <a:ea typeface="メイリオ" panose="020B0604030504040204" pitchFamily="50" charset="-128"/>
                        </a:rPr>
                        <a:t>年間</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56373327"/>
                  </a:ext>
                </a:extLst>
              </a:tr>
              <a:tr h="252000">
                <a:tc>
                  <a:txBody>
                    <a:bodyPr/>
                    <a:lstStyle/>
                    <a:p>
                      <a:pPr algn="ctr" fontAlgn="ctr"/>
                      <a:r>
                        <a:rPr lang="zh-TW" altLang="en-US" sz="1000" u="none" strike="noStrike" dirty="0">
                          <a:effectLst/>
                          <a:latin typeface="メイリオ" panose="020B0604030504040204" pitchFamily="50" charset="-128"/>
                          <a:ea typeface="メイリオ" panose="020B0604030504040204" pitchFamily="50" charset="-128"/>
                        </a:rPr>
                        <a:t>投資可能期間</a:t>
                      </a:r>
                      <a:endParaRPr lang="zh-TW"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2023</a:t>
                      </a:r>
                      <a:r>
                        <a:rPr lang="ja-JP" altLang="en-US" sz="1050" u="none" strike="noStrike" dirty="0">
                          <a:effectLst/>
                          <a:latin typeface="メイリオ" panose="020B0604030504040204" pitchFamily="50" charset="-128"/>
                          <a:ea typeface="メイリオ" panose="020B0604030504040204" pitchFamily="50" charset="-128"/>
                        </a:rPr>
                        <a:t>年まで</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2042</a:t>
                      </a:r>
                      <a:r>
                        <a:rPr lang="ja-JP" altLang="en-US" sz="1050" u="none" strike="noStrike" dirty="0">
                          <a:effectLst/>
                          <a:latin typeface="メイリオ" panose="020B0604030504040204" pitchFamily="50" charset="-128"/>
                          <a:ea typeface="メイリオ" panose="020B0604030504040204" pitchFamily="50" charset="-128"/>
                        </a:rPr>
                        <a:t>年まで</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63584374"/>
                  </a:ext>
                </a:extLst>
              </a:tr>
              <a:tr h="360000">
                <a:tc>
                  <a:txBody>
                    <a:bodyPr/>
                    <a:lstStyle/>
                    <a:p>
                      <a:pPr algn="ctr" fontAlgn="ctr"/>
                      <a:r>
                        <a:rPr lang="zh-TW" altLang="en-US" sz="1000" u="none" strike="noStrike" dirty="0">
                          <a:effectLst/>
                          <a:latin typeface="メイリオ" panose="020B0604030504040204" pitchFamily="50" charset="-128"/>
                          <a:ea typeface="メイリオ" panose="020B0604030504040204" pitchFamily="50" charset="-128"/>
                        </a:rPr>
                        <a:t>投資可能商品</a:t>
                      </a:r>
                      <a:endParaRPr lang="zh-TW"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r>
                        <a:rPr lang="zh-TW" altLang="en-US" sz="1050" u="none" strike="noStrike" dirty="0">
                          <a:effectLst/>
                          <a:latin typeface="メイリオ" panose="020B0604030504040204" pitchFamily="50" charset="-128"/>
                          <a:ea typeface="メイリオ" panose="020B0604030504040204" pitchFamily="50" charset="-128"/>
                        </a:rPr>
                        <a:t>上場株式、上場新株予約権付社債、公募等株式投資信託等</a:t>
                      </a:r>
                      <a:endParaRPr lang="zh-TW"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rPr>
                        <a:t>一定の）公募等株式投資信託</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83126984"/>
                  </a:ext>
                </a:extLst>
              </a:tr>
            </a:tbl>
          </a:graphicData>
        </a:graphic>
      </p:graphicFrame>
      <p:graphicFrame>
        <p:nvGraphicFramePr>
          <p:cNvPr id="137" name="表 136">
            <a:extLst>
              <a:ext uri="{FF2B5EF4-FFF2-40B4-BE49-F238E27FC236}">
                <a16:creationId xmlns:a16="http://schemas.microsoft.com/office/drawing/2014/main" id="{6A424AA7-583E-4DE4-BAF4-D4F54029159A}"/>
              </a:ext>
            </a:extLst>
          </p:cNvPr>
          <p:cNvGraphicFramePr>
            <a:graphicFrameLocks noGrp="1"/>
          </p:cNvGraphicFramePr>
          <p:nvPr/>
        </p:nvGraphicFramePr>
        <p:xfrm>
          <a:off x="5767865" y="4354296"/>
          <a:ext cx="3672000" cy="1982880"/>
        </p:xfrm>
        <a:graphic>
          <a:graphicData uri="http://schemas.openxmlformats.org/drawingml/2006/table">
            <a:tbl>
              <a:tblPr>
                <a:tableStyleId>{5C22544A-7EE6-4342-B048-85BDC9FD1C3A}</a:tableStyleId>
              </a:tblPr>
              <a:tblGrid>
                <a:gridCol w="1692000">
                  <a:extLst>
                    <a:ext uri="{9D8B030D-6E8A-4147-A177-3AD203B41FA5}">
                      <a16:colId xmlns:a16="http://schemas.microsoft.com/office/drawing/2014/main" val="3972045943"/>
                    </a:ext>
                  </a:extLst>
                </a:gridCol>
                <a:gridCol w="1980000">
                  <a:extLst>
                    <a:ext uri="{9D8B030D-6E8A-4147-A177-3AD203B41FA5}">
                      <a16:colId xmlns:a16="http://schemas.microsoft.com/office/drawing/2014/main" val="108965686"/>
                    </a:ext>
                  </a:extLst>
                </a:gridCol>
              </a:tblGrid>
              <a:tr h="252000">
                <a:tc gridSpan="2">
                  <a:txBody>
                    <a:bodyPr/>
                    <a:lstStyle/>
                    <a:p>
                      <a:pPr algn="ctr" fontAlgn="ctr"/>
                      <a:r>
                        <a:rPr lang="ja-JP" altLang="en-US" sz="1200" b="1" u="none" strike="noStrike" dirty="0">
                          <a:solidFill>
                            <a:srgbClr val="EA5550"/>
                          </a:solidFill>
                          <a:effectLst/>
                          <a:latin typeface="メイリオ" panose="020B0604030504040204" pitchFamily="50" charset="-128"/>
                          <a:ea typeface="メイリオ" panose="020B0604030504040204" pitchFamily="50" charset="-128"/>
                        </a:rPr>
                        <a:t>新・</a:t>
                      </a:r>
                      <a:r>
                        <a:rPr lang="en-US" sz="1200" b="1" u="none" strike="noStrike" dirty="0">
                          <a:solidFill>
                            <a:srgbClr val="EA5550"/>
                          </a:solidFill>
                          <a:effectLst/>
                          <a:latin typeface="メイリオ" panose="020B0604030504040204" pitchFamily="50" charset="-128"/>
                          <a:ea typeface="メイリオ" panose="020B0604030504040204" pitchFamily="50" charset="-128"/>
                        </a:rPr>
                        <a:t>NISA</a:t>
                      </a:r>
                      <a:endParaRPr lang="en-US" sz="1200" b="1" i="0" u="none" strike="noStrike" dirty="0">
                        <a:solidFill>
                          <a:srgbClr val="EA555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4169222540"/>
                  </a:ext>
                </a:extLst>
              </a:tr>
              <a:tr h="252000">
                <a:tc gridSpan="2">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18</a:t>
                      </a:r>
                      <a:r>
                        <a:rPr lang="ja-JP" altLang="en-US" sz="1050" u="none" strike="noStrike" dirty="0">
                          <a:effectLst/>
                          <a:latin typeface="メイリオ" panose="020B0604030504040204" pitchFamily="50" charset="-128"/>
                          <a:ea typeface="メイリオ" panose="020B0604030504040204" pitchFamily="50" charset="-128"/>
                        </a:rPr>
                        <a:t>歳以上</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4022965246"/>
                  </a:ext>
                </a:extLst>
              </a:tr>
              <a:tr h="360000">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最大　　</a:t>
                      </a:r>
                      <a:r>
                        <a:rPr lang="en-US" altLang="ja-JP" sz="1050" u="none" strike="noStrike" dirty="0">
                          <a:effectLst/>
                          <a:latin typeface="メイリオ" panose="020B0604030504040204" pitchFamily="50" charset="-128"/>
                          <a:ea typeface="メイリオ" panose="020B0604030504040204" pitchFamily="50" charset="-128"/>
                        </a:rPr>
                        <a:t>360</a:t>
                      </a:r>
                      <a:r>
                        <a:rPr lang="ja-JP" altLang="en-US" sz="1050" u="none" strike="noStrike" dirty="0">
                          <a:effectLst/>
                          <a:latin typeface="メイリオ" panose="020B0604030504040204" pitchFamily="50" charset="-128"/>
                          <a:ea typeface="メイリオ" panose="020B0604030504040204" pitchFamily="50" charset="-128"/>
                        </a:rPr>
                        <a:t>　　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900" u="none" strike="noStrike" dirty="0">
                          <a:effectLst/>
                          <a:latin typeface="メイリオ" panose="020B0604030504040204" pitchFamily="50" charset="-128"/>
                          <a:ea typeface="メイリオ" panose="020B0604030504040204" pitchFamily="50" charset="-128"/>
                        </a:rPr>
                        <a:t>＜つみたて投資枠＞</a:t>
                      </a:r>
                      <a:r>
                        <a:rPr lang="en-US" altLang="ja-JP" sz="900" u="none" strike="noStrike" dirty="0">
                          <a:effectLst/>
                          <a:latin typeface="メイリオ" panose="020B0604030504040204" pitchFamily="50" charset="-128"/>
                          <a:ea typeface="メイリオ" panose="020B0604030504040204" pitchFamily="50" charset="-128"/>
                        </a:rPr>
                        <a:t>120</a:t>
                      </a:r>
                      <a:r>
                        <a:rPr lang="ja-JP" altLang="en-US" sz="900" u="none" strike="noStrike" dirty="0">
                          <a:effectLst/>
                          <a:latin typeface="メイリオ" panose="020B0604030504040204" pitchFamily="50" charset="-128"/>
                          <a:ea typeface="メイリオ" panose="020B0604030504040204" pitchFamily="50" charset="-128"/>
                        </a:rPr>
                        <a:t>万円</a:t>
                      </a:r>
                    </a:p>
                    <a:p>
                      <a:pPr algn="l" fontAlgn="ctr"/>
                      <a:r>
                        <a:rPr lang="ja-JP" altLang="en-US" sz="900" u="none" strike="noStrike" dirty="0">
                          <a:effectLst/>
                          <a:latin typeface="メイリオ" panose="020B0604030504040204" pitchFamily="50" charset="-128"/>
                          <a:ea typeface="メイリオ" panose="020B0604030504040204" pitchFamily="50" charset="-128"/>
                        </a:rPr>
                        <a:t>＜ 成長投資枠 ＞    </a:t>
                      </a:r>
                      <a:r>
                        <a:rPr lang="en-US" altLang="ja-JP" sz="900" u="none" strike="noStrike" dirty="0">
                          <a:effectLst/>
                          <a:latin typeface="メイリオ" panose="020B0604030504040204" pitchFamily="50" charset="-128"/>
                          <a:ea typeface="メイリオ" panose="020B0604030504040204" pitchFamily="50" charset="-128"/>
                        </a:rPr>
                        <a:t>240</a:t>
                      </a:r>
                      <a:r>
                        <a:rPr lang="ja-JP" altLang="en-US" sz="900" u="none" strike="noStrike" dirty="0">
                          <a:effectLst/>
                          <a:latin typeface="メイリオ" panose="020B0604030504040204" pitchFamily="50" charset="-128"/>
                          <a:ea typeface="メイリオ" panose="020B0604030504040204" pitchFamily="50" charset="-128"/>
                        </a:rPr>
                        <a:t>万円</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67016608"/>
                  </a:ext>
                </a:extLst>
              </a:tr>
              <a:tr h="252000">
                <a:tc gridSpan="2">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  　　　</a:t>
                      </a:r>
                      <a:r>
                        <a:rPr lang="en-US" altLang="ja-JP" sz="1050" u="none" strike="noStrike" dirty="0">
                          <a:effectLst/>
                          <a:latin typeface="メイリオ" panose="020B0604030504040204" pitchFamily="50" charset="-128"/>
                          <a:ea typeface="メイリオ" panose="020B0604030504040204" pitchFamily="50" charset="-128"/>
                        </a:rPr>
                        <a:t>1,800</a:t>
                      </a:r>
                      <a:r>
                        <a:rPr lang="ja-JP" altLang="en-US" sz="1050" u="none" strike="noStrike" dirty="0">
                          <a:effectLst/>
                          <a:latin typeface="メイリオ" panose="020B0604030504040204" pitchFamily="50" charset="-128"/>
                          <a:ea typeface="メイリオ" panose="020B0604030504040204" pitchFamily="50" charset="-128"/>
                        </a:rPr>
                        <a:t>  　 </a:t>
                      </a:r>
                      <a:r>
                        <a:rPr lang="zh-TW" altLang="en-US" sz="1050" u="none" strike="noStrike" dirty="0">
                          <a:effectLst/>
                          <a:latin typeface="メイリオ" panose="020B0604030504040204" pitchFamily="50" charset="-128"/>
                          <a:ea typeface="メイリオ" panose="020B0604030504040204" pitchFamily="50" charset="-128"/>
                        </a:rPr>
                        <a:t>万円</a:t>
                      </a:r>
                      <a:r>
                        <a:rPr lang="ja-JP" altLang="en-US" sz="1050" u="none" strike="noStrike" dirty="0">
                          <a:effectLst/>
                          <a:latin typeface="メイリオ" panose="020B0604030504040204" pitchFamily="50" charset="-128"/>
                          <a:ea typeface="メイリオ" panose="020B0604030504040204" pitchFamily="50" charset="-128"/>
                        </a:rPr>
                        <a:t>　</a:t>
                      </a:r>
                      <a:r>
                        <a:rPr lang="en-US" altLang="zh-TW" sz="1050" u="none" strike="noStrike" dirty="0">
                          <a:effectLst/>
                          <a:latin typeface="メイリオ" panose="020B0604030504040204" pitchFamily="50" charset="-128"/>
                          <a:ea typeface="メイリオ" panose="020B0604030504040204" pitchFamily="50" charset="-128"/>
                        </a:rPr>
                        <a:t>(</a:t>
                      </a:r>
                      <a:r>
                        <a:rPr lang="zh-TW" altLang="en-US" sz="1050" u="none" strike="noStrike" dirty="0">
                          <a:effectLst/>
                          <a:latin typeface="メイリオ" panose="020B0604030504040204" pitchFamily="50" charset="-128"/>
                          <a:ea typeface="メイリオ" panose="020B0604030504040204" pitchFamily="50" charset="-128"/>
                        </a:rPr>
                        <a:t>内成長投資枠</a:t>
                      </a:r>
                      <a:r>
                        <a:rPr lang="ja-JP" altLang="en-US" sz="1050" u="none" strike="noStrike" dirty="0">
                          <a:effectLst/>
                          <a:latin typeface="メイリオ" panose="020B0604030504040204" pitchFamily="50" charset="-128"/>
                          <a:ea typeface="メイリオ" panose="020B0604030504040204" pitchFamily="50" charset="-128"/>
                        </a:rPr>
                        <a:t>　</a:t>
                      </a:r>
                      <a:r>
                        <a:rPr lang="en-US" altLang="zh-TW" sz="1050" u="none" strike="noStrike" dirty="0">
                          <a:effectLst/>
                          <a:latin typeface="メイリオ" panose="020B0604030504040204" pitchFamily="50" charset="-128"/>
                          <a:ea typeface="メイリオ" panose="020B0604030504040204" pitchFamily="50" charset="-128"/>
                        </a:rPr>
                        <a:t>1,200</a:t>
                      </a:r>
                      <a:r>
                        <a:rPr lang="ja-JP" altLang="en-US" sz="1050" u="none" strike="noStrike" dirty="0">
                          <a:effectLst/>
                          <a:latin typeface="メイリオ" panose="020B0604030504040204" pitchFamily="50" charset="-128"/>
                          <a:ea typeface="メイリオ" panose="020B0604030504040204" pitchFamily="50" charset="-128"/>
                        </a:rPr>
                        <a:t>　</a:t>
                      </a:r>
                      <a:r>
                        <a:rPr lang="zh-TW" altLang="en-US" sz="1050" u="none" strike="noStrike" dirty="0">
                          <a:effectLst/>
                          <a:latin typeface="メイリオ" panose="020B0604030504040204" pitchFamily="50" charset="-128"/>
                          <a:ea typeface="メイリオ" panose="020B0604030504040204" pitchFamily="50" charset="-128"/>
                        </a:rPr>
                        <a:t>万円）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2220896016"/>
                  </a:ext>
                </a:extLst>
              </a:tr>
              <a:tr h="252000">
                <a:tc gridSpan="2">
                  <a:txBody>
                    <a:bodyPr/>
                    <a:lstStyle/>
                    <a:p>
                      <a:pPr algn="ctr" fontAlgn="ctr"/>
                      <a:r>
                        <a:rPr lang="ja-JP" altLang="en-US" sz="1050" u="none" strike="noStrike" dirty="0">
                          <a:effectLst/>
                          <a:latin typeface="メイリオ" panose="020B0604030504040204" pitchFamily="50" charset="-128"/>
                          <a:ea typeface="+mn-ea"/>
                        </a:rPr>
                        <a:t>無期限</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1456373327"/>
                  </a:ext>
                </a:extLst>
              </a:tr>
              <a:tr h="252000">
                <a:tc gridSpan="2">
                  <a:txBody>
                    <a:bodyPr/>
                    <a:lstStyle/>
                    <a:p>
                      <a:pPr algn="ctr" fontAlgn="ctr"/>
                      <a:r>
                        <a:rPr lang="en-US" altLang="ja-JP" sz="1050" u="none" strike="noStrike" dirty="0">
                          <a:effectLst/>
                          <a:latin typeface="メイリオ" panose="020B0604030504040204" pitchFamily="50" charset="-128"/>
                          <a:ea typeface="+mn-ea"/>
                        </a:rPr>
                        <a:t>2024</a:t>
                      </a:r>
                      <a:r>
                        <a:rPr lang="ja-JP" altLang="en-US" sz="1050" u="none" strike="noStrike" dirty="0">
                          <a:effectLst/>
                          <a:latin typeface="メイリオ" panose="020B0604030504040204" pitchFamily="50" charset="-128"/>
                          <a:ea typeface="+mn-ea"/>
                        </a:rPr>
                        <a:t>年</a:t>
                      </a:r>
                      <a:r>
                        <a:rPr lang="en-US" altLang="ja-JP" sz="1050" u="none" strike="noStrike" dirty="0">
                          <a:effectLst/>
                          <a:latin typeface="メイリオ" panose="020B0604030504040204" pitchFamily="50" charset="-128"/>
                          <a:ea typeface="+mn-ea"/>
                        </a:rPr>
                        <a:t>1</a:t>
                      </a:r>
                      <a:r>
                        <a:rPr lang="ja-JP" altLang="en-US" sz="1050" u="none" strike="noStrike" dirty="0">
                          <a:effectLst/>
                          <a:latin typeface="メイリオ" panose="020B0604030504040204" pitchFamily="50" charset="-128"/>
                          <a:ea typeface="+mn-ea"/>
                        </a:rPr>
                        <a:t>月</a:t>
                      </a:r>
                      <a:r>
                        <a:rPr lang="en-US" altLang="ja-JP" sz="1050" u="none" strike="noStrike" dirty="0">
                          <a:effectLst/>
                          <a:latin typeface="メイリオ" panose="020B0604030504040204" pitchFamily="50" charset="-128"/>
                          <a:ea typeface="+mn-ea"/>
                        </a:rPr>
                        <a:t>1</a:t>
                      </a:r>
                      <a:r>
                        <a:rPr lang="ja-JP" altLang="en-US" sz="1050" u="none" strike="noStrike" dirty="0">
                          <a:effectLst/>
                          <a:latin typeface="メイリオ" panose="020B0604030504040204" pitchFamily="50" charset="-128"/>
                          <a:ea typeface="+mn-ea"/>
                        </a:rPr>
                        <a:t>日以降（恒久化）</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3763584374"/>
                  </a:ext>
                </a:extLst>
              </a:tr>
              <a:tr h="360000">
                <a:tc gridSpan="2">
                  <a:txBody>
                    <a:bodyPr/>
                    <a:lstStyle/>
                    <a:p>
                      <a:pPr algn="l" fontAlgn="ctr"/>
                      <a:r>
                        <a:rPr lang="ja-JP" altLang="en-US" sz="1050" u="none" strike="noStrike" dirty="0">
                          <a:effectLst/>
                          <a:latin typeface="メイリオ" panose="020B0604030504040204" pitchFamily="50" charset="-128"/>
                          <a:ea typeface="+mn-ea"/>
                        </a:rPr>
                        <a:t>　＜つみたて投資枠＞（一定の）公募等株式投資信託</a:t>
                      </a:r>
                      <a:r>
                        <a:rPr lang="en-US" altLang="ja-JP" sz="1050" u="none" strike="noStrike" dirty="0">
                          <a:effectLst/>
                          <a:latin typeface="メイリオ" panose="020B0604030504040204" pitchFamily="50" charset="-128"/>
                          <a:ea typeface="+mn-ea"/>
                        </a:rPr>
                        <a:t>(</a:t>
                      </a:r>
                      <a:r>
                        <a:rPr lang="ja-JP" altLang="en-US" sz="1050" u="none" strike="noStrike" dirty="0">
                          <a:effectLst/>
                          <a:latin typeface="メイリオ" panose="020B0604030504040204" pitchFamily="50" charset="-128"/>
                          <a:ea typeface="+mn-ea"/>
                        </a:rPr>
                        <a:t>注</a:t>
                      </a:r>
                      <a:r>
                        <a:rPr lang="en-US" altLang="ja-JP" sz="1050" u="none" strike="noStrike" dirty="0">
                          <a:effectLst/>
                          <a:latin typeface="メイリオ" panose="020B0604030504040204" pitchFamily="50" charset="-128"/>
                          <a:ea typeface="+mn-ea"/>
                        </a:rPr>
                        <a:t>1)</a:t>
                      </a:r>
                    </a:p>
                    <a:p>
                      <a:pPr algn="l" fontAlgn="ctr"/>
                      <a:r>
                        <a:rPr lang="ja-JP" altLang="en-US" sz="1050" u="none" strike="noStrike" dirty="0">
                          <a:effectLst/>
                          <a:latin typeface="メイリオ" panose="020B0604030504040204" pitchFamily="50" charset="-128"/>
                          <a:ea typeface="+mn-ea"/>
                        </a:rPr>
                        <a:t>　＜ 成長投資枠 ＞上場株式、公募等株式投資信託等 </a:t>
                      </a:r>
                      <a:r>
                        <a:rPr lang="en-US" altLang="ja-JP" sz="1050" u="none" strike="noStrike" dirty="0">
                          <a:effectLst/>
                          <a:latin typeface="メイリオ" panose="020B0604030504040204" pitchFamily="50" charset="-128"/>
                          <a:ea typeface="+mn-ea"/>
                        </a:rPr>
                        <a:t>(</a:t>
                      </a:r>
                      <a:r>
                        <a:rPr lang="ja-JP" altLang="en-US" sz="1050" u="none" strike="noStrike" dirty="0">
                          <a:effectLst/>
                          <a:latin typeface="メイリオ" panose="020B0604030504040204" pitchFamily="50" charset="-128"/>
                          <a:ea typeface="+mn-ea"/>
                        </a:rPr>
                        <a:t>注</a:t>
                      </a:r>
                      <a:r>
                        <a:rPr lang="en-US" altLang="ja-JP" sz="1050" u="none" strike="noStrike" dirty="0">
                          <a:effectLst/>
                          <a:latin typeface="メイリオ" panose="020B0604030504040204" pitchFamily="50" charset="-128"/>
                          <a:ea typeface="+mn-ea"/>
                        </a:rPr>
                        <a:t>2)</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3983126984"/>
                  </a:ext>
                </a:extLst>
              </a:tr>
            </a:tbl>
          </a:graphicData>
        </a:graphic>
      </p:graphicFrame>
      <p:sp>
        <p:nvSpPr>
          <p:cNvPr id="138" name="正方形/長方形 137">
            <a:extLst>
              <a:ext uri="{FF2B5EF4-FFF2-40B4-BE49-F238E27FC236}">
                <a16:creationId xmlns:a16="http://schemas.microsoft.com/office/drawing/2014/main" id="{FF7B6340-0310-45F0-AB9B-71DA81C5932F}"/>
              </a:ext>
            </a:extLst>
          </p:cNvPr>
          <p:cNvSpPr/>
          <p:nvPr/>
        </p:nvSpPr>
        <p:spPr>
          <a:xfrm>
            <a:off x="228624" y="4105908"/>
            <a:ext cx="288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改正前</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39" name="正方形/長方形 138">
            <a:extLst>
              <a:ext uri="{FF2B5EF4-FFF2-40B4-BE49-F238E27FC236}">
                <a16:creationId xmlns:a16="http://schemas.microsoft.com/office/drawing/2014/main" id="{7F4D008A-A641-4350-B8A1-953C7E731C48}"/>
              </a:ext>
            </a:extLst>
          </p:cNvPr>
          <p:cNvSpPr/>
          <p:nvPr/>
        </p:nvSpPr>
        <p:spPr>
          <a:xfrm>
            <a:off x="5707265" y="4105908"/>
            <a:ext cx="288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EA5550"/>
                </a:solidFill>
                <a:latin typeface="メイリオ" panose="020B0604030504040204" pitchFamily="50" charset="-128"/>
                <a:ea typeface="メイリオ" panose="020B0604030504040204" pitchFamily="50" charset="-128"/>
              </a:rPr>
              <a:t>改正後</a:t>
            </a:r>
            <a:endParaRPr kumimoji="1"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sp>
        <p:nvSpPr>
          <p:cNvPr id="140" name="二等辺三角形 139">
            <a:extLst>
              <a:ext uri="{FF2B5EF4-FFF2-40B4-BE49-F238E27FC236}">
                <a16:creationId xmlns:a16="http://schemas.microsoft.com/office/drawing/2014/main" id="{35ED152D-196C-4C54-90DF-9BC78ABD6172}"/>
              </a:ext>
            </a:extLst>
          </p:cNvPr>
          <p:cNvSpPr/>
          <p:nvPr/>
        </p:nvSpPr>
        <p:spPr>
          <a:xfrm rot="5400000">
            <a:off x="4911454" y="5217292"/>
            <a:ext cx="1332000" cy="252000"/>
          </a:xfrm>
          <a:prstGeom prst="triangle">
            <a:avLst/>
          </a:prstGeom>
          <a:pattFill prst="ltVert">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正方形/長方形 140">
            <a:extLst>
              <a:ext uri="{FF2B5EF4-FFF2-40B4-BE49-F238E27FC236}">
                <a16:creationId xmlns:a16="http://schemas.microsoft.com/office/drawing/2014/main" id="{32BD171A-F743-4E56-A908-4ADAA71D43AB}"/>
              </a:ext>
            </a:extLst>
          </p:cNvPr>
          <p:cNvSpPr/>
          <p:nvPr/>
        </p:nvSpPr>
        <p:spPr>
          <a:xfrm>
            <a:off x="6191536" y="2874839"/>
            <a:ext cx="648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⑥</a:t>
            </a:r>
          </a:p>
        </p:txBody>
      </p:sp>
      <p:sp>
        <p:nvSpPr>
          <p:cNvPr id="142" name="正方形/長方形 141">
            <a:extLst>
              <a:ext uri="{FF2B5EF4-FFF2-40B4-BE49-F238E27FC236}">
                <a16:creationId xmlns:a16="http://schemas.microsoft.com/office/drawing/2014/main" id="{51D02A78-9997-4142-BC57-9D50D34F3ED6}"/>
              </a:ext>
            </a:extLst>
          </p:cNvPr>
          <p:cNvSpPr/>
          <p:nvPr/>
        </p:nvSpPr>
        <p:spPr>
          <a:xfrm>
            <a:off x="6591736" y="3287746"/>
            <a:ext cx="648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⑦</a:t>
            </a:r>
          </a:p>
        </p:txBody>
      </p:sp>
      <p:sp>
        <p:nvSpPr>
          <p:cNvPr id="6" name="フローチャート: せん孔テープ 5">
            <a:extLst>
              <a:ext uri="{FF2B5EF4-FFF2-40B4-BE49-F238E27FC236}">
                <a16:creationId xmlns:a16="http://schemas.microsoft.com/office/drawing/2014/main" id="{210DE694-177F-4AA4-8089-D9121D4D1DE9}"/>
              </a:ext>
            </a:extLst>
          </p:cNvPr>
          <p:cNvSpPr/>
          <p:nvPr/>
        </p:nvSpPr>
        <p:spPr>
          <a:xfrm>
            <a:off x="2491811" y="2295514"/>
            <a:ext cx="1188000" cy="781478"/>
          </a:xfrm>
          <a:prstGeom prst="flowChartPunchedTap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4" name="正方形/長方形 143">
            <a:extLst>
              <a:ext uri="{FF2B5EF4-FFF2-40B4-BE49-F238E27FC236}">
                <a16:creationId xmlns:a16="http://schemas.microsoft.com/office/drawing/2014/main" id="{91937132-56DC-499A-901D-4F23F333B95D}"/>
              </a:ext>
            </a:extLst>
          </p:cNvPr>
          <p:cNvSpPr/>
          <p:nvPr/>
        </p:nvSpPr>
        <p:spPr>
          <a:xfrm>
            <a:off x="2491811" y="2529128"/>
            <a:ext cx="1188000" cy="7814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4" name="正方形/長方形 133">
            <a:extLst>
              <a:ext uri="{FF2B5EF4-FFF2-40B4-BE49-F238E27FC236}">
                <a16:creationId xmlns:a16="http://schemas.microsoft.com/office/drawing/2014/main" id="{BA150341-376D-42D9-8197-AC32DBA5F93C}"/>
              </a:ext>
            </a:extLst>
          </p:cNvPr>
          <p:cNvSpPr/>
          <p:nvPr/>
        </p:nvSpPr>
        <p:spPr>
          <a:xfrm>
            <a:off x="2472444" y="2868595"/>
            <a:ext cx="1261884"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最大：取得対価</a:t>
            </a:r>
            <a:endParaRPr kumimoji="1" lang="en-US" altLang="ja-JP" sz="1200" b="1" dirty="0">
              <a:solidFill>
                <a:srgbClr val="3E3A39"/>
              </a:solidFill>
              <a:effectLst>
                <a:glow rad="88900">
                  <a:schemeClr val="bg1"/>
                </a:glow>
              </a:effectLst>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1800</a:t>
            </a:r>
            <a:r>
              <a:rPr kumimoji="1" lang="ja-JP" altLang="en-US" sz="1200" b="1" dirty="0">
                <a:solidFill>
                  <a:srgbClr val="3E3A39"/>
                </a:solidFill>
                <a:effectLst>
                  <a:glow rad="88900">
                    <a:schemeClr val="bg1"/>
                  </a:glow>
                </a:effectLst>
                <a:latin typeface="メイリオ" panose="020B0604030504040204" pitchFamily="50" charset="-128"/>
                <a:ea typeface="メイリオ" panose="020B0604030504040204" pitchFamily="50" charset="-128"/>
              </a:rPr>
              <a:t>万円まで</a:t>
            </a:r>
            <a:endParaRPr kumimoji="0" lang="ja-JP" altLang="en-US" sz="1200"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3" name="テキスト プレースホルダー 1">
            <a:extLst>
              <a:ext uri="{FF2B5EF4-FFF2-40B4-BE49-F238E27FC236}">
                <a16:creationId xmlns:a16="http://schemas.microsoft.com/office/drawing/2014/main" id="{8D04F7F4-98B9-831F-1687-8D04E4F8343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の提案を受けましたか！？・・・からの積み立て系商品の訴求</a:t>
            </a:r>
          </a:p>
        </p:txBody>
      </p:sp>
      <p:sp>
        <p:nvSpPr>
          <p:cNvPr id="4" name="スライド番号プレースホルダー 5">
            <a:extLst>
              <a:ext uri="{FF2B5EF4-FFF2-40B4-BE49-F238E27FC236}">
                <a16:creationId xmlns:a16="http://schemas.microsoft.com/office/drawing/2014/main" id="{6F049897-288E-54ED-FEAE-7A3F831F64EC}"/>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26</a:t>
            </a:fld>
            <a:endParaRPr kumimoji="1" lang="ja-JP" altLang="en-US" sz="1200" b="1" dirty="0">
              <a:solidFill>
                <a:schemeClr val="tx1"/>
              </a:solidFill>
            </a:endParaRPr>
          </a:p>
        </p:txBody>
      </p:sp>
    </p:spTree>
    <p:extLst>
      <p:ext uri="{BB962C8B-B14F-4D97-AF65-F5344CB8AC3E}">
        <p14:creationId xmlns:p14="http://schemas.microsoft.com/office/powerpoint/2010/main" val="2026031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②ー２．新</a:t>
            </a:r>
            <a:r>
              <a:rPr kumimoji="1"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NISA</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とは</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17" name="正方形/長方形 16">
            <a:extLst>
              <a:ext uri="{FF2B5EF4-FFF2-40B4-BE49-F238E27FC236}">
                <a16:creationId xmlns:a16="http://schemas.microsoft.com/office/drawing/2014/main" id="{6C483827-42AC-4D1E-996E-CE044418FCEF}"/>
              </a:ext>
            </a:extLst>
          </p:cNvPr>
          <p:cNvSpPr/>
          <p:nvPr/>
        </p:nvSpPr>
        <p:spPr>
          <a:xfrm>
            <a:off x="0" y="887408"/>
            <a:ext cx="904415"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srgbClr val="3E3A39"/>
                </a:solidFill>
                <a:latin typeface="メイリオ" panose="020B0604030504040204" pitchFamily="50" charset="-128"/>
                <a:ea typeface="メイリオ" panose="020B0604030504040204" pitchFamily="50" charset="-128"/>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．留意点</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B3A4D8D7-CE6C-4B51-8442-39CC09091A68}"/>
              </a:ext>
            </a:extLst>
          </p:cNvPr>
          <p:cNvSpPr/>
          <p:nvPr/>
        </p:nvSpPr>
        <p:spPr bwMode="auto">
          <a:xfrm>
            <a:off x="114300" y="1176341"/>
            <a:ext cx="5530480" cy="1440000"/>
          </a:xfrm>
          <a:prstGeom prst="rect">
            <a:avLst/>
          </a:prstGeom>
          <a:no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❶ </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自分で金融機関を選び、商品を選択し、自身で手続きをする必要がある</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どの金融機関を窓口とするか、から商品選択、手続きまで基本的にすべてを自己完結する必要。</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➋ 金融機関によって運用商品が異なり、商品も限定されている。</a:t>
            </a:r>
            <a:endPar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運用管理機関によって、用意されている商品のラインナップが異なります。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ネット系証券会社等だと上場株式の取り扱いがありますが、大手銀行では投資信託に限られる等。</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また、</a:t>
            </a:r>
            <a:r>
              <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2023</a:t>
            </a: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年までの一般</a:t>
            </a:r>
            <a:r>
              <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NISA</a:t>
            </a: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では選択できた「</a:t>
            </a:r>
            <a:r>
              <a:rPr kumimoji="1" lang="ja-JP" altLang="en-US" sz="1050" kern="0" dirty="0">
                <a:latin typeface="Meiryo UI" panose="020B0604030504040204" pitchFamily="50" charset="-128"/>
                <a:ea typeface="Meiryo UI" panose="020B0604030504040204" pitchFamily="50" charset="-128"/>
              </a:rPr>
              <a:t>信託期間</a:t>
            </a:r>
            <a:r>
              <a:rPr kumimoji="1" lang="en-US" altLang="ja-JP" sz="1050" kern="0" dirty="0">
                <a:latin typeface="Meiryo UI" panose="020B0604030504040204" pitchFamily="50" charset="-128"/>
                <a:ea typeface="Meiryo UI" panose="020B0604030504040204" pitchFamily="50" charset="-128"/>
              </a:rPr>
              <a:t>20</a:t>
            </a:r>
            <a:r>
              <a:rPr kumimoji="1" lang="ja-JP" altLang="en-US" sz="1050" kern="0" dirty="0">
                <a:latin typeface="Meiryo UI" panose="020B0604030504040204" pitchFamily="50" charset="-128"/>
                <a:ea typeface="Meiryo UI" panose="020B0604030504040204" pitchFamily="50" charset="-128"/>
              </a:rPr>
              <a:t>年未満の投資信託」や、「毎月分配型の投資信託」、「高レバレッジ型の投資信託」等は、新</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では選択できなくなりました。</a:t>
            </a:r>
            <a:endParaRPr kumimoji="1" lang="en-US" altLang="ja-JP" sz="105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❸</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投資信託商品は、資産残高に対し手数料（信託報酬）がかかります</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投資信託を選択された場合、信託報酬はもちろん、信託財産留保額がかかる商品もあります。</a:t>
            </a:r>
          </a:p>
          <a:p>
            <a:pPr marL="354013" lvl="1" indent="-84138" defTabSz="914400" fontAlgn="base">
              <a:spcBef>
                <a:spcPct val="0"/>
              </a:spcBef>
              <a:spcAft>
                <a:spcPct val="0"/>
              </a:spcAft>
              <a:buFont typeface="Arial" panose="020B0604020202020204" pitchFamily="34" charset="0"/>
              <a:buChar char="•"/>
              <a:defRPr/>
            </a:pPr>
            <a:endParaRPr kumimoji="1" lang="en-US" altLang="ja-JP" sz="4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❹ 運用結果によっては、積立額が元本を下回る可能性があります</a:t>
            </a:r>
          </a:p>
          <a:p>
            <a:pPr marL="358775" lvl="1" indent="-92075"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商品によりますが、主に投資信託を活用するケースが多いためリスクがあります。</a:t>
            </a:r>
          </a:p>
          <a:p>
            <a:pPr marR="0" lvl="0" defTabSz="914400" eaLnBrk="1" fontAlgn="base" latinLnBrk="0" hangingPunct="1">
              <a:lnSpc>
                <a:spcPct val="100000"/>
              </a:lnSpc>
              <a:spcBef>
                <a:spcPct val="0"/>
              </a:spcBef>
              <a:spcAft>
                <a:spcPct val="0"/>
              </a:spcAft>
              <a:buClrTx/>
              <a:buSzTx/>
              <a:tabLst/>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❺ 損益通算や損失の繰越控除ができない</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特定口座や一般口座との損益通算（利益と損失の相殺）ができません。</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❻</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NISA</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口座は</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人</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口座のみ</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運用したい商品が無い等で、口座を変更する場合</a:t>
            </a:r>
            <a:r>
              <a:rPr kumimoji="1" lang="en-US" altLang="ja-JP" sz="1050" kern="0" dirty="0">
                <a:latin typeface="Meiryo UI" panose="020B0604030504040204" pitchFamily="50" charset="-128"/>
                <a:ea typeface="Meiryo UI" panose="020B0604030504040204" pitchFamily="50" charset="-128"/>
              </a:rPr>
              <a:t>1</a:t>
            </a:r>
            <a:r>
              <a:rPr kumimoji="1" lang="ja-JP" altLang="en-US" sz="1050" kern="0" dirty="0">
                <a:latin typeface="Meiryo UI" panose="020B0604030504040204" pitchFamily="50" charset="-128"/>
                <a:ea typeface="Meiryo UI" panose="020B0604030504040204" pitchFamily="50" charset="-128"/>
              </a:rPr>
              <a:t>年単位で変更が可能です。ただし、運用中の商品を、変更した金融機関の</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口座に移管することはできません。</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既に商品を購入している場合は年内での変更はできず、翌年以降の変更になります。</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❼</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対象年齢が</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18</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歳から</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お子さまの積み立てや、相続対策等の活用はできない。</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❽ 掛金は最大</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360</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万円</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1,800</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万円</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累計が上限</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大口の資産運用としては制限がある。</a:t>
            </a:r>
            <a:endParaRPr kumimoji="1" lang="en-US" altLang="ja-JP" sz="1050" kern="0" dirty="0">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❾ 現行</a:t>
            </a:r>
            <a:r>
              <a:rPr kumimoji="1" lang="en-US" altLang="ja-JP" sz="1200" b="1" kern="0" dirty="0">
                <a:latin typeface="Meiryo UI" panose="020B0604030504040204" pitchFamily="50" charset="-128"/>
                <a:ea typeface="Meiryo UI" panose="020B0604030504040204" pitchFamily="50" charset="-128"/>
              </a:rPr>
              <a:t>NISA</a:t>
            </a:r>
            <a:r>
              <a:rPr kumimoji="1" lang="ja-JP" altLang="en-US" sz="1200" b="1" kern="0" dirty="0">
                <a:latin typeface="Meiryo UI" panose="020B0604030504040204" pitchFamily="50" charset="-128"/>
                <a:ea typeface="Meiryo UI" panose="020B0604030504040204" pitchFamily="50" charset="-128"/>
              </a:rPr>
              <a:t>から新</a:t>
            </a:r>
            <a:r>
              <a:rPr kumimoji="1" lang="en-US" altLang="ja-JP" sz="1200" b="1" kern="0" dirty="0">
                <a:latin typeface="Meiryo UI" panose="020B0604030504040204" pitchFamily="50" charset="-128"/>
                <a:ea typeface="Meiryo UI" panose="020B0604030504040204" pitchFamily="50" charset="-128"/>
              </a:rPr>
              <a:t>NISA</a:t>
            </a:r>
            <a:r>
              <a:rPr kumimoji="1" lang="ja-JP" altLang="en-US" sz="1200" b="1" kern="0" dirty="0">
                <a:latin typeface="Meiryo UI" panose="020B0604030504040204" pitchFamily="50" charset="-128"/>
                <a:ea typeface="Meiryo UI" panose="020B0604030504040204" pitchFamily="50" charset="-128"/>
              </a:rPr>
              <a:t>へのロールオーバーはできない</a:t>
            </a:r>
            <a:endPar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新</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口座は、従来の</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口座とは別枠の扱いとなるため、新</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口座への移管は不可能となります。よって、お客さまは、「非課税期間中に売却する」、もしくは「非課税期間終了後に課税口座へ払い出す」といった選択が必要になります。</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ついては、時期と市場のタイミングによってに不利益を生じる可能性があります。</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❿ 商品によっては、為替リスクや信用リスク（国）等を含む</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外国の株式や債券で運用する投資信託には基本的に、為替変動リスクがあります。</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AEC9EF55-DA1A-4F18-A067-37DB78D7748A}"/>
              </a:ext>
            </a:extLst>
          </p:cNvPr>
          <p:cNvSpPr/>
          <p:nvPr/>
        </p:nvSpPr>
        <p:spPr>
          <a:xfrm>
            <a:off x="5540578" y="887408"/>
            <a:ext cx="1058303"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4</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手数料等</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22" name="表 21">
            <a:extLst>
              <a:ext uri="{FF2B5EF4-FFF2-40B4-BE49-F238E27FC236}">
                <a16:creationId xmlns:a16="http://schemas.microsoft.com/office/drawing/2014/main" id="{F7AD6585-E665-4A4A-B5D1-55A8F242229C}"/>
              </a:ext>
            </a:extLst>
          </p:cNvPr>
          <p:cNvGraphicFramePr>
            <a:graphicFrameLocks noGrp="1"/>
          </p:cNvGraphicFramePr>
          <p:nvPr/>
        </p:nvGraphicFramePr>
        <p:xfrm>
          <a:off x="5736396" y="1452514"/>
          <a:ext cx="4140000" cy="869760"/>
        </p:xfrm>
        <a:graphic>
          <a:graphicData uri="http://schemas.openxmlformats.org/drawingml/2006/table">
            <a:tbl>
              <a:tblPr>
                <a:tableStyleId>{5C22544A-7EE6-4342-B048-85BDC9FD1C3A}</a:tableStyleId>
              </a:tblPr>
              <a:tblGrid>
                <a:gridCol w="1116000">
                  <a:extLst>
                    <a:ext uri="{9D8B030D-6E8A-4147-A177-3AD203B41FA5}">
                      <a16:colId xmlns:a16="http://schemas.microsoft.com/office/drawing/2014/main" val="2882618463"/>
                    </a:ext>
                  </a:extLst>
                </a:gridCol>
                <a:gridCol w="1224000">
                  <a:extLst>
                    <a:ext uri="{9D8B030D-6E8A-4147-A177-3AD203B41FA5}">
                      <a16:colId xmlns:a16="http://schemas.microsoft.com/office/drawing/2014/main" val="2114279377"/>
                    </a:ext>
                  </a:extLst>
                </a:gridCol>
                <a:gridCol w="1800000">
                  <a:extLst>
                    <a:ext uri="{9D8B030D-6E8A-4147-A177-3AD203B41FA5}">
                      <a16:colId xmlns:a16="http://schemas.microsoft.com/office/drawing/2014/main" val="2841092622"/>
                    </a:ext>
                  </a:extLst>
                </a:gridCol>
              </a:tblGrid>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保有</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信託報酬等</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0.09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商品に準ずる</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1831838"/>
                  </a:ext>
                </a:extLst>
              </a:tr>
              <a:tr h="432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売却等</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信託財産</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留保額</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商品に準ずる</a:t>
                      </a:r>
                    </a:p>
                  </a:txBody>
                  <a:tcPr marL="36000" marR="36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38211504"/>
                  </a:ext>
                </a:extLst>
              </a:tr>
            </a:tbl>
          </a:graphicData>
        </a:graphic>
      </p:graphicFrame>
      <p:sp>
        <p:nvSpPr>
          <p:cNvPr id="24" name="正方形/長方形 23">
            <a:extLst>
              <a:ext uri="{FF2B5EF4-FFF2-40B4-BE49-F238E27FC236}">
                <a16:creationId xmlns:a16="http://schemas.microsoft.com/office/drawing/2014/main" id="{08C103C3-19FB-4A12-90FE-F3185D4F324F}"/>
              </a:ext>
            </a:extLst>
          </p:cNvPr>
          <p:cNvSpPr/>
          <p:nvPr/>
        </p:nvSpPr>
        <p:spPr>
          <a:xfrm>
            <a:off x="5686657" y="1176341"/>
            <a:ext cx="2185214"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投資信託で運用していた場合</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6BD170BC-18CA-405B-B3C4-0A9F291BDED2}"/>
              </a:ext>
            </a:extLst>
          </p:cNvPr>
          <p:cNvSpPr/>
          <p:nvPr/>
        </p:nvSpPr>
        <p:spPr>
          <a:xfrm>
            <a:off x="5632563" y="2403502"/>
            <a:ext cx="4456669" cy="92333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参考）口座管理手数料等の考え方</a:t>
            </a:r>
            <a:endParaRPr kumimoji="1" lang="en-US" altLang="ja-JP" sz="1200" b="1" dirty="0">
              <a:solidFill>
                <a:srgbClr val="3E3A39"/>
              </a:solidFill>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dirty="0">
                <a:solidFill>
                  <a:srgbClr val="3E3A39"/>
                </a:solidFill>
                <a:latin typeface="メイリオ" panose="020B0604030504040204" pitchFamily="50" charset="-128"/>
                <a:ea typeface="メイリオ" panose="020B0604030504040204" pitchFamily="50" charset="-128"/>
              </a:rPr>
              <a:t>条件：</a:t>
            </a:r>
            <a:r>
              <a:rPr kumimoji="1" lang="ja-JP" altLang="en-US" sz="1050" dirty="0">
                <a:solidFill>
                  <a:srgbClr val="3E3A39"/>
                </a:solidFill>
                <a:latin typeface="メイリオ" panose="020B0604030504040204" pitchFamily="50" charset="-128"/>
                <a:ea typeface="メイリオ" panose="020B0604030504040204" pitchFamily="50" charset="-128"/>
              </a:rPr>
              <a:t>毎年</a:t>
            </a:r>
            <a:r>
              <a:rPr kumimoji="1" lang="en-US" altLang="ja-JP" sz="1050" dirty="0">
                <a:solidFill>
                  <a:srgbClr val="3E3A39"/>
                </a:solidFill>
                <a:latin typeface="メイリオ" panose="020B0604030504040204" pitchFamily="50" charset="-128"/>
                <a:ea typeface="メイリオ" panose="020B0604030504040204" pitchFamily="50" charset="-128"/>
              </a:rPr>
              <a:t>100</a:t>
            </a:r>
            <a:r>
              <a:rPr kumimoji="1" lang="ja-JP" altLang="en-US" sz="1050" dirty="0">
                <a:solidFill>
                  <a:srgbClr val="3E3A39"/>
                </a:solidFill>
                <a:latin typeface="メイリオ" panose="020B0604030504040204" pitchFamily="50" charset="-128"/>
                <a:ea typeface="メイリオ" panose="020B0604030504040204" pitchFamily="50" charset="-128"/>
              </a:rPr>
              <a:t>万円を</a:t>
            </a:r>
            <a:r>
              <a:rPr kumimoji="1" lang="en-US" altLang="ja-JP" sz="1050" dirty="0">
                <a:solidFill>
                  <a:srgbClr val="3E3A39"/>
                </a:solidFill>
                <a:latin typeface="メイリオ" panose="020B0604030504040204" pitchFamily="50" charset="-128"/>
                <a:ea typeface="メイリオ" panose="020B0604030504040204" pitchFamily="50" charset="-128"/>
              </a:rPr>
              <a:t>18</a:t>
            </a:r>
            <a:r>
              <a:rPr kumimoji="1" lang="ja-JP" altLang="en-US" sz="1050" dirty="0">
                <a:solidFill>
                  <a:srgbClr val="3E3A39"/>
                </a:solidFill>
                <a:latin typeface="メイリオ" panose="020B0604030504040204" pitchFamily="50" charset="-128"/>
                <a:ea typeface="メイリオ" panose="020B0604030504040204" pitchFamily="50" charset="-128"/>
              </a:rPr>
              <a:t>年間、計</a:t>
            </a:r>
            <a:r>
              <a:rPr kumimoji="1" lang="en-US" altLang="ja-JP" sz="1050" dirty="0">
                <a:solidFill>
                  <a:srgbClr val="3E3A39"/>
                </a:solidFill>
                <a:latin typeface="メイリオ" panose="020B0604030504040204" pitchFamily="50" charset="-128"/>
                <a:ea typeface="メイリオ" panose="020B0604030504040204" pitchFamily="50" charset="-128"/>
              </a:rPr>
              <a:t>1,800</a:t>
            </a:r>
            <a:r>
              <a:rPr kumimoji="1" lang="ja-JP" altLang="en-US" sz="1050" dirty="0">
                <a:solidFill>
                  <a:srgbClr val="3E3A39"/>
                </a:solidFill>
                <a:latin typeface="メイリオ" panose="020B0604030504040204" pitchFamily="50" charset="-128"/>
                <a:ea typeface="メイリオ" panose="020B0604030504040204" pitchFamily="50" charset="-128"/>
              </a:rPr>
              <a:t>万円投資信託で運用した場合</a:t>
            </a:r>
            <a:endParaRPr kumimoji="1" lang="en-US" altLang="ja-JP" sz="1050"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050" b="1" dirty="0">
                <a:solidFill>
                  <a:srgbClr val="3E3A39"/>
                </a:solidFill>
                <a:latin typeface="メイリオ" panose="020B0604030504040204" pitchFamily="50" charset="-128"/>
                <a:ea typeface="メイリオ" panose="020B0604030504040204" pitchFamily="50" charset="-128"/>
              </a:rPr>
              <a:t>信託報酬</a:t>
            </a:r>
            <a:endParaRPr kumimoji="1" lang="en-US" altLang="ja-JP" sz="1050" b="1"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050" dirty="0">
                <a:solidFill>
                  <a:srgbClr val="3E3A39"/>
                </a:solidFill>
                <a:latin typeface="メイリオ" panose="020B0604030504040204" pitchFamily="50" charset="-128"/>
                <a:ea typeface="メイリオ" panose="020B0604030504040204" pitchFamily="50" charset="-128"/>
              </a:rPr>
              <a:t>（信託報酬は</a:t>
            </a:r>
            <a:r>
              <a:rPr kumimoji="1" lang="en-US" altLang="ja-JP" sz="1050" dirty="0">
                <a:solidFill>
                  <a:srgbClr val="3E3A39"/>
                </a:solidFill>
                <a:latin typeface="メイリオ" panose="020B0604030504040204" pitchFamily="50" charset="-128"/>
                <a:ea typeface="メイリオ" panose="020B0604030504040204" pitchFamily="50" charset="-128"/>
              </a:rPr>
              <a:t>1</a:t>
            </a:r>
            <a:r>
              <a:rPr kumimoji="1" lang="ja-JP" altLang="en-US" sz="1050" dirty="0">
                <a:solidFill>
                  <a:srgbClr val="3E3A39"/>
                </a:solidFill>
                <a:latin typeface="メイリオ" panose="020B0604030504040204" pitchFamily="50" charset="-128"/>
                <a:ea typeface="メイリオ" panose="020B0604030504040204" pitchFamily="50" charset="-128"/>
              </a:rPr>
              <a:t>％で、運用益が無いと仮定）　　　＝</a:t>
            </a:r>
            <a:r>
              <a:rPr kumimoji="1" lang="en-US" altLang="ja-JP" sz="1050" dirty="0">
                <a:solidFill>
                  <a:srgbClr val="3E3A39"/>
                </a:solidFill>
                <a:latin typeface="メイリオ" panose="020B0604030504040204" pitchFamily="50" charset="-128"/>
                <a:ea typeface="メイリオ" panose="020B0604030504040204" pitchFamily="50" charset="-128"/>
              </a:rPr>
              <a:t>1,710,000</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a:t>
            </a:r>
          </a:p>
          <a:p>
            <a:pPr>
              <a:defRPr/>
            </a:pPr>
            <a:r>
              <a:rPr kumimoji="1" lang="en-US" altLang="ja-JP" sz="1050" dirty="0">
                <a:solidFill>
                  <a:srgbClr val="3E3A39"/>
                </a:solidFill>
                <a:latin typeface="メイリオ" panose="020B0604030504040204" pitchFamily="50" charset="-128"/>
                <a:ea typeface="メイリオ" panose="020B0604030504040204" pitchFamily="50" charset="-128"/>
              </a:rPr>
              <a:t>100</a:t>
            </a:r>
            <a:r>
              <a:rPr kumimoji="1" lang="ja-JP" altLang="en-US" sz="1050" dirty="0">
                <a:solidFill>
                  <a:srgbClr val="3E3A39"/>
                </a:solidFill>
                <a:latin typeface="メイリオ" panose="020B0604030504040204" pitchFamily="50" charset="-128"/>
                <a:ea typeface="メイリオ" panose="020B0604030504040204" pitchFamily="50" charset="-128"/>
              </a:rPr>
              <a:t>万円</a:t>
            </a:r>
            <a:r>
              <a:rPr kumimoji="1" lang="en-US" altLang="ja-JP" sz="1050" dirty="0">
                <a:solidFill>
                  <a:srgbClr val="3E3A39"/>
                </a:solidFill>
                <a:latin typeface="メイリオ" panose="020B0604030504040204" pitchFamily="50" charset="-128"/>
                <a:ea typeface="メイリオ" panose="020B0604030504040204" pitchFamily="50" charset="-128"/>
              </a:rPr>
              <a:t>×18</a:t>
            </a:r>
            <a:r>
              <a:rPr kumimoji="1" lang="ja-JP" altLang="en-US" sz="1050" dirty="0">
                <a:solidFill>
                  <a:srgbClr val="3E3A39"/>
                </a:solidFill>
                <a:latin typeface="メイリオ" panose="020B0604030504040204" pitchFamily="50" charset="-128"/>
                <a:ea typeface="メイリオ" panose="020B0604030504040204" pitchFamily="50" charset="-128"/>
              </a:rPr>
              <a:t>年＝</a:t>
            </a:r>
            <a:r>
              <a:rPr kumimoji="1" lang="en-US" altLang="ja-JP" sz="1050" dirty="0">
                <a:solidFill>
                  <a:srgbClr val="3E3A39"/>
                </a:solidFill>
                <a:latin typeface="メイリオ" panose="020B0604030504040204" pitchFamily="50" charset="-128"/>
                <a:ea typeface="メイリオ" panose="020B0604030504040204" pitchFamily="50" charset="-128"/>
              </a:rPr>
              <a:t>1,800</a:t>
            </a:r>
            <a:r>
              <a:rPr kumimoji="1" lang="ja-JP" altLang="en-US" sz="1050" dirty="0">
                <a:solidFill>
                  <a:srgbClr val="3E3A39"/>
                </a:solidFill>
                <a:latin typeface="メイリオ" panose="020B0604030504040204" pitchFamily="50" charset="-128"/>
                <a:ea typeface="メイリオ" panose="020B0604030504040204" pitchFamily="50" charset="-128"/>
              </a:rPr>
              <a:t>万円の資産に対しての概算（年単位で計算）</a:t>
            </a:r>
            <a:endParaRPr kumimoji="1" lang="en-US" altLang="ja-JP" sz="1050" dirty="0">
              <a:solidFill>
                <a:srgbClr val="3E3A39"/>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12464892-76AC-48E1-809B-D38EE57DAC2C}"/>
              </a:ext>
            </a:extLst>
          </p:cNvPr>
          <p:cNvSpPr/>
          <p:nvPr/>
        </p:nvSpPr>
        <p:spPr>
          <a:xfrm>
            <a:off x="8886985" y="2906414"/>
            <a:ext cx="648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⑧</a:t>
            </a:r>
          </a:p>
        </p:txBody>
      </p:sp>
      <p:sp>
        <p:nvSpPr>
          <p:cNvPr id="3" name="テキスト プレースホルダー 1">
            <a:extLst>
              <a:ext uri="{FF2B5EF4-FFF2-40B4-BE49-F238E27FC236}">
                <a16:creationId xmlns:a16="http://schemas.microsoft.com/office/drawing/2014/main" id="{696EC7A2-9AC4-165A-9CCF-BB9C38E0768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の提案を受けましたか！？・・・からの積み立て系商品の訴求</a:t>
            </a:r>
          </a:p>
        </p:txBody>
      </p:sp>
      <p:sp>
        <p:nvSpPr>
          <p:cNvPr id="4" name="スライド番号プレースホルダー 5">
            <a:extLst>
              <a:ext uri="{FF2B5EF4-FFF2-40B4-BE49-F238E27FC236}">
                <a16:creationId xmlns:a16="http://schemas.microsoft.com/office/drawing/2014/main" id="{BD52B646-3481-BDCD-4E6A-5C82DA8F304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27</a:t>
            </a:fld>
            <a:endParaRPr kumimoji="1" lang="ja-JP" altLang="en-US" sz="1200" b="1" dirty="0">
              <a:solidFill>
                <a:schemeClr val="tx1"/>
              </a:solidFill>
            </a:endParaRPr>
          </a:p>
        </p:txBody>
      </p:sp>
      <p:sp>
        <p:nvSpPr>
          <p:cNvPr id="9" name="正方形/長方形 8">
            <a:extLst>
              <a:ext uri="{FF2B5EF4-FFF2-40B4-BE49-F238E27FC236}">
                <a16:creationId xmlns:a16="http://schemas.microsoft.com/office/drawing/2014/main" id="{5ABC77CE-63D8-51E3-798D-630436BC342F}"/>
              </a:ext>
            </a:extLst>
          </p:cNvPr>
          <p:cNvSpPr/>
          <p:nvPr/>
        </p:nvSpPr>
        <p:spPr bwMode="auto">
          <a:xfrm>
            <a:off x="114300" y="1176341"/>
            <a:ext cx="5530480" cy="5250303"/>
          </a:xfrm>
          <a:prstGeom prst="rect">
            <a:avLst/>
          </a:prstGeom>
          <a:solidFill>
            <a:schemeClr val="bg1"/>
          </a:solidFill>
          <a:ln w="3810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❶ </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自分で金融機関を選び、商品を選択し、自身で手続きをする必要がある</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どの金融機関を窓口とするか、から商品選択、手続きまで基本的にすべてを自己完結する必要。</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➋ 金融機関によって運用商品が異なり、商品も限定されている。</a:t>
            </a:r>
            <a:endPar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運用管理機関によって、用意されている商品のラインナップが異なります。</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ネット系証券会社等だと上場株式の取り扱いがありますが、大手銀行では投資信託に限られる等。</a:t>
            </a:r>
            <a:endPar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また、</a:t>
            </a:r>
            <a:r>
              <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2023</a:t>
            </a: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年までの一般</a:t>
            </a:r>
            <a:r>
              <a:rPr kumimoji="1" lang="en-US" altLang="ja-JP"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NISA</a:t>
            </a:r>
            <a:r>
              <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では選択できた「</a:t>
            </a:r>
            <a:r>
              <a:rPr kumimoji="1" lang="ja-JP" altLang="en-US" sz="1050" kern="0" dirty="0">
                <a:latin typeface="Meiryo UI" panose="020B0604030504040204" pitchFamily="50" charset="-128"/>
                <a:ea typeface="Meiryo UI" panose="020B0604030504040204" pitchFamily="50" charset="-128"/>
              </a:rPr>
              <a:t>信託期間</a:t>
            </a:r>
            <a:r>
              <a:rPr kumimoji="1" lang="en-US" altLang="ja-JP" sz="1050" kern="0" dirty="0">
                <a:latin typeface="Meiryo UI" panose="020B0604030504040204" pitchFamily="50" charset="-128"/>
                <a:ea typeface="Meiryo UI" panose="020B0604030504040204" pitchFamily="50" charset="-128"/>
              </a:rPr>
              <a:t>20</a:t>
            </a:r>
            <a:r>
              <a:rPr kumimoji="1" lang="ja-JP" altLang="en-US" sz="1050" kern="0" dirty="0">
                <a:latin typeface="Meiryo UI" panose="020B0604030504040204" pitchFamily="50" charset="-128"/>
                <a:ea typeface="Meiryo UI" panose="020B0604030504040204" pitchFamily="50" charset="-128"/>
              </a:rPr>
              <a:t>年未満の投資信託」や、「毎月分配型の投資信託」、「高レバレッジ型の投資信託」等は、新</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では選択できなくなりました。</a:t>
            </a:r>
            <a:endParaRPr kumimoji="1" lang="en-US" altLang="ja-JP" sz="105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❸</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投資信託商品は、資産残高に対し手数料（信託報酬）がかかります</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投資信託を選択された場合、信託報酬はもちろん、信託財産留保額がかかる商品もあります。</a:t>
            </a:r>
          </a:p>
          <a:p>
            <a:pPr marL="354013" lvl="1" indent="-84138" defTabSz="914400" fontAlgn="base">
              <a:spcBef>
                <a:spcPct val="0"/>
              </a:spcBef>
              <a:spcAft>
                <a:spcPct val="0"/>
              </a:spcAft>
              <a:buFont typeface="Arial" panose="020B0604020202020204" pitchFamily="34" charset="0"/>
              <a:buChar char="•"/>
              <a:defRPr/>
            </a:pPr>
            <a:endParaRPr kumimoji="1" lang="en-US" altLang="ja-JP" sz="4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solidFill>
                  <a:srgbClr val="FF0000"/>
                </a:solidFill>
                <a:latin typeface="Meiryo UI" panose="020B0604030504040204" pitchFamily="50" charset="-128"/>
                <a:ea typeface="Meiryo UI" panose="020B0604030504040204" pitchFamily="50" charset="-128"/>
              </a:rPr>
              <a:t>❹ 運用結果によっては、積立額が元本を下回る可能性があります</a:t>
            </a:r>
          </a:p>
          <a:p>
            <a:pPr marL="358775" lvl="1" indent="-92075"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商品によりますが、主に投資信託を活用するケースが多いためリスクがあります。</a:t>
            </a:r>
          </a:p>
          <a:p>
            <a:pPr marR="0" lvl="0" defTabSz="914400" eaLnBrk="1" fontAlgn="base" latinLnBrk="0" hangingPunct="1">
              <a:lnSpc>
                <a:spcPct val="100000"/>
              </a:lnSpc>
              <a:spcBef>
                <a:spcPct val="0"/>
              </a:spcBef>
              <a:spcAft>
                <a:spcPct val="0"/>
              </a:spcAft>
              <a:buClrTx/>
              <a:buSzTx/>
              <a:tabLst/>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❺ 損益通算や損失の繰越控除ができない</a:t>
            </a:r>
            <a:endParaRPr kumimoji="1" lang="en-US" altLang="ja-JP" sz="1200" b="1"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特定口座や一般口座との損益通算（利益と損失の相殺）ができません。</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❻</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NISA</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口座は</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人</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口座のみ</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運用したい商品が無い等で、口座を変更する場合</a:t>
            </a:r>
            <a:r>
              <a:rPr kumimoji="1" lang="en-US" altLang="ja-JP" sz="1050" kern="0" dirty="0">
                <a:latin typeface="Meiryo UI" panose="020B0604030504040204" pitchFamily="50" charset="-128"/>
                <a:ea typeface="Meiryo UI" panose="020B0604030504040204" pitchFamily="50" charset="-128"/>
              </a:rPr>
              <a:t>1</a:t>
            </a:r>
            <a:r>
              <a:rPr kumimoji="1" lang="ja-JP" altLang="en-US" sz="1050" kern="0" dirty="0">
                <a:latin typeface="Meiryo UI" panose="020B0604030504040204" pitchFamily="50" charset="-128"/>
                <a:ea typeface="Meiryo UI" panose="020B0604030504040204" pitchFamily="50" charset="-128"/>
              </a:rPr>
              <a:t>年単位で変更が可能です。ただし、運用中の商品を、変更した金融機関の</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口座に移管することはできません。</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既に商品を購入している場合は年内での変更はできず、翌年以降の変更になります。</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❼</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 対象年齢が</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18</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歳から</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お子さまの積み立てや、相続対策等の活用はできない。</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❽ 掛金は最大</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360</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万円</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1,800</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万円</a:t>
            </a:r>
            <a:r>
              <a:rPr kumimoji="1" lang="en-US" altLang="ja-JP"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累計が上限</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大口の資産運用としては制限がある。</a:t>
            </a:r>
            <a:endParaRPr kumimoji="1" lang="en-US" altLang="ja-JP" sz="1050" kern="0" dirty="0">
              <a:latin typeface="Meiryo UI" panose="020B0604030504040204" pitchFamily="50" charset="-128"/>
              <a:ea typeface="Meiryo UI" panose="020B0604030504040204" pitchFamily="50" charset="-128"/>
            </a:endParaRPr>
          </a:p>
          <a:p>
            <a:pPr marL="228600" marR="0" lvl="0" indent="-228600" defTabSz="914400" eaLnBrk="1" fontAlgn="base" latinLnBrk="0" hangingPunct="1">
              <a:lnSpc>
                <a:spcPct val="100000"/>
              </a:lnSpc>
              <a:spcBef>
                <a:spcPct val="0"/>
              </a:spcBef>
              <a:spcAft>
                <a:spcPct val="0"/>
              </a:spcAft>
              <a:buClrTx/>
              <a:buSzTx/>
              <a:buFont typeface="+mj-ea"/>
              <a:buAutoNum type="circleNumDbPlain"/>
              <a:tabLst/>
              <a:defRPr/>
            </a:pPr>
            <a:endParaRPr kumimoji="1" lang="ja-JP" altLang="en-US" sz="4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kern="0" dirty="0">
                <a:latin typeface="Meiryo UI" panose="020B0604030504040204" pitchFamily="50" charset="-128"/>
                <a:ea typeface="Meiryo UI" panose="020B0604030504040204" pitchFamily="50" charset="-128"/>
              </a:rPr>
              <a:t>❾ 現行</a:t>
            </a:r>
            <a:r>
              <a:rPr kumimoji="1" lang="en-US" altLang="ja-JP" sz="1200" b="1" kern="0" dirty="0">
                <a:latin typeface="Meiryo UI" panose="020B0604030504040204" pitchFamily="50" charset="-128"/>
                <a:ea typeface="Meiryo UI" panose="020B0604030504040204" pitchFamily="50" charset="-128"/>
              </a:rPr>
              <a:t>NISA</a:t>
            </a:r>
            <a:r>
              <a:rPr kumimoji="1" lang="ja-JP" altLang="en-US" sz="1200" b="1" kern="0" dirty="0">
                <a:latin typeface="Meiryo UI" panose="020B0604030504040204" pitchFamily="50" charset="-128"/>
                <a:ea typeface="Meiryo UI" panose="020B0604030504040204" pitchFamily="50" charset="-128"/>
              </a:rPr>
              <a:t>から新</a:t>
            </a:r>
            <a:r>
              <a:rPr kumimoji="1" lang="en-US" altLang="ja-JP" sz="1200" b="1" kern="0" dirty="0">
                <a:latin typeface="Meiryo UI" panose="020B0604030504040204" pitchFamily="50" charset="-128"/>
                <a:ea typeface="Meiryo UI" panose="020B0604030504040204" pitchFamily="50" charset="-128"/>
              </a:rPr>
              <a:t>NISA</a:t>
            </a:r>
            <a:r>
              <a:rPr kumimoji="1" lang="ja-JP" altLang="en-US" sz="1200" b="1" kern="0" dirty="0">
                <a:latin typeface="Meiryo UI" panose="020B0604030504040204" pitchFamily="50" charset="-128"/>
                <a:ea typeface="Meiryo UI" panose="020B0604030504040204" pitchFamily="50" charset="-128"/>
              </a:rPr>
              <a:t>へのロールオーバーはできない</a:t>
            </a:r>
            <a:endPar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新</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口座は、従来の</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口座とは別枠の扱いとなるため、新</a:t>
            </a:r>
            <a:r>
              <a:rPr kumimoji="1" lang="en-US" altLang="ja-JP" sz="1050" kern="0" dirty="0">
                <a:latin typeface="Meiryo UI" panose="020B0604030504040204" pitchFamily="50" charset="-128"/>
                <a:ea typeface="Meiryo UI" panose="020B0604030504040204" pitchFamily="50" charset="-128"/>
              </a:rPr>
              <a:t>NISA</a:t>
            </a:r>
            <a:r>
              <a:rPr kumimoji="1" lang="ja-JP" altLang="en-US" sz="1050" kern="0" dirty="0">
                <a:latin typeface="Meiryo UI" panose="020B0604030504040204" pitchFamily="50" charset="-128"/>
                <a:ea typeface="Meiryo UI" panose="020B0604030504040204" pitchFamily="50" charset="-128"/>
              </a:rPr>
              <a:t>口座への移管は不可能となります。よって、お客さまは、「非課税期間中に売却する」、もしくは「非課税期間終了後に課税口座へ払い出す」といった選択が必要になります。</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ついては、時期と市場のタイミングによってに不利益を生じる可能性があります。</a:t>
            </a:r>
            <a:endParaRPr kumimoji="1" lang="en-US" altLang="ja-JP" sz="1050" kern="0" dirty="0">
              <a:latin typeface="Meiryo UI" panose="020B0604030504040204" pitchFamily="50" charset="-128"/>
              <a:ea typeface="Meiryo UI" panose="020B0604030504040204" pitchFamily="50" charset="-128"/>
            </a:endParaRPr>
          </a:p>
          <a:p>
            <a:pPr marL="354013" lvl="1" indent="-84138" defTabSz="914400" fontAlgn="base">
              <a:spcBef>
                <a:spcPct val="0"/>
              </a:spcBef>
              <a:spcAft>
                <a:spcPct val="0"/>
              </a:spcAft>
              <a:buFont typeface="Arial" panose="020B0604020202020204" pitchFamily="34" charset="0"/>
              <a:buChar char="•"/>
              <a:defRPr/>
            </a:pPr>
            <a:endParaRPr kumimoji="1" lang="en-US" altLang="ja-JP" sz="400" kern="0" dirty="0">
              <a:latin typeface="Meiryo UI" panose="020B0604030504040204" pitchFamily="50" charset="-128"/>
              <a:ea typeface="Meiryo UI" panose="020B0604030504040204" pitchFamily="50" charset="-128"/>
            </a:endParaRPr>
          </a:p>
          <a:p>
            <a:pPr marR="0" lvl="0" defTabSz="914400" eaLnBrk="1" fontAlgn="base" latinLnBrk="0" hangingPunct="1">
              <a:lnSpc>
                <a:spcPct val="100000"/>
              </a:lnSpc>
              <a:spcBef>
                <a:spcPct val="0"/>
              </a:spcBef>
              <a:spcAft>
                <a:spcPct val="0"/>
              </a:spcAft>
              <a:buClrTx/>
              <a:buSzTx/>
              <a:tabLst/>
              <a:defRPr/>
            </a:pPr>
            <a:r>
              <a:rPr kumimoji="1" lang="ja-JP" altLang="en-US" sz="12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❿ 商品によっては、為替リスクや信用リスク（国）等を含む</a:t>
            </a:r>
          </a:p>
          <a:p>
            <a:pPr marL="354013" lvl="1" indent="-84138" defTabSz="914400" fontAlgn="base">
              <a:spcBef>
                <a:spcPct val="0"/>
              </a:spcBef>
              <a:spcAft>
                <a:spcPct val="0"/>
              </a:spcAft>
              <a:buFont typeface="Arial" panose="020B0604020202020204" pitchFamily="34" charset="0"/>
              <a:buChar char="•"/>
              <a:defRPr/>
            </a:pPr>
            <a:r>
              <a:rPr kumimoji="1" lang="ja-JP" altLang="en-US" sz="1050" kern="0" dirty="0">
                <a:latin typeface="Meiryo UI" panose="020B0604030504040204" pitchFamily="50" charset="-128"/>
                <a:ea typeface="Meiryo UI" panose="020B0604030504040204" pitchFamily="50" charset="-128"/>
              </a:rPr>
              <a:t>外国の株式や債券で運用する投資信託には基本的に、為替変動リスクがあります。</a:t>
            </a:r>
            <a:endParaRPr kumimoji="1" lang="ja-JP" altLang="en-US" sz="105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6C7CC7EE-4CA1-8528-0CC7-D87F60B7F118}"/>
              </a:ext>
            </a:extLst>
          </p:cNvPr>
          <p:cNvPicPr>
            <a:picLocks noChangeAspect="1"/>
          </p:cNvPicPr>
          <p:nvPr/>
        </p:nvPicPr>
        <p:blipFill rotWithShape="1">
          <a:blip r:embed="rId2"/>
          <a:srcRect l="48584"/>
          <a:stretch/>
        </p:blipFill>
        <p:spPr>
          <a:xfrm>
            <a:off x="9100" y="853134"/>
            <a:ext cx="3546946" cy="4836543"/>
          </a:xfrm>
          <a:prstGeom prst="rect">
            <a:avLst/>
          </a:prstGeom>
        </p:spPr>
      </p:pic>
      <p:pic>
        <p:nvPicPr>
          <p:cNvPr id="11" name="図 10">
            <a:extLst>
              <a:ext uri="{FF2B5EF4-FFF2-40B4-BE49-F238E27FC236}">
                <a16:creationId xmlns:a16="http://schemas.microsoft.com/office/drawing/2014/main" id="{4EDA26EE-A40A-27E0-5FF7-B3C746F7FFC2}"/>
              </a:ext>
            </a:extLst>
          </p:cNvPr>
          <p:cNvPicPr>
            <a:picLocks noChangeAspect="1"/>
          </p:cNvPicPr>
          <p:nvPr/>
        </p:nvPicPr>
        <p:blipFill rotWithShape="1">
          <a:blip r:embed="rId3"/>
          <a:srcRect l="9130" t="23290" r="22981" b="8815"/>
          <a:stretch/>
        </p:blipFill>
        <p:spPr>
          <a:xfrm>
            <a:off x="53312" y="1208595"/>
            <a:ext cx="9275670" cy="5218049"/>
          </a:xfrm>
          <a:prstGeom prst="rect">
            <a:avLst/>
          </a:prstGeom>
        </p:spPr>
      </p:pic>
      <p:sp>
        <p:nvSpPr>
          <p:cNvPr id="12" name="楕円 11">
            <a:extLst>
              <a:ext uri="{FF2B5EF4-FFF2-40B4-BE49-F238E27FC236}">
                <a16:creationId xmlns:a16="http://schemas.microsoft.com/office/drawing/2014/main" id="{1737614C-0E96-0DB5-7C52-CB19BC9BCE65}"/>
              </a:ext>
            </a:extLst>
          </p:cNvPr>
          <p:cNvSpPr/>
          <p:nvPr/>
        </p:nvSpPr>
        <p:spPr>
          <a:xfrm>
            <a:off x="28575" y="5618120"/>
            <a:ext cx="1117097" cy="111709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6030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graphicFrame>
        <p:nvGraphicFramePr>
          <p:cNvPr id="3" name="表 2">
            <a:extLst>
              <a:ext uri="{FF2B5EF4-FFF2-40B4-BE49-F238E27FC236}">
                <a16:creationId xmlns:a16="http://schemas.microsoft.com/office/drawing/2014/main" id="{525149E4-D021-49A2-9CFD-FFC06D049B6E}"/>
              </a:ext>
            </a:extLst>
          </p:cNvPr>
          <p:cNvGraphicFramePr>
            <a:graphicFrameLocks noGrp="1"/>
          </p:cNvGraphicFramePr>
          <p:nvPr/>
        </p:nvGraphicFramePr>
        <p:xfrm>
          <a:off x="114300" y="587281"/>
          <a:ext cx="7452000" cy="5908671"/>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2783855776"/>
                    </a:ext>
                  </a:extLst>
                </a:gridCol>
                <a:gridCol w="1800000">
                  <a:extLst>
                    <a:ext uri="{9D8B030D-6E8A-4147-A177-3AD203B41FA5}">
                      <a16:colId xmlns:a16="http://schemas.microsoft.com/office/drawing/2014/main" val="4003960795"/>
                    </a:ext>
                  </a:extLst>
                </a:gridCol>
                <a:gridCol w="684000">
                  <a:extLst>
                    <a:ext uri="{9D8B030D-6E8A-4147-A177-3AD203B41FA5}">
                      <a16:colId xmlns:a16="http://schemas.microsoft.com/office/drawing/2014/main" val="2617197198"/>
                    </a:ext>
                  </a:extLst>
                </a:gridCol>
                <a:gridCol w="432000">
                  <a:extLst>
                    <a:ext uri="{9D8B030D-6E8A-4147-A177-3AD203B41FA5}">
                      <a16:colId xmlns:a16="http://schemas.microsoft.com/office/drawing/2014/main" val="1882007233"/>
                    </a:ext>
                  </a:extLst>
                </a:gridCol>
                <a:gridCol w="648000">
                  <a:extLst>
                    <a:ext uri="{9D8B030D-6E8A-4147-A177-3AD203B41FA5}">
                      <a16:colId xmlns:a16="http://schemas.microsoft.com/office/drawing/2014/main" val="1458376946"/>
                    </a:ext>
                  </a:extLst>
                </a:gridCol>
                <a:gridCol w="432000">
                  <a:extLst>
                    <a:ext uri="{9D8B030D-6E8A-4147-A177-3AD203B41FA5}">
                      <a16:colId xmlns:a16="http://schemas.microsoft.com/office/drawing/2014/main" val="2182046584"/>
                    </a:ext>
                  </a:extLst>
                </a:gridCol>
                <a:gridCol w="432000">
                  <a:extLst>
                    <a:ext uri="{9D8B030D-6E8A-4147-A177-3AD203B41FA5}">
                      <a16:colId xmlns:a16="http://schemas.microsoft.com/office/drawing/2014/main" val="3182498916"/>
                    </a:ext>
                  </a:extLst>
                </a:gridCol>
                <a:gridCol w="648000">
                  <a:extLst>
                    <a:ext uri="{9D8B030D-6E8A-4147-A177-3AD203B41FA5}">
                      <a16:colId xmlns:a16="http://schemas.microsoft.com/office/drawing/2014/main" val="3886384702"/>
                    </a:ext>
                  </a:extLst>
                </a:gridCol>
                <a:gridCol w="432000">
                  <a:extLst>
                    <a:ext uri="{9D8B030D-6E8A-4147-A177-3AD203B41FA5}">
                      <a16:colId xmlns:a16="http://schemas.microsoft.com/office/drawing/2014/main" val="1345698305"/>
                    </a:ext>
                  </a:extLst>
                </a:gridCol>
                <a:gridCol w="432000">
                  <a:extLst>
                    <a:ext uri="{9D8B030D-6E8A-4147-A177-3AD203B41FA5}">
                      <a16:colId xmlns:a16="http://schemas.microsoft.com/office/drawing/2014/main" val="4189043701"/>
                    </a:ext>
                  </a:extLst>
                </a:gridCol>
                <a:gridCol w="648000">
                  <a:extLst>
                    <a:ext uri="{9D8B030D-6E8A-4147-A177-3AD203B41FA5}">
                      <a16:colId xmlns:a16="http://schemas.microsoft.com/office/drawing/2014/main" val="92176290"/>
                    </a:ext>
                  </a:extLst>
                </a:gridCol>
                <a:gridCol w="432000">
                  <a:extLst>
                    <a:ext uri="{9D8B030D-6E8A-4147-A177-3AD203B41FA5}">
                      <a16:colId xmlns:a16="http://schemas.microsoft.com/office/drawing/2014/main" val="3616152988"/>
                    </a:ext>
                  </a:extLst>
                </a:gridCol>
              </a:tblGrid>
              <a:tr h="0">
                <a:tc row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西暦</a:t>
                      </a: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主な出来事</a:t>
                      </a: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株価</a:t>
                      </a:r>
                    </a:p>
                  </a:txBody>
                  <a:tcPr marL="3538" marR="3538" marT="3538"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gridSpan="2">
                  <a:txBody>
                    <a:bodyPr/>
                    <a:lstStyle/>
                    <a:p>
                      <a:pPr algn="ctr" fontAlgn="ctr"/>
                      <a:r>
                        <a:rPr lang="en-US" altLang="ja-JP" sz="900" b="1" u="none" strike="noStrike" dirty="0">
                          <a:effectLst/>
                          <a:latin typeface="Meiryo UI" panose="020B0604030504040204" pitchFamily="50" charset="-128"/>
                          <a:ea typeface="Meiryo UI" panose="020B0604030504040204" pitchFamily="50" charset="-128"/>
                        </a:rPr>
                        <a:t>10</a:t>
                      </a:r>
                      <a:r>
                        <a:rPr lang="ja-JP" altLang="en-US" sz="900" b="1" u="none" strike="noStrike" dirty="0">
                          <a:effectLst/>
                          <a:latin typeface="Meiryo UI" panose="020B0604030504040204" pitchFamily="50" charset="-128"/>
                          <a:ea typeface="Meiryo UI" panose="020B0604030504040204" pitchFamily="50" charset="-128"/>
                        </a:rPr>
                        <a:t>年後</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19050" cap="flat" cmpd="sng" algn="ctr">
                      <a:solidFill>
                        <a:schemeClr val="bg1">
                          <a:lumMod val="6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3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gridSpan="2">
                  <a:txBody>
                    <a:bodyPr/>
                    <a:lstStyle/>
                    <a:p>
                      <a:pPr algn="ctr" fontAlgn="ctr"/>
                      <a:r>
                        <a:rPr lang="en-US" altLang="ja-JP" sz="900" b="1" u="none" strike="noStrike" dirty="0">
                          <a:effectLst/>
                          <a:latin typeface="Meiryo UI" panose="020B0604030504040204" pitchFamily="50" charset="-128"/>
                          <a:ea typeface="Meiryo UI" panose="020B0604030504040204" pitchFamily="50" charset="-128"/>
                        </a:rPr>
                        <a:t>20</a:t>
                      </a:r>
                      <a:r>
                        <a:rPr lang="ja-JP" altLang="en-US" sz="900" b="1" u="none" strike="noStrike" dirty="0">
                          <a:effectLst/>
                          <a:latin typeface="Meiryo UI" panose="020B0604030504040204" pitchFamily="50" charset="-128"/>
                          <a:ea typeface="Meiryo UI" panose="020B0604030504040204" pitchFamily="50" charset="-128"/>
                        </a:rPr>
                        <a:t>年後</a:t>
                      </a:r>
                      <a:r>
                        <a:rPr lang="en-US" altLang="ja-JP" sz="800" u="none" strike="noStrike" dirty="0">
                          <a:effectLst/>
                          <a:latin typeface="Meiryo UI" panose="020B0604030504040204" pitchFamily="50" charset="-128"/>
                          <a:ea typeface="Meiryo UI" panose="020B0604030504040204" pitchFamily="50" charset="-128"/>
                        </a:rPr>
                        <a:t>(1984</a:t>
                      </a:r>
                      <a:r>
                        <a:rPr lang="ja-JP" altLang="en-US" sz="800" u="none" strike="noStrike" dirty="0">
                          <a:effectLst/>
                          <a:latin typeface="Meiryo UI" panose="020B0604030504040204" pitchFamily="50" charset="-128"/>
                          <a:ea typeface="Meiryo UI" panose="020B0604030504040204" pitchFamily="50" charset="-128"/>
                        </a:rPr>
                        <a:t>年から</a:t>
                      </a:r>
                      <a:r>
                        <a:rPr lang="en-US" altLang="ja-JP" sz="8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19050" cap="flat" cmpd="sng" algn="ctr">
                      <a:solidFill>
                        <a:schemeClr val="bg1">
                          <a:lumMod val="6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3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gridSpan="2">
                  <a:txBody>
                    <a:bodyPr/>
                    <a:lstStyle/>
                    <a:p>
                      <a:pPr algn="ctr" fontAlgn="ctr"/>
                      <a:r>
                        <a:rPr lang="en-US" altLang="ja-JP" sz="900" b="1" u="none" strike="noStrike" dirty="0">
                          <a:effectLst/>
                          <a:latin typeface="Meiryo UI" panose="020B0604030504040204" pitchFamily="50" charset="-128"/>
                          <a:ea typeface="Meiryo UI" panose="020B0604030504040204" pitchFamily="50" charset="-128"/>
                        </a:rPr>
                        <a:t>30</a:t>
                      </a:r>
                      <a:r>
                        <a:rPr lang="ja-JP" altLang="en-US" sz="900" b="1" u="none" strike="noStrike" dirty="0">
                          <a:effectLst/>
                          <a:latin typeface="Meiryo UI" panose="020B0604030504040204" pitchFamily="50" charset="-128"/>
                          <a:ea typeface="Meiryo UI" panose="020B0604030504040204" pitchFamily="50" charset="-128"/>
                        </a:rPr>
                        <a:t>年後</a:t>
                      </a:r>
                      <a:r>
                        <a:rPr lang="en-US" altLang="ja-JP" sz="800" u="none" strike="noStrike" dirty="0">
                          <a:effectLst/>
                          <a:latin typeface="Meiryo UI" panose="020B0604030504040204" pitchFamily="50" charset="-128"/>
                          <a:ea typeface="Meiryo UI" panose="020B0604030504040204" pitchFamily="50" charset="-128"/>
                        </a:rPr>
                        <a:t>(1984</a:t>
                      </a:r>
                      <a:r>
                        <a:rPr lang="ja-JP" altLang="en-US" sz="800" u="none" strike="noStrike" dirty="0">
                          <a:effectLst/>
                          <a:latin typeface="Meiryo UI" panose="020B0604030504040204" pitchFamily="50" charset="-128"/>
                          <a:ea typeface="Meiryo UI" panose="020B0604030504040204" pitchFamily="50" charset="-128"/>
                        </a:rPr>
                        <a:t>年から</a:t>
                      </a:r>
                      <a:r>
                        <a:rPr lang="en-US" altLang="ja-JP" sz="8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19050" cap="flat" cmpd="sng" algn="ctr">
                      <a:solidFill>
                        <a:schemeClr val="bg1">
                          <a:lumMod val="6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3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24558735"/>
                  </a:ext>
                </a:extLst>
              </a:tr>
              <a:tr h="140317">
                <a:tc vMerge="1">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西暦</a:t>
                      </a: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vMerge="1">
                  <a:txBody>
                    <a:bodyPr/>
                    <a:lstStyle/>
                    <a:p>
                      <a:endParaRPr kumimoji="1" lang="ja-JP" altLang="en-US"/>
                    </a:p>
                  </a:txBody>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対比</a:t>
                      </a:r>
                    </a:p>
                  </a:txBody>
                  <a:tcPr marL="3538" marR="3538" marT="3538"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gridSpan="2"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vMerge="1">
                  <a:txBody>
                    <a:bodyPr/>
                    <a:lstStyle/>
                    <a:p>
                      <a:endParaRPr kumimoji="1" lang="ja-JP" altLang="en-US"/>
                    </a:p>
                  </a:txBody>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対比</a:t>
                      </a:r>
                    </a:p>
                  </a:txBody>
                  <a:tcPr marL="3538" marR="3538" marT="3538"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gridSpan="2"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vMerge="1">
                  <a:txBody>
                    <a:bodyPr/>
                    <a:lstStyle/>
                    <a:p>
                      <a:endParaRPr kumimoji="1" lang="ja-JP" altLang="en-US"/>
                    </a:p>
                  </a:txBody>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対比</a:t>
                      </a: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28799278"/>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1984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9,893.82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19,723.06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11,488.76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17,450.77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8831322"/>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1985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11,542.60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19,868.15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16,111.43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19,033.71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0419614"/>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13,113.32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19,361.35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17,225.83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19,114.37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88166673"/>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日ブラックマンデー</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18,701.30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15,258.74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15,307.78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22,764.94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061214617"/>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21,564.00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13,842.17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64%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8,859.56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41%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20,014.77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93%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3766073"/>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1989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38,915.87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円を記録</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30,159.00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18,934.34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63%</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10,546.44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35%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23,656.62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78%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05059291"/>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23,848.71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13,785.69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FF0000"/>
                          </a:solidFill>
                          <a:effectLst/>
                          <a:latin typeface="Meiryo UI" panose="020B0604030504040204" pitchFamily="50" charset="-128"/>
                          <a:ea typeface="Meiryo UI" panose="020B0604030504040204" pitchFamily="50" charset="-128"/>
                        </a:rPr>
                        <a:t>58%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10,228.92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FF0000"/>
                          </a:solidFill>
                          <a:effectLst/>
                          <a:latin typeface="Meiryo UI" panose="020B0604030504040204" pitchFamily="50" charset="-128"/>
                          <a:ea typeface="Meiryo UI" panose="020B0604030504040204" pitchFamily="50" charset="-128"/>
                        </a:rPr>
                        <a:t>43%</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27,444.17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6309815"/>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22,983.77</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10,542.62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46%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8,455.35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37%</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28,791.71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91654446"/>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16,924.95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8,578.95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FF0000"/>
                          </a:solidFill>
                          <a:effectLst/>
                          <a:latin typeface="Meiryo UI" panose="020B0604030504040204" pitchFamily="50" charset="-128"/>
                          <a:ea typeface="Meiryo UI" panose="020B0604030504040204" pitchFamily="50" charset="-128"/>
                        </a:rPr>
                        <a:t>51%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10,395.18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61%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26,094.50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77504559"/>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17,417.24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10,676.64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FF0000"/>
                          </a:solidFill>
                          <a:effectLst/>
                          <a:latin typeface="Meiryo UI" panose="020B0604030504040204" pitchFamily="50" charset="-128"/>
                          <a:ea typeface="Meiryo UI" panose="020B0604030504040204" pitchFamily="50" charset="-128"/>
                        </a:rPr>
                        <a:t>61%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16,291.31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94%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33,464.17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00161326"/>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19,723.06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11,488.76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58%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17,450.77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39,894.54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44625650"/>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ドル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銭を記録</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19,868.15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16,111.43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19,033.71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96%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rowSpan="2" gridSpan="2">
                  <a:txBody>
                    <a:bodyPr/>
                    <a:lstStyle/>
                    <a:p>
                      <a:pPr algn="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平均</a:t>
                      </a:r>
                    </a:p>
                  </a:txBody>
                  <a:tcPr marL="3538" marR="18000" marT="3538" marB="0" anchor="ctr">
                    <a:lnL w="19050" cap="flat" cmpd="sng" algn="ctr">
                      <a:solidFill>
                        <a:schemeClr val="bg1">
                          <a:lumMod val="6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hMerge="1">
                  <a:txBody>
                    <a:bodyPr/>
                    <a:lstStyle/>
                    <a:p>
                      <a:pPr algn="r" fontAlgn="ct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143%</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35114460"/>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19,361.35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17,225.83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89%</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19,114.37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99%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vMerge="1">
                  <a:txBody>
                    <a:bodyPr/>
                    <a:lstStyle/>
                    <a:p>
                      <a:endParaRPr kumimoji="1" lang="ja-JP" altLang="en-US" dirty="0"/>
                    </a:p>
                  </a:txBody>
                  <a:tcPr marL="3538" marR="18000" marT="3538" marB="0" anchor="ct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29727783"/>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15,258.74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15,307.78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22,764.94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rowSpan="2" gridSpan="2">
                  <a:txBody>
                    <a:bodyPr/>
                    <a:lstStyle/>
                    <a:p>
                      <a:pPr algn="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hMerge="1">
                  <a:txBody>
                    <a:bodyPr/>
                    <a:lstStyle/>
                    <a:p>
                      <a:pPr algn="r" fontAlgn="ct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tc>
                <a:tc rowSpan="2">
                  <a:txBody>
                    <a:bodyPr/>
                    <a:lstStyle/>
                    <a:p>
                      <a:pPr algn="r" fontAlgn="ct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691269442"/>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13,842.17</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8,859.56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64%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20,014.77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vMerge="1">
                  <a:txBody>
                    <a:bodyPr/>
                    <a:lstStyle/>
                    <a:p>
                      <a:endParaRPr kumimoji="1" lang="ja-JP" altLang="en-US" dirty="0"/>
                    </a:p>
                  </a:txBody>
                  <a:tcPr marL="3538" marR="18000" marT="3538" marB="0" anchor="ct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984683249"/>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1999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18,934.34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10,546.44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56%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23,656.62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419879600"/>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13,785.69</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10,228.92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74%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27,444.17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4779027"/>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日米同時多発テロ</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10,542.62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8,455.35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FF0000"/>
                          </a:solidFill>
                          <a:effectLst/>
                          <a:latin typeface="Meiryo UI" panose="020B0604030504040204" pitchFamily="50" charset="-128"/>
                          <a:ea typeface="Meiryo UI" panose="020B0604030504040204" pitchFamily="50" charset="-128"/>
                        </a:rPr>
                        <a:t>80%</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28,791.71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273%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640047783"/>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8,578.95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10,395.18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26,094.50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304%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582938889"/>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日イラク戦争</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10,676.64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16,291.31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33,464.17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56670956"/>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11,488.76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17,450.77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39,894.54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347%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793463254"/>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16,111.43</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2015</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19,033.71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rowSpan="2" gridSpan="2">
                  <a:txBody>
                    <a:bodyPr/>
                    <a:lstStyle/>
                    <a:p>
                      <a:pPr algn="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平均</a:t>
                      </a: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hMerge="1">
                  <a:txBody>
                    <a:bodyPr/>
                    <a:lstStyle/>
                    <a:p>
                      <a:pPr algn="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139%</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558534250"/>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17,225.83</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2016</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19,114.37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vMerge="1">
                  <a:txBody>
                    <a:bodyPr/>
                    <a:lstStyle/>
                    <a:p>
                      <a:endParaRPr kumimoji="1" lang="ja-JP" altLang="en-US" dirty="0"/>
                    </a:p>
                  </a:txBody>
                  <a:tcPr marL="3538" marR="18000" marT="3538" marB="0" anchor="ct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228416916"/>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15,307.78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2017</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22,764.94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rowSpan="2" gridSpan="2">
                  <a:txBody>
                    <a:bodyPr/>
                    <a:lstStyle/>
                    <a:p>
                      <a:pPr algn="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hMerge="1">
                  <a:txBody>
                    <a:bodyPr/>
                    <a:lstStyle/>
                    <a:p>
                      <a:pPr algn="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tc>
                <a:tc rowSpan="2">
                  <a:txBody>
                    <a:bodyPr/>
                    <a:lstStyle/>
                    <a:p>
                      <a:pPr algn="r" fontAlgn="ct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151932424"/>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日リーマンショック</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8,859.56</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20,014.77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vMerge="1">
                  <a:txBody>
                    <a:bodyPr/>
                    <a:lstStyle/>
                    <a:p>
                      <a:endParaRPr kumimoji="1" lang="ja-JP" altLang="en-US" dirty="0"/>
                    </a:p>
                  </a:txBody>
                  <a:tcPr marL="3538" marR="18000" marT="3538" marB="0" anchor="ct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819241103"/>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2009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10,546.44</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2019</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23,656.62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83940912"/>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10,228.92</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27,444.17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6083882"/>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8,455.35</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2021</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28,791.71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341%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747575620"/>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月安部新政権によるアベノミクス</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10,395.18</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2022</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26,094.50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94181331"/>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株式譲渡益等の軽減税率廃止</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16,291.31</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33,464.17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651531297"/>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17,450.77</a:t>
                      </a:r>
                    </a:p>
                  </a:txBody>
                  <a:tcPr marL="7620" marR="7620" marT="7620" marB="0" anchor="ctr">
                    <a:lnL w="6350" cap="flat" cmpd="sng" algn="ctr">
                      <a:solidFill>
                        <a:schemeClr val="bg1">
                          <a:lumMod val="7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p>
                  </a:txBody>
                  <a:tcPr marL="7620" marR="7620" marT="7620" marB="0" anchor="ctr">
                    <a:lnL w="19050" cap="flat" cmpd="sng" algn="ctr">
                      <a:solidFill>
                        <a:schemeClr val="bg1">
                          <a:lumMod val="6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39,894.54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173303653"/>
                  </a:ext>
                </a:extLst>
              </a:tr>
              <a:tr h="137099">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zh-CN" sz="800" b="0" i="0" u="none" strike="noStrike" dirty="0">
                          <a:solidFill>
                            <a:srgbClr val="000000"/>
                          </a:solidFill>
                          <a:effectLst/>
                          <a:latin typeface="Meiryo UI" panose="020B0604030504040204" pitchFamily="50" charset="-128"/>
                          <a:ea typeface="Meiryo UI" panose="020B0604030504040204" pitchFamily="50" charset="-128"/>
                        </a:rPr>
                        <a:t>8</a:t>
                      </a:r>
                      <a:r>
                        <a:rPr lang="zh-CN" altLang="en-US" sz="800" b="0" i="0" u="none" strike="noStrike" dirty="0">
                          <a:solidFill>
                            <a:srgbClr val="000000"/>
                          </a:solidFill>
                          <a:effectLst/>
                          <a:latin typeface="Meiryo UI" panose="020B0604030504040204" pitchFamily="50" charset="-128"/>
                          <a:ea typeface="Meiryo UI" panose="020B0604030504040204" pitchFamily="50" charset="-128"/>
                        </a:rPr>
                        <a:t>月上海指数下落</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（チャイナショック）</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19,033.71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rowSpan="2">
                  <a:txBody>
                    <a:bodyPr/>
                    <a:lstStyle/>
                    <a:p>
                      <a:pPr algn="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平均</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T w="6350" cap="flat" cmpd="sng" algn="ctr">
                      <a:solidFill>
                        <a:schemeClr val="bg1">
                          <a:lumMod val="75000"/>
                        </a:schemeClr>
                      </a:solidFill>
                      <a:prstDash val="solid"/>
                      <a:round/>
                      <a:headEnd type="none" w="med" len="med"/>
                      <a:tailEnd type="none" w="med" len="med"/>
                    </a:lnT>
                    <a:solidFill>
                      <a:schemeClr val="bg1"/>
                    </a:solidFill>
                  </a:tcPr>
                </a:tc>
                <a:tc rowSpan="2">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132%</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662871133"/>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月英国</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EU</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離脱</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19,114.37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r"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vMerge="1">
                  <a:txBody>
                    <a:bodyPr/>
                    <a:lstStyle/>
                    <a:p>
                      <a:pPr algn="r"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a:noFill/>
                    </a:lnL>
                    <a:solidFill>
                      <a:schemeClr val="bg1"/>
                    </a:solidFill>
                  </a:tcPr>
                </a:tc>
                <a:tc v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189185025"/>
                  </a:ext>
                </a:extLst>
              </a:tr>
              <a:tr h="141077">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22,764.94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vMerge="1">
                  <a:txBody>
                    <a:bodyPr/>
                    <a:lstStyle/>
                    <a:p>
                      <a:pPr algn="r"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r" fontAlgn="ct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solidFill>
                      <a:schemeClr val="bg1"/>
                    </a:solidFill>
                  </a:tcPr>
                </a:tc>
                <a:tc>
                  <a:txBody>
                    <a:bodyPr/>
                    <a:lstStyle/>
                    <a:p>
                      <a:pPr algn="r" fontAlgn="ct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57210432"/>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月トランプ政権対中追加関税発動</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20,014.77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84035045"/>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23,656.62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894488112"/>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月新型コロナウイルス</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27,444.17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962829"/>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28,791.71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563010850"/>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月ロシアのウクライナ侵攻</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26,094.50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854090587"/>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33,464.17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777592284"/>
                  </a:ext>
                </a:extLst>
              </a:tr>
              <a:tr h="137099">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新</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NISA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開始</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39,894.54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18000"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725875390"/>
                  </a:ext>
                </a:extLst>
              </a:tr>
            </a:tbl>
          </a:graphicData>
        </a:graphic>
      </p:graphicFrame>
      <p:sp>
        <p:nvSpPr>
          <p:cNvPr id="5" name="矢印: 下 4">
            <a:extLst>
              <a:ext uri="{FF2B5EF4-FFF2-40B4-BE49-F238E27FC236}">
                <a16:creationId xmlns:a16="http://schemas.microsoft.com/office/drawing/2014/main" id="{96E7EB61-AC7C-4364-862C-76B9DF01A07F}"/>
              </a:ext>
            </a:extLst>
          </p:cNvPr>
          <p:cNvSpPr/>
          <p:nvPr/>
        </p:nvSpPr>
        <p:spPr>
          <a:xfrm>
            <a:off x="2145814" y="3631683"/>
            <a:ext cx="195943" cy="1159774"/>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28732D9F-47B0-4947-9C47-497442539755}"/>
              </a:ext>
            </a:extLst>
          </p:cNvPr>
          <p:cNvSpPr txBox="1"/>
          <p:nvPr/>
        </p:nvSpPr>
        <p:spPr>
          <a:xfrm>
            <a:off x="1519277" y="3692558"/>
            <a:ext cx="792000" cy="318924"/>
          </a:xfrm>
          <a:prstGeom prst="rect">
            <a:avLst/>
          </a:prstGeom>
          <a:solidFill>
            <a:schemeClr val="bg1"/>
          </a:solidFill>
          <a:ln w="15875">
            <a:solidFill>
              <a:schemeClr val="bg1">
                <a:lumMod val="85000"/>
              </a:schemeClr>
            </a:solidFill>
          </a:ln>
        </p:spPr>
        <p:txBody>
          <a:bodyPr wrap="square" lIns="36000" tIns="36000" rIns="36000" bIns="36000" anchor="ctr">
            <a:spAutoFit/>
          </a:bodyPr>
          <a:lstStyle/>
          <a:p>
            <a:pPr 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株式譲渡益等に</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軽減税率</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800" dirty="0"/>
          </a:p>
        </p:txBody>
      </p:sp>
      <p:sp>
        <p:nvSpPr>
          <p:cNvPr id="11" name="吹き出し: 四角形 10">
            <a:extLst>
              <a:ext uri="{FF2B5EF4-FFF2-40B4-BE49-F238E27FC236}">
                <a16:creationId xmlns:a16="http://schemas.microsoft.com/office/drawing/2014/main" id="{8812F8A8-91A6-4A17-AB7F-B5142068FD07}"/>
              </a:ext>
            </a:extLst>
          </p:cNvPr>
          <p:cNvSpPr/>
          <p:nvPr/>
        </p:nvSpPr>
        <p:spPr>
          <a:xfrm>
            <a:off x="3210300" y="5479187"/>
            <a:ext cx="1260000" cy="648000"/>
          </a:xfrm>
          <a:prstGeom prst="wedgeRectCallout">
            <a:avLst>
              <a:gd name="adj1" fmla="val 30641"/>
              <a:gd name="adj2" fmla="val -65870"/>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prstClr val="black"/>
                </a:solidFill>
                <a:latin typeface="Meiryo UI" panose="020B0604030504040204" pitchFamily="50" charset="-128"/>
                <a:ea typeface="Meiryo UI" panose="020B0604030504040204" pitchFamily="50" charset="-128"/>
              </a:rPr>
              <a:t>10</a:t>
            </a:r>
            <a:r>
              <a:rPr kumimoji="1" lang="ja-JP" altLang="en-US" sz="1200" b="1" dirty="0">
                <a:solidFill>
                  <a:prstClr val="black"/>
                </a:solidFill>
                <a:latin typeface="Meiryo UI" panose="020B0604030504040204" pitchFamily="50" charset="-128"/>
                <a:ea typeface="Meiryo UI" panose="020B0604030504040204" pitchFamily="50" charset="-128"/>
              </a:rPr>
              <a:t>年</a:t>
            </a:r>
            <a:r>
              <a:rPr kumimoji="1" lang="ja-JP" altLang="en-US" sz="1200" dirty="0">
                <a:solidFill>
                  <a:prstClr val="black"/>
                </a:solidFill>
                <a:latin typeface="Meiryo UI" panose="020B0604030504040204" pitchFamily="50" charset="-128"/>
                <a:ea typeface="Meiryo UI" panose="020B0604030504040204" pitchFamily="50" charset="-128"/>
              </a:rPr>
              <a:t>かけて</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Meiryo UI" panose="020B0604030504040204" pitchFamily="50" charset="-128"/>
                <a:ea typeface="Meiryo UI" panose="020B0604030504040204" pitchFamily="50" charset="-128"/>
              </a:rPr>
              <a:t>何％上昇</a:t>
            </a:r>
            <a:r>
              <a:rPr kumimoji="1" lang="ja-JP" altLang="en-US" sz="1200" dirty="0">
                <a:solidFill>
                  <a:prstClr val="black"/>
                </a:solidFill>
                <a:latin typeface="Meiryo UI" panose="020B0604030504040204" pitchFamily="50" charset="-128"/>
                <a:ea typeface="Meiryo UI" panose="020B0604030504040204" pitchFamily="50" charset="-128"/>
              </a:rPr>
              <a:t>したか</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17</a:t>
            </a:r>
            <a:r>
              <a:rPr kumimoji="1" lang="ja-JP" altLang="en-US" sz="1200" dirty="0">
                <a:solidFill>
                  <a:prstClr val="black"/>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srgbClr val="FF0000"/>
                </a:solidFill>
                <a:latin typeface="Meiryo UI" panose="020B0604030504040204" pitchFamily="50" charset="-128"/>
                <a:ea typeface="Meiryo UI" panose="020B0604030504040204" pitchFamily="50" charset="-128"/>
              </a:rPr>
              <a:t>ー</a:t>
            </a:r>
            <a:r>
              <a:rPr kumimoji="1" lang="en-US" altLang="ja-JP" sz="1200" dirty="0">
                <a:solidFill>
                  <a:srgbClr val="FF0000"/>
                </a:solidFill>
                <a:latin typeface="Meiryo UI" panose="020B0604030504040204" pitchFamily="50" charset="-128"/>
                <a:ea typeface="Meiryo UI" panose="020B0604030504040204" pitchFamily="50" charset="-128"/>
              </a:rPr>
              <a:t>14</a:t>
            </a:r>
            <a:r>
              <a:rPr kumimoji="1" lang="ja-JP" altLang="en-US" sz="1200" dirty="0">
                <a:solidFill>
                  <a:srgbClr val="FF0000"/>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p>
        </p:txBody>
      </p:sp>
      <p:sp>
        <p:nvSpPr>
          <p:cNvPr id="15" name="吹き出し: 四角形 14">
            <a:extLst>
              <a:ext uri="{FF2B5EF4-FFF2-40B4-BE49-F238E27FC236}">
                <a16:creationId xmlns:a16="http://schemas.microsoft.com/office/drawing/2014/main" id="{C6F230BC-4122-4C93-B0F0-17B353089772}"/>
              </a:ext>
            </a:extLst>
          </p:cNvPr>
          <p:cNvSpPr/>
          <p:nvPr/>
        </p:nvSpPr>
        <p:spPr>
          <a:xfrm>
            <a:off x="7343192" y="6027952"/>
            <a:ext cx="2510898" cy="468000"/>
          </a:xfrm>
          <a:prstGeom prst="wedgeRectCallout">
            <a:avLst>
              <a:gd name="adj1" fmla="val 21570"/>
              <a:gd name="adj2" fmla="val -24002"/>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r">
              <a:defRPr/>
            </a:pPr>
            <a:r>
              <a:rPr kumimoji="1" lang="en-US" altLang="ja-JP" sz="1200" dirty="0">
                <a:solidFill>
                  <a:prstClr val="black"/>
                </a:solidFill>
                <a:latin typeface="Meiryo UI" panose="020B0604030504040204" pitchFamily="50" charset="-128"/>
                <a:ea typeface="Meiryo UI" panose="020B0604030504040204" pitchFamily="50" charset="-128"/>
              </a:rPr>
              <a:t>35,624.48</a:t>
            </a:r>
            <a:r>
              <a:rPr kumimoji="1" lang="ja-JP" altLang="en-US" sz="1200" dirty="0">
                <a:solidFill>
                  <a:prstClr val="black"/>
                </a:solidFill>
                <a:latin typeface="Meiryo UI" panose="020B0604030504040204" pitchFamily="50" charset="-128"/>
                <a:ea typeface="Meiryo UI" panose="020B0604030504040204" pitchFamily="50" charset="-128"/>
              </a:rPr>
              <a:t>円（</a:t>
            </a:r>
            <a:r>
              <a:rPr kumimoji="1" lang="en-US" altLang="ja-JP" sz="1200" dirty="0">
                <a:solidFill>
                  <a:prstClr val="black"/>
                </a:solidFill>
                <a:latin typeface="Meiryo UI" panose="020B0604030504040204" pitchFamily="50" charset="-128"/>
                <a:ea typeface="Meiryo UI" panose="020B0604030504040204" pitchFamily="50" charset="-128"/>
              </a:rPr>
              <a:t>2025</a:t>
            </a:r>
            <a:r>
              <a:rPr kumimoji="1" lang="ja-JP" altLang="en-US" sz="1200" dirty="0">
                <a:solidFill>
                  <a:prstClr val="black"/>
                </a:solidFill>
                <a:latin typeface="Meiryo UI" panose="020B0604030504040204" pitchFamily="50" charset="-128"/>
                <a:ea typeface="Meiryo UI" panose="020B0604030504040204" pitchFamily="50" charset="-128"/>
              </a:rPr>
              <a:t>年</a:t>
            </a:r>
            <a:r>
              <a:rPr kumimoji="1" lang="en-US" altLang="ja-JP" sz="1200" dirty="0">
                <a:solidFill>
                  <a:prstClr val="black"/>
                </a:solidFill>
                <a:latin typeface="Meiryo UI" panose="020B0604030504040204" pitchFamily="50" charset="-128"/>
                <a:ea typeface="Meiryo UI" panose="020B0604030504040204" pitchFamily="50" charset="-128"/>
              </a:rPr>
              <a:t>4</a:t>
            </a:r>
            <a:r>
              <a:rPr kumimoji="1" lang="ja-JP" altLang="en-US" sz="1200" dirty="0">
                <a:solidFill>
                  <a:prstClr val="black"/>
                </a:solidFill>
                <a:latin typeface="Meiryo UI" panose="020B0604030504040204" pitchFamily="50" charset="-128"/>
                <a:ea typeface="Meiryo UI" panose="020B0604030504040204" pitchFamily="50" charset="-128"/>
              </a:rPr>
              <a:t>月</a:t>
            </a:r>
            <a:r>
              <a:rPr kumimoji="1" lang="en-US" altLang="ja-JP" sz="1200" dirty="0">
                <a:solidFill>
                  <a:prstClr val="black"/>
                </a:solidFill>
                <a:latin typeface="Meiryo UI" panose="020B0604030504040204" pitchFamily="50" charset="-128"/>
                <a:ea typeface="Meiryo UI" panose="020B0604030504040204" pitchFamily="50" charset="-128"/>
              </a:rPr>
              <a:t>1</a:t>
            </a:r>
            <a:r>
              <a:rPr kumimoji="1" lang="ja-JP" altLang="en-US" sz="1200" dirty="0">
                <a:solidFill>
                  <a:prstClr val="black"/>
                </a:solidFill>
                <a:latin typeface="Meiryo UI" panose="020B0604030504040204" pitchFamily="50" charset="-128"/>
                <a:ea typeface="Meiryo UI" panose="020B0604030504040204" pitchFamily="50" charset="-128"/>
              </a:rPr>
              <a:t>日）</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Meiryo UI" panose="020B0604030504040204" pitchFamily="50" charset="-128"/>
                <a:ea typeface="Meiryo UI" panose="020B0604030504040204" pitchFamily="50" charset="-128"/>
              </a:rPr>
              <a:t>　　　　　　</a:t>
            </a:r>
            <a:r>
              <a:rPr kumimoji="1" lang="en-US" altLang="ja-JP" sz="1200" dirty="0">
                <a:solidFill>
                  <a:prstClr val="black"/>
                </a:solidFill>
                <a:latin typeface="Meiryo UI" panose="020B0604030504040204" pitchFamily="50" charset="-128"/>
                <a:ea typeface="Meiryo UI" panose="020B0604030504040204" pitchFamily="50" charset="-128"/>
              </a:rPr>
              <a:t>×143</a:t>
            </a: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50,943</a:t>
            </a:r>
            <a:r>
              <a:rPr kumimoji="1" lang="ja-JP" altLang="en-US" sz="1200" dirty="0">
                <a:solidFill>
                  <a:prstClr val="black"/>
                </a:solidFill>
                <a:latin typeface="Meiryo UI" panose="020B0604030504040204" pitchFamily="50" charset="-128"/>
                <a:ea typeface="Meiryo UI" panose="020B0604030504040204" pitchFamily="50" charset="-128"/>
              </a:rPr>
              <a:t>円</a:t>
            </a:r>
            <a:endParaRPr kumimoji="1" lang="en-US" altLang="ja-JP" sz="1200" dirty="0">
              <a:solidFill>
                <a:prstClr val="black"/>
              </a:solidFill>
              <a:latin typeface="Meiryo UI" panose="020B0604030504040204" pitchFamily="50" charset="-128"/>
              <a:ea typeface="Meiryo UI" panose="020B0604030504040204" pitchFamily="50" charset="-128"/>
            </a:endParaRPr>
          </a:p>
        </p:txBody>
      </p:sp>
      <p:graphicFrame>
        <p:nvGraphicFramePr>
          <p:cNvPr id="4" name="表 3">
            <a:extLst>
              <a:ext uri="{FF2B5EF4-FFF2-40B4-BE49-F238E27FC236}">
                <a16:creationId xmlns:a16="http://schemas.microsoft.com/office/drawing/2014/main" id="{6FD926EF-79F4-31B7-5694-DAA19E9C2413}"/>
              </a:ext>
            </a:extLst>
          </p:cNvPr>
          <p:cNvGraphicFramePr>
            <a:graphicFrameLocks noGrp="1"/>
          </p:cNvGraphicFramePr>
          <p:nvPr/>
        </p:nvGraphicFramePr>
        <p:xfrm>
          <a:off x="7982090" y="587281"/>
          <a:ext cx="1800000" cy="24048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3887848163"/>
                    </a:ext>
                  </a:extLst>
                </a:gridCol>
                <a:gridCol w="648000">
                  <a:extLst>
                    <a:ext uri="{9D8B030D-6E8A-4147-A177-3AD203B41FA5}">
                      <a16:colId xmlns:a16="http://schemas.microsoft.com/office/drawing/2014/main" val="1433774358"/>
                    </a:ext>
                  </a:extLst>
                </a:gridCol>
                <a:gridCol w="432000">
                  <a:extLst>
                    <a:ext uri="{9D8B030D-6E8A-4147-A177-3AD203B41FA5}">
                      <a16:colId xmlns:a16="http://schemas.microsoft.com/office/drawing/2014/main" val="1882600701"/>
                    </a:ext>
                  </a:extLst>
                </a:gridCol>
              </a:tblGrid>
              <a:tr h="72000">
                <a:tc rowSpan="2" grid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月別株価（直近）</a:t>
                      </a: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h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3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37557595"/>
                  </a:ext>
                </a:extLst>
              </a:tr>
              <a:tr h="144000">
                <a:tc gridSpan="2" vMerge="1">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vMerge="1">
                  <a:txBody>
                    <a:bodyPr/>
                    <a:lstStyle/>
                    <a:p>
                      <a:endParaRPr kumimoji="1" lang="ja-JP" altLang="en-US"/>
                    </a:p>
                  </a:txBody>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月対比</a:t>
                      </a:r>
                    </a:p>
                  </a:txBody>
                  <a:tcPr marL="3538" marR="3538" marT="3538"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62918075"/>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36,286.71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827008"/>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39,166.19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13922206"/>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40,369.44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2521084"/>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38,405.66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38581132"/>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38,487.90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29454553"/>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39,583.08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61704579"/>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39,101.82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82037493"/>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38,647.75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58597884"/>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37,919.55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297258"/>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39,081.25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264108825"/>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38,208.03</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54307126"/>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39,894.54</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96356489"/>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39,572.49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7411549"/>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37,155.50</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34521414"/>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35,617.56</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1" i="0" u="none" strike="noStrike" dirty="0">
                          <a:solidFill>
                            <a:srgbClr val="FF0000"/>
                          </a:solidFill>
                          <a:effectLst/>
                          <a:latin typeface="Meiryo UI" panose="020B0604030504040204" pitchFamily="50" charset="-128"/>
                          <a:ea typeface="Meiryo UI" panose="020B0604030504040204" pitchFamily="50" charset="-128"/>
                        </a:rPr>
                        <a:t>98%</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24891686"/>
                  </a:ext>
                </a:extLst>
              </a:tr>
              <a:tr h="1368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62578306"/>
                  </a:ext>
                </a:extLst>
              </a:tr>
            </a:tbl>
          </a:graphicData>
        </a:graphic>
      </p:graphicFrame>
      <p:sp>
        <p:nvSpPr>
          <p:cNvPr id="8" name="吹き出し: 四角形 7">
            <a:extLst>
              <a:ext uri="{FF2B5EF4-FFF2-40B4-BE49-F238E27FC236}">
                <a16:creationId xmlns:a16="http://schemas.microsoft.com/office/drawing/2014/main" id="{EEB05C68-CCD4-896E-67E5-E7E982CD0726}"/>
              </a:ext>
            </a:extLst>
          </p:cNvPr>
          <p:cNvSpPr/>
          <p:nvPr/>
        </p:nvSpPr>
        <p:spPr>
          <a:xfrm>
            <a:off x="4753350" y="4041962"/>
            <a:ext cx="1260000" cy="648000"/>
          </a:xfrm>
          <a:prstGeom prst="wedgeRectCallout">
            <a:avLst>
              <a:gd name="adj1" fmla="val 30641"/>
              <a:gd name="adj2" fmla="val -65870"/>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prstClr val="black"/>
                </a:solidFill>
                <a:latin typeface="Meiryo UI" panose="020B0604030504040204" pitchFamily="50" charset="-128"/>
                <a:ea typeface="Meiryo UI" panose="020B0604030504040204" pitchFamily="50" charset="-128"/>
              </a:rPr>
              <a:t>20</a:t>
            </a:r>
            <a:r>
              <a:rPr kumimoji="1" lang="ja-JP" altLang="en-US" sz="1200" b="1" dirty="0">
                <a:solidFill>
                  <a:prstClr val="black"/>
                </a:solidFill>
                <a:latin typeface="Meiryo UI" panose="020B0604030504040204" pitchFamily="50" charset="-128"/>
                <a:ea typeface="Meiryo UI" panose="020B0604030504040204" pitchFamily="50" charset="-128"/>
              </a:rPr>
              <a:t>年</a:t>
            </a:r>
            <a:r>
              <a:rPr kumimoji="1" lang="ja-JP" altLang="en-US" sz="1200" dirty="0">
                <a:solidFill>
                  <a:prstClr val="black"/>
                </a:solidFill>
                <a:latin typeface="Meiryo UI" panose="020B0604030504040204" pitchFamily="50" charset="-128"/>
                <a:ea typeface="Meiryo UI" panose="020B0604030504040204" pitchFamily="50" charset="-128"/>
              </a:rPr>
              <a:t>かけて</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Meiryo UI" panose="020B0604030504040204" pitchFamily="50" charset="-128"/>
                <a:ea typeface="Meiryo UI" panose="020B0604030504040204" pitchFamily="50" charset="-128"/>
              </a:rPr>
              <a:t>何％上昇</a:t>
            </a:r>
            <a:r>
              <a:rPr kumimoji="1" lang="ja-JP" altLang="en-US" sz="1200" dirty="0">
                <a:solidFill>
                  <a:prstClr val="black"/>
                </a:solidFill>
                <a:latin typeface="Meiryo UI" panose="020B0604030504040204" pitchFamily="50" charset="-128"/>
                <a:ea typeface="Meiryo UI" panose="020B0604030504040204" pitchFamily="50" charset="-128"/>
              </a:rPr>
              <a:t>したか</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11</a:t>
            </a:r>
            <a:r>
              <a:rPr kumimoji="1" lang="ja-JP" altLang="en-US" sz="1200" dirty="0">
                <a:solidFill>
                  <a:prstClr val="black"/>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srgbClr val="FF0000"/>
                </a:solidFill>
                <a:latin typeface="Meiryo UI" panose="020B0604030504040204" pitchFamily="50" charset="-128"/>
                <a:ea typeface="Meiryo UI" panose="020B0604030504040204" pitchFamily="50" charset="-128"/>
              </a:rPr>
              <a:t>ー</a:t>
            </a:r>
            <a:r>
              <a:rPr kumimoji="1" lang="en-US" altLang="ja-JP" sz="1200" dirty="0">
                <a:solidFill>
                  <a:srgbClr val="FF0000"/>
                </a:solidFill>
                <a:latin typeface="Meiryo UI" panose="020B0604030504040204" pitchFamily="50" charset="-128"/>
                <a:ea typeface="Meiryo UI" panose="020B0604030504040204" pitchFamily="50" charset="-128"/>
              </a:rPr>
              <a:t>10</a:t>
            </a:r>
            <a:r>
              <a:rPr kumimoji="1" lang="ja-JP" altLang="en-US" sz="1200" dirty="0">
                <a:solidFill>
                  <a:srgbClr val="FF0000"/>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p>
        </p:txBody>
      </p:sp>
      <p:sp>
        <p:nvSpPr>
          <p:cNvPr id="10" name="吹き出し: 四角形 9">
            <a:extLst>
              <a:ext uri="{FF2B5EF4-FFF2-40B4-BE49-F238E27FC236}">
                <a16:creationId xmlns:a16="http://schemas.microsoft.com/office/drawing/2014/main" id="{CE421849-158B-5F4A-D0F8-E48373EBEA8C}"/>
              </a:ext>
            </a:extLst>
          </p:cNvPr>
          <p:cNvSpPr/>
          <p:nvPr/>
        </p:nvSpPr>
        <p:spPr>
          <a:xfrm>
            <a:off x="6306300" y="2668081"/>
            <a:ext cx="1260000" cy="648000"/>
          </a:xfrm>
          <a:prstGeom prst="wedgeRectCallout">
            <a:avLst>
              <a:gd name="adj1" fmla="val 30641"/>
              <a:gd name="adj2" fmla="val -65870"/>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prstClr val="black"/>
                </a:solidFill>
                <a:latin typeface="Meiryo UI" panose="020B0604030504040204" pitchFamily="50" charset="-128"/>
                <a:ea typeface="Meiryo UI" panose="020B0604030504040204" pitchFamily="50" charset="-128"/>
              </a:rPr>
              <a:t>30</a:t>
            </a:r>
            <a:r>
              <a:rPr kumimoji="1" lang="ja-JP" altLang="en-US" sz="1200" b="1" dirty="0">
                <a:solidFill>
                  <a:prstClr val="black"/>
                </a:solidFill>
                <a:latin typeface="Meiryo UI" panose="020B0604030504040204" pitchFamily="50" charset="-128"/>
                <a:ea typeface="Meiryo UI" panose="020B0604030504040204" pitchFamily="50" charset="-128"/>
              </a:rPr>
              <a:t>年</a:t>
            </a:r>
            <a:r>
              <a:rPr kumimoji="1" lang="ja-JP" altLang="en-US" sz="1200" dirty="0">
                <a:solidFill>
                  <a:prstClr val="black"/>
                </a:solidFill>
                <a:latin typeface="Meiryo UI" panose="020B0604030504040204" pitchFamily="50" charset="-128"/>
                <a:ea typeface="Meiryo UI" panose="020B0604030504040204" pitchFamily="50" charset="-128"/>
              </a:rPr>
              <a:t>かけて</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Meiryo UI" panose="020B0604030504040204" pitchFamily="50" charset="-128"/>
                <a:ea typeface="Meiryo UI" panose="020B0604030504040204" pitchFamily="50" charset="-128"/>
              </a:rPr>
              <a:t>何％上昇</a:t>
            </a:r>
            <a:r>
              <a:rPr kumimoji="1" lang="ja-JP" altLang="en-US" sz="1200" dirty="0">
                <a:solidFill>
                  <a:prstClr val="black"/>
                </a:solidFill>
                <a:latin typeface="Meiryo UI" panose="020B0604030504040204" pitchFamily="50" charset="-128"/>
                <a:ea typeface="Meiryo UI" panose="020B0604030504040204" pitchFamily="50" charset="-128"/>
              </a:rPr>
              <a:t>したか</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9</a:t>
            </a:r>
            <a:r>
              <a:rPr kumimoji="1" lang="ja-JP" altLang="en-US" sz="1200" dirty="0">
                <a:solidFill>
                  <a:prstClr val="black"/>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solidFill>
                  <a:srgbClr val="FF0000"/>
                </a:solidFill>
                <a:latin typeface="Meiryo UI" panose="020B0604030504040204" pitchFamily="50" charset="-128"/>
                <a:ea typeface="Meiryo UI" panose="020B0604030504040204" pitchFamily="50" charset="-128"/>
              </a:rPr>
              <a:t>ー</a:t>
            </a:r>
            <a:r>
              <a:rPr kumimoji="1" lang="en-US" altLang="ja-JP" sz="1200" dirty="0">
                <a:solidFill>
                  <a:srgbClr val="FF0000"/>
                </a:solidFill>
                <a:latin typeface="Meiryo UI" panose="020B0604030504040204" pitchFamily="50" charset="-128"/>
                <a:ea typeface="Meiryo UI" panose="020B0604030504040204" pitchFamily="50" charset="-128"/>
              </a:rPr>
              <a:t>2</a:t>
            </a:r>
            <a:r>
              <a:rPr kumimoji="1" lang="ja-JP" altLang="en-US" sz="1200" dirty="0">
                <a:solidFill>
                  <a:srgbClr val="FF0000"/>
                </a:solidFill>
                <a:latin typeface="Meiryo UI" panose="020B0604030504040204" pitchFamily="50" charset="-128"/>
                <a:ea typeface="Meiryo UI" panose="020B0604030504040204" pitchFamily="50" charset="-128"/>
              </a:rPr>
              <a:t>回</a:t>
            </a:r>
            <a:r>
              <a:rPr kumimoji="1" lang="en-US" altLang="ja-JP" sz="1200" dirty="0">
                <a:solidFill>
                  <a:prstClr val="black"/>
                </a:solidFill>
                <a:latin typeface="Meiryo UI" panose="020B0604030504040204" pitchFamily="50" charset="-128"/>
                <a:ea typeface="Meiryo UI" panose="020B0604030504040204" pitchFamily="50" charset="-128"/>
              </a:rPr>
              <a:t>)</a:t>
            </a:r>
          </a:p>
        </p:txBody>
      </p:sp>
      <p:sp>
        <p:nvSpPr>
          <p:cNvPr id="14" name="吹き出し: 四角形 13">
            <a:extLst>
              <a:ext uri="{FF2B5EF4-FFF2-40B4-BE49-F238E27FC236}">
                <a16:creationId xmlns:a16="http://schemas.microsoft.com/office/drawing/2014/main" id="{D67304AD-416C-6675-828F-34225616600A}"/>
              </a:ext>
            </a:extLst>
          </p:cNvPr>
          <p:cNvSpPr/>
          <p:nvPr/>
        </p:nvSpPr>
        <p:spPr>
          <a:xfrm>
            <a:off x="8535065" y="3153506"/>
            <a:ext cx="1260000" cy="468000"/>
          </a:xfrm>
          <a:prstGeom prst="wedgeRectCallout">
            <a:avLst>
              <a:gd name="adj1" fmla="val 30641"/>
              <a:gd name="adj2" fmla="val -65870"/>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prstClr val="black"/>
                </a:solidFill>
                <a:latin typeface="Meiryo UI" panose="020B0604030504040204" pitchFamily="50" charset="-128"/>
                <a:ea typeface="Meiryo UI" panose="020B0604030504040204" pitchFamily="50" charset="-128"/>
              </a:rPr>
              <a:t>2024</a:t>
            </a:r>
            <a:r>
              <a:rPr kumimoji="1" lang="ja-JP" altLang="en-US" sz="1200" b="1" dirty="0">
                <a:solidFill>
                  <a:prstClr val="black"/>
                </a:solidFill>
                <a:latin typeface="Meiryo UI" panose="020B0604030504040204" pitchFamily="50" charset="-128"/>
                <a:ea typeface="Meiryo UI" panose="020B0604030504040204" pitchFamily="50" charset="-128"/>
              </a:rPr>
              <a:t>年</a:t>
            </a:r>
            <a:r>
              <a:rPr kumimoji="1" lang="en-US" altLang="ja-JP" sz="1200" b="1" dirty="0">
                <a:solidFill>
                  <a:prstClr val="black"/>
                </a:solidFill>
                <a:latin typeface="Meiryo UI" panose="020B0604030504040204" pitchFamily="50" charset="-128"/>
                <a:ea typeface="Meiryo UI" panose="020B0604030504040204" pitchFamily="50" charset="-128"/>
              </a:rPr>
              <a:t>1</a:t>
            </a:r>
            <a:r>
              <a:rPr kumimoji="1" lang="ja-JP" altLang="en-US" sz="1200" b="1" dirty="0">
                <a:solidFill>
                  <a:prstClr val="black"/>
                </a:solidFill>
                <a:latin typeface="Meiryo UI" panose="020B0604030504040204" pitchFamily="50" charset="-128"/>
                <a:ea typeface="Meiryo UI" panose="020B0604030504040204" pitchFamily="50" charset="-128"/>
              </a:rPr>
              <a:t>月</a:t>
            </a:r>
            <a:endParaRPr kumimoji="1" lang="en-US" altLang="ja-JP" sz="1200" b="1"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Meiryo UI" panose="020B0604030504040204" pitchFamily="50" charset="-128"/>
                <a:ea typeface="Meiryo UI" panose="020B0604030504040204" pitchFamily="50" charset="-128"/>
              </a:rPr>
              <a:t>対比</a:t>
            </a:r>
            <a:endParaRPr kumimoji="1" lang="en-US" altLang="ja-JP" sz="1200" dirty="0">
              <a:solidFill>
                <a:prstClr val="black"/>
              </a:solidFill>
              <a:latin typeface="Meiryo UI" panose="020B0604030504040204" pitchFamily="50" charset="-128"/>
              <a:ea typeface="Meiryo UI" panose="020B0604030504040204" pitchFamily="50" charset="-128"/>
            </a:endParaRPr>
          </a:p>
        </p:txBody>
      </p:sp>
      <p:sp>
        <p:nvSpPr>
          <p:cNvPr id="6" name="テキスト プレースホルダー 1">
            <a:extLst>
              <a:ext uri="{FF2B5EF4-FFF2-40B4-BE49-F238E27FC236}">
                <a16:creationId xmlns:a16="http://schemas.microsoft.com/office/drawing/2014/main" id="{0B928849-2BBC-02D9-A235-3688CAE060A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の提案を受けましたか！？・・・からの積み立て系商品の訴求</a:t>
            </a:r>
          </a:p>
        </p:txBody>
      </p:sp>
      <p:sp>
        <p:nvSpPr>
          <p:cNvPr id="7" name="スライド番号プレースホルダー 5">
            <a:extLst>
              <a:ext uri="{FF2B5EF4-FFF2-40B4-BE49-F238E27FC236}">
                <a16:creationId xmlns:a16="http://schemas.microsoft.com/office/drawing/2014/main" id="{CBA51445-8A15-861E-BA2C-4CADFA94F09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28</a:t>
            </a:fld>
            <a:endParaRPr kumimoji="1" lang="ja-JP" altLang="en-US" sz="1200" b="1" dirty="0">
              <a:solidFill>
                <a:schemeClr val="tx1"/>
              </a:solidFill>
            </a:endParaRPr>
          </a:p>
        </p:txBody>
      </p:sp>
      <p:pic>
        <p:nvPicPr>
          <p:cNvPr id="18" name="図 17">
            <a:extLst>
              <a:ext uri="{FF2B5EF4-FFF2-40B4-BE49-F238E27FC236}">
                <a16:creationId xmlns:a16="http://schemas.microsoft.com/office/drawing/2014/main" id="{E323D49A-CC45-A36E-3DF6-73234EF8F594}"/>
              </a:ext>
            </a:extLst>
          </p:cNvPr>
          <p:cNvPicPr>
            <a:picLocks noChangeAspect="1"/>
          </p:cNvPicPr>
          <p:nvPr/>
        </p:nvPicPr>
        <p:blipFill rotWithShape="1">
          <a:blip r:embed="rId2"/>
          <a:srcRect l="31314" t="75578" r="57869" b="7241"/>
          <a:stretch/>
        </p:blipFill>
        <p:spPr>
          <a:xfrm>
            <a:off x="8816570" y="5026049"/>
            <a:ext cx="1080000" cy="964926"/>
          </a:xfrm>
          <a:prstGeom prst="rect">
            <a:avLst/>
          </a:prstGeom>
        </p:spPr>
      </p:pic>
      <p:pic>
        <p:nvPicPr>
          <p:cNvPr id="19" name="図 18">
            <a:extLst>
              <a:ext uri="{FF2B5EF4-FFF2-40B4-BE49-F238E27FC236}">
                <a16:creationId xmlns:a16="http://schemas.microsoft.com/office/drawing/2014/main" id="{1B2DBE18-ACB3-E7C5-FDB7-8EA8113515AB}"/>
              </a:ext>
            </a:extLst>
          </p:cNvPr>
          <p:cNvPicPr>
            <a:picLocks noChangeAspect="1"/>
          </p:cNvPicPr>
          <p:nvPr/>
        </p:nvPicPr>
        <p:blipFill rotWithShape="1">
          <a:blip r:embed="rId2"/>
          <a:srcRect l="42464" t="24802" r="49552" b="59678"/>
          <a:stretch/>
        </p:blipFill>
        <p:spPr>
          <a:xfrm>
            <a:off x="8983298" y="5026049"/>
            <a:ext cx="821098" cy="897815"/>
          </a:xfrm>
          <a:prstGeom prst="rect">
            <a:avLst/>
          </a:prstGeom>
        </p:spPr>
      </p:pic>
      <p:grpSp>
        <p:nvGrpSpPr>
          <p:cNvPr id="20" name="グループ化 19">
            <a:extLst>
              <a:ext uri="{FF2B5EF4-FFF2-40B4-BE49-F238E27FC236}">
                <a16:creationId xmlns:a16="http://schemas.microsoft.com/office/drawing/2014/main" id="{05B0490C-CC7A-980A-91CC-CDA6156B9CC2}"/>
              </a:ext>
            </a:extLst>
          </p:cNvPr>
          <p:cNvGrpSpPr/>
          <p:nvPr/>
        </p:nvGrpSpPr>
        <p:grpSpPr>
          <a:xfrm>
            <a:off x="578918" y="884143"/>
            <a:ext cx="1980000" cy="2526024"/>
            <a:chOff x="578918" y="884143"/>
            <a:chExt cx="1980000" cy="2526024"/>
          </a:xfrm>
        </p:grpSpPr>
        <p:cxnSp>
          <p:nvCxnSpPr>
            <p:cNvPr id="21" name="直線コネクタ 20">
              <a:extLst>
                <a:ext uri="{FF2B5EF4-FFF2-40B4-BE49-F238E27FC236}">
                  <a16:creationId xmlns:a16="http://schemas.microsoft.com/office/drawing/2014/main" id="{E81322CA-F90B-1360-193B-58000942D966}"/>
                </a:ext>
              </a:extLst>
            </p:cNvPr>
            <p:cNvCxnSpPr>
              <a:cxnSpLocks/>
            </p:cNvCxnSpPr>
            <p:nvPr/>
          </p:nvCxnSpPr>
          <p:spPr>
            <a:xfrm>
              <a:off x="1575430" y="884143"/>
              <a:ext cx="0" cy="54602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2" name="楕円 21">
              <a:extLst>
                <a:ext uri="{FF2B5EF4-FFF2-40B4-BE49-F238E27FC236}">
                  <a16:creationId xmlns:a16="http://schemas.microsoft.com/office/drawing/2014/main" id="{37FD441F-94E2-E622-4CB6-002AFEB63333}"/>
                </a:ext>
              </a:extLst>
            </p:cNvPr>
            <p:cNvSpPr/>
            <p:nvPr/>
          </p:nvSpPr>
          <p:spPr bwMode="auto">
            <a:xfrm>
              <a:off x="578918" y="1430167"/>
              <a:ext cx="1980000" cy="1980000"/>
            </a:xfrm>
            <a:prstGeom prst="ellipse">
              <a:avLst/>
            </a:prstGeom>
            <a:solidFill>
              <a:schemeClr val="accent4">
                <a:lumMod val="20000"/>
                <a:lumOff val="80000"/>
              </a:schemeClr>
            </a:solidFill>
            <a:ln w="571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0"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株</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4400" b="1" dirty="0">
                  <a:solidFill>
                    <a:srgbClr val="FF0000"/>
                  </a:solidFill>
                  <a:latin typeface="メイリオ" panose="020B0604030504040204" pitchFamily="50" charset="-128"/>
                  <a:ea typeface="メイリオ" panose="020B0604030504040204" pitchFamily="50" charset="-128"/>
                </a:rPr>
                <a:t>98</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メイリオ" panose="020B0604030504040204" pitchFamily="50" charset="-128"/>
                  <a:ea typeface="メイリオ" panose="020B0604030504040204" pitchFamily="50" charset="-128"/>
                </a:rPr>
                <a:t>万円</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3" name="直線コネクタ 22">
              <a:extLst>
                <a:ext uri="{FF2B5EF4-FFF2-40B4-BE49-F238E27FC236}">
                  <a16:creationId xmlns:a16="http://schemas.microsoft.com/office/drawing/2014/main" id="{AB18209D-B9A9-D19D-45B6-2D03C32B95C7}"/>
                </a:ext>
              </a:extLst>
            </p:cNvPr>
            <p:cNvCxnSpPr>
              <a:cxnSpLocks/>
            </p:cNvCxnSpPr>
            <p:nvPr/>
          </p:nvCxnSpPr>
          <p:spPr>
            <a:xfrm>
              <a:off x="1568918" y="884143"/>
              <a:ext cx="990000"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24" name="グループ化 23">
            <a:extLst>
              <a:ext uri="{FF2B5EF4-FFF2-40B4-BE49-F238E27FC236}">
                <a16:creationId xmlns:a16="http://schemas.microsoft.com/office/drawing/2014/main" id="{4F857D02-B997-75DD-D636-2FFF3E949AAC}"/>
              </a:ext>
            </a:extLst>
          </p:cNvPr>
          <p:cNvGrpSpPr/>
          <p:nvPr/>
        </p:nvGrpSpPr>
        <p:grpSpPr>
          <a:xfrm>
            <a:off x="3053086" y="884143"/>
            <a:ext cx="1980000" cy="2526024"/>
            <a:chOff x="3053086" y="884143"/>
            <a:chExt cx="1980000" cy="2526024"/>
          </a:xfrm>
        </p:grpSpPr>
        <p:sp>
          <p:nvSpPr>
            <p:cNvPr id="25" name="楕円 24">
              <a:extLst>
                <a:ext uri="{FF2B5EF4-FFF2-40B4-BE49-F238E27FC236}">
                  <a16:creationId xmlns:a16="http://schemas.microsoft.com/office/drawing/2014/main" id="{39719B04-D41A-57D3-EB01-A693C2F37531}"/>
                </a:ext>
              </a:extLst>
            </p:cNvPr>
            <p:cNvSpPr/>
            <p:nvPr/>
          </p:nvSpPr>
          <p:spPr bwMode="auto">
            <a:xfrm>
              <a:off x="3053086" y="1430167"/>
              <a:ext cx="1980000" cy="1980000"/>
            </a:xfrm>
            <a:prstGeom prst="ellipse">
              <a:avLst/>
            </a:prstGeom>
            <a:solidFill>
              <a:schemeClr val="accent4">
                <a:lumMod val="20000"/>
                <a:lumOff val="80000"/>
              </a:schemeClr>
            </a:solidFill>
            <a:ln w="571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0"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株</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4400" b="1" dirty="0">
                  <a:solidFill>
                    <a:srgbClr val="FF0000"/>
                  </a:solidFill>
                  <a:latin typeface="メイリオ" panose="020B0604030504040204" pitchFamily="50" charset="-128"/>
                  <a:ea typeface="メイリオ" panose="020B0604030504040204" pitchFamily="50" charset="-128"/>
                </a:rPr>
                <a:t>197</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メイリオ" panose="020B0604030504040204" pitchFamily="50" charset="-128"/>
                  <a:ea typeface="メイリオ" panose="020B0604030504040204" pitchFamily="50" charset="-128"/>
                </a:rPr>
                <a:t>万円</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6" name="直線コネクタ 25">
              <a:extLst>
                <a:ext uri="{FF2B5EF4-FFF2-40B4-BE49-F238E27FC236}">
                  <a16:creationId xmlns:a16="http://schemas.microsoft.com/office/drawing/2014/main" id="{7BA730FF-654C-75D7-3C91-A0A3D23220E4}"/>
                </a:ext>
              </a:extLst>
            </p:cNvPr>
            <p:cNvCxnSpPr>
              <a:cxnSpLocks/>
            </p:cNvCxnSpPr>
            <p:nvPr/>
          </p:nvCxnSpPr>
          <p:spPr>
            <a:xfrm flipV="1">
              <a:off x="3963000" y="884143"/>
              <a:ext cx="0" cy="54602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27" name="グループ化 26">
            <a:extLst>
              <a:ext uri="{FF2B5EF4-FFF2-40B4-BE49-F238E27FC236}">
                <a16:creationId xmlns:a16="http://schemas.microsoft.com/office/drawing/2014/main" id="{8B466D46-09F3-5175-8D19-4C5D5CCB843C}"/>
              </a:ext>
            </a:extLst>
          </p:cNvPr>
          <p:cNvGrpSpPr/>
          <p:nvPr/>
        </p:nvGrpSpPr>
        <p:grpSpPr>
          <a:xfrm>
            <a:off x="5527253" y="902977"/>
            <a:ext cx="1980000" cy="2507190"/>
            <a:chOff x="5527253" y="902977"/>
            <a:chExt cx="1980000" cy="2507190"/>
          </a:xfrm>
        </p:grpSpPr>
        <p:cxnSp>
          <p:nvCxnSpPr>
            <p:cNvPr id="28" name="直線コネクタ 27">
              <a:extLst>
                <a:ext uri="{FF2B5EF4-FFF2-40B4-BE49-F238E27FC236}">
                  <a16:creationId xmlns:a16="http://schemas.microsoft.com/office/drawing/2014/main" id="{0471D132-01C8-CC58-FC6F-3BD8684B1B66}"/>
                </a:ext>
              </a:extLst>
            </p:cNvPr>
            <p:cNvCxnSpPr>
              <a:cxnSpLocks/>
            </p:cNvCxnSpPr>
            <p:nvPr/>
          </p:nvCxnSpPr>
          <p:spPr>
            <a:xfrm>
              <a:off x="6523765" y="902977"/>
              <a:ext cx="0" cy="54602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9" name="楕円 28">
              <a:extLst>
                <a:ext uri="{FF2B5EF4-FFF2-40B4-BE49-F238E27FC236}">
                  <a16:creationId xmlns:a16="http://schemas.microsoft.com/office/drawing/2014/main" id="{4A9998D1-ECB1-D1B3-2171-AC09BFC07059}"/>
                </a:ext>
              </a:extLst>
            </p:cNvPr>
            <p:cNvSpPr/>
            <p:nvPr/>
          </p:nvSpPr>
          <p:spPr bwMode="auto">
            <a:xfrm>
              <a:off x="5527253" y="1430167"/>
              <a:ext cx="1980000" cy="1980000"/>
            </a:xfrm>
            <a:prstGeom prst="ellipse">
              <a:avLst/>
            </a:prstGeom>
            <a:solidFill>
              <a:schemeClr val="accent4">
                <a:lumMod val="20000"/>
                <a:lumOff val="80000"/>
              </a:schemeClr>
            </a:solidFill>
            <a:ln w="571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0"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株</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4400" b="1" dirty="0">
                  <a:solidFill>
                    <a:srgbClr val="FF0000"/>
                  </a:solidFill>
                  <a:latin typeface="メイリオ" panose="020B0604030504040204" pitchFamily="50" charset="-128"/>
                  <a:ea typeface="メイリオ" panose="020B0604030504040204" pitchFamily="50" charset="-128"/>
                </a:rPr>
                <a:t>114</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メイリオ" panose="020B0604030504040204" pitchFamily="50" charset="-128"/>
                  <a:ea typeface="メイリオ" panose="020B0604030504040204" pitchFamily="50" charset="-128"/>
                </a:rPr>
                <a:t>万円</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30" name="直線コネクタ 29">
              <a:extLst>
                <a:ext uri="{FF2B5EF4-FFF2-40B4-BE49-F238E27FC236}">
                  <a16:creationId xmlns:a16="http://schemas.microsoft.com/office/drawing/2014/main" id="{78A501F3-F750-4BE6-CE0E-7B8A6D991846}"/>
                </a:ext>
              </a:extLst>
            </p:cNvPr>
            <p:cNvCxnSpPr>
              <a:cxnSpLocks/>
            </p:cNvCxnSpPr>
            <p:nvPr/>
          </p:nvCxnSpPr>
          <p:spPr>
            <a:xfrm flipH="1">
              <a:off x="5766318" y="902977"/>
              <a:ext cx="750935"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sp>
        <p:nvSpPr>
          <p:cNvPr id="31" name="二等辺三角形 30">
            <a:extLst>
              <a:ext uri="{FF2B5EF4-FFF2-40B4-BE49-F238E27FC236}">
                <a16:creationId xmlns:a16="http://schemas.microsoft.com/office/drawing/2014/main" id="{9B0AB6B5-7042-8950-D2F2-4A3DD0EFCB02}"/>
              </a:ext>
            </a:extLst>
          </p:cNvPr>
          <p:cNvSpPr/>
          <p:nvPr/>
        </p:nvSpPr>
        <p:spPr>
          <a:xfrm rot="5400000">
            <a:off x="2374002" y="2258167"/>
            <a:ext cx="864000" cy="360000"/>
          </a:xfrm>
          <a:prstGeom prst="triangle">
            <a:avLst/>
          </a:prstGeom>
          <a:solidFill>
            <a:srgbClr val="EA55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二等辺三角形 31">
            <a:extLst>
              <a:ext uri="{FF2B5EF4-FFF2-40B4-BE49-F238E27FC236}">
                <a16:creationId xmlns:a16="http://schemas.microsoft.com/office/drawing/2014/main" id="{5ABD1BB5-C895-91C0-B0B6-3B649D00E12A}"/>
              </a:ext>
            </a:extLst>
          </p:cNvPr>
          <p:cNvSpPr/>
          <p:nvPr/>
        </p:nvSpPr>
        <p:spPr>
          <a:xfrm rot="5400000">
            <a:off x="4848170" y="2240167"/>
            <a:ext cx="864000" cy="360000"/>
          </a:xfrm>
          <a:prstGeom prst="triangle">
            <a:avLst/>
          </a:prstGeom>
          <a:solidFill>
            <a:srgbClr val="EA55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吹き出し: 角を丸めた四角形 32">
            <a:extLst>
              <a:ext uri="{FF2B5EF4-FFF2-40B4-BE49-F238E27FC236}">
                <a16:creationId xmlns:a16="http://schemas.microsoft.com/office/drawing/2014/main" id="{836E5E7D-B300-0774-9959-9B255C8BE095}"/>
              </a:ext>
            </a:extLst>
          </p:cNvPr>
          <p:cNvSpPr/>
          <p:nvPr/>
        </p:nvSpPr>
        <p:spPr>
          <a:xfrm>
            <a:off x="4740130" y="4713548"/>
            <a:ext cx="3993076" cy="1309363"/>
          </a:xfrm>
          <a:prstGeom prst="wedgeRoundRectCallout">
            <a:avLst>
              <a:gd name="adj1" fmla="val 58118"/>
              <a:gd name="adj2" fmla="val 16546"/>
              <a:gd name="adj3" fmla="val 16667"/>
            </a:avLst>
          </a:prstGeom>
          <a:solidFill>
            <a:srgbClr val="FFFFCC"/>
          </a:solidFill>
          <a:ln w="25400">
            <a:solidFill>
              <a:schemeClr val="bg1">
                <a:lumMod val="85000"/>
              </a:schemeClr>
            </a:solidFill>
          </a:ln>
        </p:spPr>
        <p:txBody>
          <a:bodyPr wrap="square" anchor="ctr">
            <a:noAutofit/>
          </a:bodyPr>
          <a:lstStyle/>
          <a:p>
            <a:pPr marR="0" lvl="0" algn="l" defTabSz="914400" rtl="0" eaLnBrk="1" fontAlgn="base" latinLnBrk="0" hangingPunct="1">
              <a:spcBef>
                <a:spcPct val="0"/>
              </a:spcBef>
              <a:spcAft>
                <a:spcPct val="0"/>
              </a:spcAft>
              <a:buClrTx/>
              <a:buSzTx/>
              <a:tabLst/>
              <a:defRPr/>
            </a:pPr>
            <a:r>
              <a:rPr kumimoji="1" lang="ja-JP" altLang="en-US" sz="2800" b="1" dirty="0">
                <a:solidFill>
                  <a:srgbClr val="000000"/>
                </a:solidFill>
                <a:latin typeface="メイリオ" panose="020B0604030504040204" pitchFamily="50" charset="-128"/>
                <a:ea typeface="メイリオ" panose="020B0604030504040204" pitchFamily="50" charset="-128"/>
              </a:rPr>
              <a:t>　　　たくさん</a:t>
            </a:r>
            <a:endParaRPr kumimoji="1" lang="en-US" altLang="ja-JP" sz="2800" b="1"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spcBef>
                <a:spcPct val="0"/>
              </a:spcBef>
              <a:spcAft>
                <a:spcPct val="0"/>
              </a:spcAft>
              <a:buClrTx/>
              <a:buSzTx/>
              <a:tabLst/>
              <a:defRPr/>
            </a:pPr>
            <a:r>
              <a:rPr kumimoji="1" lang="ja-JP" altLang="en-US" sz="2800" b="1" dirty="0">
                <a:solidFill>
                  <a:srgbClr val="000000"/>
                </a:solidFill>
                <a:latin typeface="メイリオ" panose="020B0604030504040204" pitchFamily="50" charset="-128"/>
                <a:ea typeface="メイリオ" panose="020B0604030504040204" pitchFamily="50" charset="-128"/>
              </a:rPr>
              <a:t>　　　増えた～</a:t>
            </a:r>
            <a:endParaRPr kumimoji="1" lang="en-US" altLang="ja-JP" sz="2800" b="1"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34" name="吹き出し: 角を丸めた四角形 33">
            <a:extLst>
              <a:ext uri="{FF2B5EF4-FFF2-40B4-BE49-F238E27FC236}">
                <a16:creationId xmlns:a16="http://schemas.microsoft.com/office/drawing/2014/main" id="{38389CE3-9616-33E3-5119-1C41AA273CD0}"/>
              </a:ext>
            </a:extLst>
          </p:cNvPr>
          <p:cNvSpPr/>
          <p:nvPr/>
        </p:nvSpPr>
        <p:spPr>
          <a:xfrm>
            <a:off x="4749708" y="4654973"/>
            <a:ext cx="3993076" cy="1397610"/>
          </a:xfrm>
          <a:prstGeom prst="wedgeRoundRectCallout">
            <a:avLst>
              <a:gd name="adj1" fmla="val 58118"/>
              <a:gd name="adj2" fmla="val 16546"/>
              <a:gd name="adj3" fmla="val 16667"/>
            </a:avLst>
          </a:prstGeom>
          <a:solidFill>
            <a:srgbClr val="FFFFCC"/>
          </a:solidFill>
          <a:ln w="25400">
            <a:solidFill>
              <a:schemeClr val="bg1">
                <a:lumMod val="85000"/>
              </a:schemeClr>
            </a:solidFill>
          </a:ln>
        </p:spPr>
        <p:txBody>
          <a:bodyPr wrap="square" anchor="ctr">
            <a:noAutofit/>
          </a:bodyPr>
          <a:lstStyle/>
          <a:p>
            <a:pPr marR="0" lvl="0" algn="l" defTabSz="914400" rtl="0" eaLnBrk="1" fontAlgn="base" latinLnBrk="0" hangingPunct="1">
              <a:spcBef>
                <a:spcPct val="0"/>
              </a:spcBef>
              <a:spcAft>
                <a:spcPct val="0"/>
              </a:spcAft>
              <a:buClrTx/>
              <a:buSzTx/>
              <a:tabLst/>
              <a:defRPr/>
            </a:pPr>
            <a:r>
              <a:rPr kumimoji="1" lang="ja-JP" altLang="en-US" sz="2800" b="1" dirty="0">
                <a:solidFill>
                  <a:srgbClr val="000000"/>
                </a:solidFill>
                <a:latin typeface="メイリオ" panose="020B0604030504040204" pitchFamily="50" charset="-128"/>
                <a:ea typeface="メイリオ" panose="020B0604030504040204" pitchFamily="50" charset="-128"/>
              </a:rPr>
              <a:t>だいぶ減った・・・</a:t>
            </a:r>
            <a:endParaRPr kumimoji="1" lang="en-US" altLang="ja-JP" sz="2800" b="1"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spcBef>
                <a:spcPct val="0"/>
              </a:spcBef>
              <a:spcAft>
                <a:spcPct val="0"/>
              </a:spcAft>
              <a:buClrTx/>
              <a:buSzTx/>
              <a:tabLst/>
              <a:defRPr/>
            </a:pPr>
            <a:r>
              <a:rPr kumimoji="1" lang="en-US" altLang="ja-JP" sz="2800" b="1" dirty="0">
                <a:solidFill>
                  <a:srgbClr val="EA5550"/>
                </a:solidFill>
                <a:latin typeface="メイリオ" panose="020B0604030504040204" pitchFamily="50" charset="-128"/>
                <a:ea typeface="メイリオ" panose="020B0604030504040204" pitchFamily="50" charset="-128"/>
              </a:rPr>
              <a:t>10</a:t>
            </a:r>
            <a:r>
              <a:rPr kumimoji="1" lang="ja-JP" altLang="en-US" sz="2800" b="1" dirty="0">
                <a:solidFill>
                  <a:srgbClr val="EA5550"/>
                </a:solidFill>
                <a:latin typeface="メイリオ" panose="020B0604030504040204" pitchFamily="50" charset="-128"/>
                <a:ea typeface="メイリオ" panose="020B0604030504040204" pitchFamily="50" charset="-128"/>
              </a:rPr>
              <a:t>年前に売却</a:t>
            </a:r>
            <a:r>
              <a:rPr kumimoji="1" lang="ja-JP" altLang="en-US" sz="2800" b="1" dirty="0">
                <a:solidFill>
                  <a:srgbClr val="000000"/>
                </a:solidFill>
                <a:latin typeface="メイリオ" panose="020B0604030504040204" pitchFamily="50" charset="-128"/>
                <a:ea typeface="メイリオ" panose="020B0604030504040204" pitchFamily="50" charset="-128"/>
              </a:rPr>
              <a:t>して　おけばよかった・・・</a:t>
            </a:r>
            <a:endParaRPr kumimoji="1" lang="en-US" altLang="ja-JP" sz="2800" b="1"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62469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up)">
                                      <p:cBhvr>
                                        <p:cTn id="16" dur="500"/>
                                        <p:tgtEl>
                                          <p:spTgt spid="24"/>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down)">
                                      <p:cBhvr>
                                        <p:cTn id="20" dur="500"/>
                                        <p:tgtEl>
                                          <p:spTgt spid="19"/>
                                        </p:tgtEl>
                                      </p:cBhvr>
                                    </p:animEffect>
                                  </p:childTnLst>
                                </p:cTn>
                              </p:par>
                            </p:childTnLst>
                          </p:cTn>
                        </p:par>
                        <p:par>
                          <p:cTn id="21" fill="hold">
                            <p:stCondLst>
                              <p:cond delay="1500"/>
                            </p:stCondLst>
                            <p:childTnLst>
                              <p:par>
                                <p:cTn id="22" presetID="22" presetClass="entr" presetSubtype="2" fill="hold" grpId="0"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right)">
                                      <p:cBhvr>
                                        <p:cTn id="24" dur="500"/>
                                        <p:tgtEl>
                                          <p:spTgt spid="3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left)">
                                      <p:cBhvr>
                                        <p:cTn id="29" dur="500"/>
                                        <p:tgtEl>
                                          <p:spTgt spid="32"/>
                                        </p:tgtEl>
                                      </p:cBhvr>
                                    </p:animEffect>
                                  </p:childTnLst>
                                </p:cTn>
                              </p:par>
                            </p:childTnLst>
                          </p:cTn>
                        </p:par>
                        <p:par>
                          <p:cTn id="30" fill="hold">
                            <p:stCondLst>
                              <p:cond delay="500"/>
                            </p:stCondLst>
                            <p:childTnLst>
                              <p:par>
                                <p:cTn id="31" presetID="22" presetClass="entr" presetSubtype="1" fill="hold"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up)">
                                      <p:cBhvr>
                                        <p:cTn id="33" dur="500"/>
                                        <p:tgtEl>
                                          <p:spTgt spid="27"/>
                                        </p:tgtEl>
                                      </p:cBhvr>
                                    </p:animEffect>
                                  </p:childTnLst>
                                </p:cTn>
                              </p:par>
                            </p:childTnLst>
                          </p:cTn>
                        </p:par>
                        <p:par>
                          <p:cTn id="34" fill="hold">
                            <p:stCondLst>
                              <p:cond delay="1000"/>
                            </p:stCondLst>
                            <p:childTnLst>
                              <p:par>
                                <p:cTn id="35" presetID="22" presetClass="exit" presetSubtype="4" fill="hold" nodeType="afterEffect">
                                  <p:stCondLst>
                                    <p:cond delay="0"/>
                                  </p:stCondLst>
                                  <p:childTnLst>
                                    <p:animEffect transition="out" filter="wipe(down)">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par>
                                <p:cTn id="38" presetID="22" presetClass="entr" presetSubtype="4"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down)">
                                      <p:cBhvr>
                                        <p:cTn id="40" dur="500"/>
                                        <p:tgtEl>
                                          <p:spTgt spid="18"/>
                                        </p:tgtEl>
                                      </p:cBhvr>
                                    </p:animEffect>
                                  </p:childTnLst>
                                </p:cTn>
                              </p:par>
                            </p:childTnLst>
                          </p:cTn>
                        </p:par>
                        <p:par>
                          <p:cTn id="41" fill="hold">
                            <p:stCondLst>
                              <p:cond delay="1500"/>
                            </p:stCondLst>
                            <p:childTnLst>
                              <p:par>
                                <p:cTn id="42" presetID="22" presetClass="entr" presetSubtype="2" fill="hold" grpId="0" nodeType="after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wipe(right)">
                                      <p:cBhvr>
                                        <p:cTn id="4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 name="表 74">
            <a:extLst>
              <a:ext uri="{FF2B5EF4-FFF2-40B4-BE49-F238E27FC236}">
                <a16:creationId xmlns:a16="http://schemas.microsoft.com/office/drawing/2014/main" id="{AD2C36D4-A7EC-49CC-A094-91C86E71200D}"/>
              </a:ext>
            </a:extLst>
          </p:cNvPr>
          <p:cNvGraphicFramePr>
            <a:graphicFrameLocks noGrp="1"/>
          </p:cNvGraphicFramePr>
          <p:nvPr/>
        </p:nvGraphicFramePr>
        <p:xfrm>
          <a:off x="97130" y="1376817"/>
          <a:ext cx="9770100" cy="5119234"/>
        </p:xfrm>
        <a:graphic>
          <a:graphicData uri="http://schemas.openxmlformats.org/drawingml/2006/table">
            <a:tbl>
              <a:tblPr>
                <a:tableStyleId>{5C22544A-7EE6-4342-B048-85BDC9FD1C3A}</a:tableStyleId>
              </a:tblPr>
              <a:tblGrid>
                <a:gridCol w="108000">
                  <a:extLst>
                    <a:ext uri="{9D8B030D-6E8A-4147-A177-3AD203B41FA5}">
                      <a16:colId xmlns:a16="http://schemas.microsoft.com/office/drawing/2014/main" val="449192938"/>
                    </a:ext>
                  </a:extLst>
                </a:gridCol>
                <a:gridCol w="540000">
                  <a:extLst>
                    <a:ext uri="{9D8B030D-6E8A-4147-A177-3AD203B41FA5}">
                      <a16:colId xmlns:a16="http://schemas.microsoft.com/office/drawing/2014/main" val="3592631156"/>
                    </a:ext>
                  </a:extLst>
                </a:gridCol>
                <a:gridCol w="1824420">
                  <a:extLst>
                    <a:ext uri="{9D8B030D-6E8A-4147-A177-3AD203B41FA5}">
                      <a16:colId xmlns:a16="http://schemas.microsoft.com/office/drawing/2014/main" val="889534417"/>
                    </a:ext>
                  </a:extLst>
                </a:gridCol>
                <a:gridCol w="1824420">
                  <a:extLst>
                    <a:ext uri="{9D8B030D-6E8A-4147-A177-3AD203B41FA5}">
                      <a16:colId xmlns:a16="http://schemas.microsoft.com/office/drawing/2014/main" val="3570669131"/>
                    </a:ext>
                  </a:extLst>
                </a:gridCol>
                <a:gridCol w="1824420">
                  <a:extLst>
                    <a:ext uri="{9D8B030D-6E8A-4147-A177-3AD203B41FA5}">
                      <a16:colId xmlns:a16="http://schemas.microsoft.com/office/drawing/2014/main" val="3680383965"/>
                    </a:ext>
                  </a:extLst>
                </a:gridCol>
                <a:gridCol w="1824420">
                  <a:extLst>
                    <a:ext uri="{9D8B030D-6E8A-4147-A177-3AD203B41FA5}">
                      <a16:colId xmlns:a16="http://schemas.microsoft.com/office/drawing/2014/main" val="4176109424"/>
                    </a:ext>
                  </a:extLst>
                </a:gridCol>
                <a:gridCol w="1824420">
                  <a:extLst>
                    <a:ext uri="{9D8B030D-6E8A-4147-A177-3AD203B41FA5}">
                      <a16:colId xmlns:a16="http://schemas.microsoft.com/office/drawing/2014/main" val="877308207"/>
                    </a:ext>
                  </a:extLst>
                </a:gridCol>
              </a:tblGrid>
              <a:tr h="396000">
                <a:tc gridSpan="2">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en-US" sz="1050" b="1" u="none" strike="noStrike" dirty="0">
                          <a:effectLst/>
                          <a:latin typeface="Meiryo UI" panose="020B0604030504040204" pitchFamily="50" charset="-128"/>
                          <a:ea typeface="Meiryo UI" panose="020B0604030504040204" pitchFamily="50" charset="-128"/>
                        </a:rPr>
                        <a:t>iDeco</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新</a:t>
                      </a:r>
                      <a:r>
                        <a:rPr lang="en-US" altLang="ja-JP" sz="1050" b="1" u="none" strike="noStrike" dirty="0">
                          <a:effectLst/>
                          <a:latin typeface="Meiryo UI" panose="020B0604030504040204" pitchFamily="50" charset="-128"/>
                          <a:ea typeface="Meiryo UI" panose="020B0604030504040204" pitchFamily="50" charset="-128"/>
                        </a:rPr>
                        <a:t>NISA</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年金かけはし</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つみたてドル建終身</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外貨建・そなえてふやす</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介護終身保険</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52298981"/>
                  </a:ext>
                </a:extLst>
              </a:tr>
              <a:tr h="360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目的</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老後資金</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住宅購入・教育資金・資産形成</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老後資金・教育資金</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中長期の積み立て・相続対策他</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資産形成・介護の備え</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83649000"/>
                  </a:ext>
                </a:extLst>
              </a:tr>
              <a:tr h="9720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積み立て</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のイメージ</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40467180"/>
                  </a:ext>
                </a:extLst>
              </a:tr>
              <a:tr h="288000">
                <a:tc gridSpan="2">
                  <a:txBody>
                    <a:bodyPr/>
                    <a:lstStyle/>
                    <a:p>
                      <a:pPr algn="ctr" fontAlgn="ctr"/>
                      <a:r>
                        <a:rPr lang="zh-TW" altLang="en-US" sz="1050" u="none" strike="noStrike" dirty="0">
                          <a:effectLst/>
                          <a:latin typeface="Meiryo UI" panose="020B0604030504040204" pitchFamily="50" charset="-128"/>
                          <a:ea typeface="Meiryo UI" panose="020B0604030504040204" pitchFamily="50" charset="-128"/>
                        </a:rPr>
                        <a:t>投資対象商品</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ctr"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zh-TW" altLang="en-US" sz="1050" u="none" strike="noStrike" dirty="0">
                          <a:effectLst/>
                          <a:latin typeface="Meiryo UI" panose="020B0604030504040204" pitchFamily="50" charset="-128"/>
                          <a:ea typeface="Meiryo UI" panose="020B0604030504040204" pitchFamily="50" charset="-128"/>
                        </a:rPr>
                        <a:t>投資信託、定期預</a:t>
                      </a:r>
                      <a:r>
                        <a:rPr lang="ja-JP" altLang="en-US" sz="1050" u="none" strike="noStrike" dirty="0">
                          <a:effectLst/>
                          <a:latin typeface="Meiryo UI" panose="020B0604030504040204" pitchFamily="50" charset="-128"/>
                          <a:ea typeface="Meiryo UI" panose="020B0604030504040204" pitchFamily="50" charset="-128"/>
                        </a:rPr>
                        <a:t>金等</a:t>
                      </a:r>
                      <a:endParaRPr lang="en-US" altLang="ja-JP" sz="1050" u="none" strike="noStrike" dirty="0">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solidFill>
                            <a:srgbClr val="002060"/>
                          </a:solidFill>
                          <a:effectLst/>
                          <a:latin typeface="Meiryo UI" panose="020B0604030504040204" pitchFamily="50" charset="-128"/>
                          <a:ea typeface="Meiryo UI" panose="020B0604030504040204" pitchFamily="50" charset="-128"/>
                        </a:rPr>
                        <a:t>つみたて投資枠</a:t>
                      </a: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長期・積立・分散投資に適した一定の投資信託</a:t>
                      </a:r>
                      <a:br>
                        <a:rPr lang="ja-JP" altLang="en-US" sz="1050" u="none" strike="noStrike" dirty="0">
                          <a:effectLst/>
                          <a:latin typeface="Meiryo UI" panose="020B0604030504040204" pitchFamily="50" charset="-128"/>
                          <a:ea typeface="Meiryo UI" panose="020B0604030504040204" pitchFamily="50" charset="-128"/>
                        </a:rPr>
                      </a:b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solidFill>
                            <a:srgbClr val="002060"/>
                          </a:solidFill>
                          <a:effectLst/>
                          <a:latin typeface="Meiryo UI" panose="020B0604030504040204" pitchFamily="50" charset="-128"/>
                          <a:ea typeface="Meiryo UI" panose="020B0604030504040204" pitchFamily="50" charset="-128"/>
                        </a:rPr>
                        <a:t>成長投資枠</a:t>
                      </a: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上場株式・投資信託等</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3530933"/>
                  </a:ext>
                </a:extLst>
              </a:tr>
              <a:tr h="288000">
                <a:tc>
                  <a:txBody>
                    <a:bodyPr/>
                    <a:lstStyle/>
                    <a:p>
                      <a:pPr algn="ctr"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商品数</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5497311"/>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対象年齢</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原則</a:t>
                      </a: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歳以上</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歳未満</a:t>
                      </a:r>
                      <a:br>
                        <a:rPr lang="ja-JP"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（条件付きで</a:t>
                      </a:r>
                      <a:r>
                        <a:rPr lang="en-US" altLang="ja-JP" sz="1050" u="none" strike="noStrike" dirty="0">
                          <a:effectLst/>
                          <a:latin typeface="Meiryo UI" panose="020B0604030504040204" pitchFamily="50" charset="-128"/>
                          <a:ea typeface="Meiryo UI" panose="020B0604030504040204" pitchFamily="50" charset="-128"/>
                        </a:rPr>
                        <a:t>65</a:t>
                      </a:r>
                      <a:r>
                        <a:rPr lang="ja-JP" altLang="en-US" sz="1050" u="none" strike="noStrike" dirty="0">
                          <a:effectLst/>
                          <a:latin typeface="Meiryo UI" panose="020B0604030504040204" pitchFamily="50" charset="-128"/>
                          <a:ea typeface="Meiryo UI" panose="020B0604030504040204" pitchFamily="50" charset="-128"/>
                        </a:rPr>
                        <a:t>歳未満も可）</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18</a:t>
                      </a:r>
                      <a:r>
                        <a:rPr lang="ja-JP" altLang="en-US" sz="1050" u="none" strike="noStrike" dirty="0">
                          <a:effectLst/>
                          <a:latin typeface="Meiryo UI" panose="020B0604030504040204" pitchFamily="50" charset="-128"/>
                          <a:ea typeface="Meiryo UI" panose="020B0604030504040204" pitchFamily="50" charset="-128"/>
                        </a:rPr>
                        <a:t>歳以上</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被保険者：</a:t>
                      </a: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歳～</a:t>
                      </a:r>
                      <a:r>
                        <a:rPr lang="en-US" altLang="ja-JP" sz="1050" u="none" strike="noStrike" dirty="0">
                          <a:effectLst/>
                          <a:latin typeface="Meiryo UI" panose="020B0604030504040204" pitchFamily="50" charset="-128"/>
                          <a:ea typeface="Meiryo UI" panose="020B0604030504040204" pitchFamily="50" charset="-128"/>
                        </a:rPr>
                        <a:t>55</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被保険者： </a:t>
                      </a:r>
                      <a:r>
                        <a:rPr lang="ja-JP" altLang="en-US" sz="1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ご契約者</a:t>
                      </a:r>
                      <a:r>
                        <a:rPr lang="ja-JP" altLang="en-US" sz="1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被保険者：満</a:t>
                      </a:r>
                      <a:r>
                        <a:rPr lang="en-US" altLang="ja-JP" sz="1050" u="none" strike="noStrike" dirty="0">
                          <a:effectLst/>
                          <a:latin typeface="Meiryo UI" panose="020B0604030504040204" pitchFamily="50" charset="-128"/>
                          <a:ea typeface="Meiryo UI" panose="020B0604030504040204" pitchFamily="50" charset="-128"/>
                        </a:rPr>
                        <a:t>40</a:t>
                      </a:r>
                      <a:r>
                        <a:rPr lang="ja-JP" altLang="en-US" sz="1050" u="none" strike="noStrike" dirty="0">
                          <a:effectLst/>
                          <a:latin typeface="Meiryo UI" panose="020B0604030504040204" pitchFamily="50" charset="-128"/>
                          <a:ea typeface="Meiryo UI" panose="020B0604030504040204" pitchFamily="50" charset="-128"/>
                        </a:rPr>
                        <a:t>歳～満</a:t>
                      </a:r>
                      <a:r>
                        <a:rPr lang="en-US" altLang="ja-JP" sz="1050" u="none" strike="noStrike" dirty="0">
                          <a:effectLst/>
                          <a:latin typeface="Meiryo UI" panose="020B0604030504040204" pitchFamily="50" charset="-128"/>
                          <a:ea typeface="Meiryo UI" panose="020B0604030504040204" pitchFamily="50" charset="-128"/>
                        </a:rPr>
                        <a:t>85</a:t>
                      </a:r>
                      <a:r>
                        <a:rPr lang="ja-JP" altLang="en-US" sz="1050" u="none" strike="noStrike" dirty="0">
                          <a:effectLst/>
                          <a:latin typeface="Meiryo UI" panose="020B0604030504040204" pitchFamily="50" charset="-128"/>
                          <a:ea typeface="Meiryo UI" panose="020B0604030504040204" pitchFamily="50" charset="-128"/>
                        </a:rPr>
                        <a:t>歳</a:t>
                      </a:r>
                    </a:p>
                    <a:p>
                      <a:pPr algn="ctr" fontAlgn="ctr"/>
                      <a:r>
                        <a:rPr lang="ja-JP" altLang="en-US" sz="1050" u="none" strike="noStrike" dirty="0">
                          <a:effectLst/>
                          <a:latin typeface="Meiryo UI" panose="020B0604030504040204" pitchFamily="50" charset="-128"/>
                          <a:ea typeface="Meiryo UI" panose="020B0604030504040204" pitchFamily="50" charset="-128"/>
                        </a:rPr>
                        <a:t>ご契約者</a:t>
                      </a:r>
                      <a:r>
                        <a:rPr lang="ja-JP" altLang="en-US" sz="100" u="none" strike="noStrike" dirty="0">
                          <a:effectLst/>
                          <a:latin typeface="Meiryo UI" panose="020B0604030504040204" pitchFamily="50" charset="-128"/>
                          <a:ea typeface="Meiryo UI" panose="020B0604030504040204" pitchFamily="50" charset="-128"/>
                        </a:rPr>
                        <a:t>      </a:t>
                      </a:r>
                      <a:r>
                        <a:rPr lang="ja-JP" altLang="en-US" sz="1050" u="none" strike="noStrike" dirty="0">
                          <a:effectLst/>
                          <a:latin typeface="Meiryo UI" panose="020B0604030504040204" pitchFamily="50" charset="-128"/>
                          <a:ea typeface="Meiryo UI" panose="020B0604030504040204" pitchFamily="50" charset="-128"/>
                        </a:rPr>
                        <a:t>：満</a:t>
                      </a:r>
                      <a:r>
                        <a:rPr lang="en-US" altLang="ja-JP" sz="1050" u="none" strike="noStrike" dirty="0">
                          <a:effectLst/>
                          <a:latin typeface="Meiryo UI" panose="020B0604030504040204" pitchFamily="50" charset="-128"/>
                          <a:ea typeface="Meiryo UI" panose="020B0604030504040204" pitchFamily="50" charset="-128"/>
                        </a:rPr>
                        <a:t>18</a:t>
                      </a:r>
                      <a:r>
                        <a:rPr lang="ja-JP" altLang="en-US" sz="1050" u="none" strike="noStrike" dirty="0">
                          <a:effectLst/>
                          <a:latin typeface="Meiryo UI" panose="020B0604030504040204" pitchFamily="50" charset="-128"/>
                          <a:ea typeface="Meiryo UI" panose="020B0604030504040204" pitchFamily="50" charset="-128"/>
                        </a:rPr>
                        <a:t>歳～満</a:t>
                      </a:r>
                      <a:r>
                        <a:rPr lang="en-US" altLang="ja-JP" sz="1050" u="none" strike="noStrike" dirty="0">
                          <a:effectLst/>
                          <a:latin typeface="Meiryo UI" panose="020B0604030504040204" pitchFamily="50" charset="-128"/>
                          <a:ea typeface="Meiryo UI" panose="020B0604030504040204" pitchFamily="50" charset="-128"/>
                        </a:rPr>
                        <a:t>85</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4969846"/>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運用・拠出の上限額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年間：～</a:t>
                      </a:r>
                      <a:r>
                        <a:rPr lang="en-US" altLang="ja-JP" sz="1050" u="none" strike="noStrike" dirty="0">
                          <a:effectLst/>
                          <a:latin typeface="Meiryo UI" panose="020B0604030504040204" pitchFamily="50" charset="-128"/>
                          <a:ea typeface="Meiryo UI" panose="020B0604030504040204" pitchFamily="50" charset="-128"/>
                        </a:rPr>
                        <a:t>14.4</a:t>
                      </a: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81.6</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職業や企業年金の有無により異なる</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zh-TW" altLang="en-US" sz="1050" u="none" strike="noStrike" dirty="0">
                          <a:effectLst/>
                          <a:latin typeface="Meiryo UI" panose="020B0604030504040204" pitchFamily="50" charset="-128"/>
                          <a:ea typeface="Meiryo UI" panose="020B0604030504040204" pitchFamily="50" charset="-128"/>
                        </a:rPr>
                        <a:t>年間</a:t>
                      </a: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3</a:t>
                      </a:r>
                      <a:r>
                        <a:rPr lang="en-US" altLang="zh-TW" sz="1050" u="none" strike="noStrike" dirty="0">
                          <a:effectLst/>
                          <a:latin typeface="Meiryo UI" panose="020B0604030504040204" pitchFamily="50" charset="-128"/>
                          <a:ea typeface="Meiryo UI" panose="020B0604030504040204" pitchFamily="50" charset="-128"/>
                        </a:rPr>
                        <a:t>60</a:t>
                      </a:r>
                      <a:r>
                        <a:rPr lang="zh-TW" altLang="en-US" sz="1050" u="none" strike="noStrike" dirty="0">
                          <a:effectLst/>
                          <a:latin typeface="Meiryo UI" panose="020B0604030504040204" pitchFamily="50" charset="-128"/>
                          <a:ea typeface="Meiryo UI" panose="020B0604030504040204" pitchFamily="50" charset="-128"/>
                        </a:rPr>
                        <a:t>万円</a:t>
                      </a:r>
                      <a:br>
                        <a:rPr lang="zh-TW"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累計：</a:t>
                      </a:r>
                      <a:r>
                        <a:rPr lang="en-US" altLang="zh-TW" sz="1050" u="none" strike="noStrike" dirty="0">
                          <a:effectLst/>
                          <a:latin typeface="Meiryo UI" panose="020B0604030504040204" pitchFamily="50" charset="-128"/>
                          <a:ea typeface="Meiryo UI" panose="020B0604030504040204" pitchFamily="50" charset="-128"/>
                        </a:rPr>
                        <a:t>1,800</a:t>
                      </a:r>
                      <a:r>
                        <a:rPr lang="zh-TW" altLang="en-US" sz="1050" u="none" strike="noStrike" dirty="0">
                          <a:effectLst/>
                          <a:latin typeface="Meiryo UI" panose="020B0604030504040204" pitchFamily="50" charset="-128"/>
                          <a:ea typeface="Meiryo UI" panose="020B0604030504040204" pitchFamily="50" charset="-128"/>
                        </a:rPr>
                        <a:t>万円</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4464693"/>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引き出し</a:t>
                      </a:r>
                      <a:endParaRPr lang="en-US" altLang="ja-JP" sz="1050"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可能期間</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原則</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歳以降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いつでも可</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解約による対応可</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払済年金保険</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解約により対応可</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解約により対応可</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25305264"/>
                  </a:ext>
                </a:extLst>
              </a:tr>
              <a:tr h="699154">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手数料</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・加入・移換・還付手数料</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・口座管理手数料</a:t>
                      </a:r>
                      <a:br>
                        <a:rPr lang="ja-JP"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（投資信託の場合）</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・信託報酬や信託財産留保額</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（投資信託の場合）</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・信託報酬や信託財産留保額</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支払用為替レート（ドル→円）</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支払用為替レート（ドル→円）</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20912820"/>
                  </a:ext>
                </a:extLst>
              </a:tr>
              <a:tr h="432000">
                <a:tc gridSpan="2">
                  <a:txBody>
                    <a:bodyPr/>
                    <a:lstStyle/>
                    <a:p>
                      <a:pPr algn="ctr" fontAlgn="ctr"/>
                      <a:r>
                        <a:rPr lang="ja-JP" altLang="en-US" sz="1050" u="none" strike="noStrike">
                          <a:effectLst/>
                          <a:latin typeface="Meiryo UI" panose="020B0604030504040204" pitchFamily="50" charset="-128"/>
                          <a:ea typeface="Meiryo UI" panose="020B0604030504040204" pitchFamily="50" charset="-128"/>
                        </a:rPr>
                        <a:t>払方</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月払が原則</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（年拠出も可能だが制約多）</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月払いが原則も、年拠出上限枠の範囲内で自由</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月掛・新年掛</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月掛・新年掛</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kumimoji="1" lang="ja-JP" altLang="en-US" sz="1050" dirty="0">
                          <a:latin typeface="Meiryo UI" panose="020B0604030504040204" pitchFamily="50" charset="-128"/>
                          <a:ea typeface="Meiryo UI" panose="020B0604030504040204" pitchFamily="50" charset="-128"/>
                        </a:rPr>
                        <a:t>一時払</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4394481"/>
                  </a:ext>
                </a:extLst>
              </a:tr>
            </a:tbl>
          </a:graphicData>
        </a:graphic>
      </p:graphicFrame>
      <p:graphicFrame>
        <p:nvGraphicFramePr>
          <p:cNvPr id="13" name="表 12">
            <a:extLst>
              <a:ext uri="{FF2B5EF4-FFF2-40B4-BE49-F238E27FC236}">
                <a16:creationId xmlns:a16="http://schemas.microsoft.com/office/drawing/2014/main" id="{1448A4BA-130C-41A3-B16A-A9B5C18349CC}"/>
              </a:ext>
            </a:extLst>
          </p:cNvPr>
          <p:cNvGraphicFramePr>
            <a:graphicFrameLocks noGrp="1"/>
          </p:cNvGraphicFramePr>
          <p:nvPr/>
        </p:nvGraphicFramePr>
        <p:xfrm>
          <a:off x="97130" y="1376817"/>
          <a:ext cx="9770100" cy="5119234"/>
        </p:xfrm>
        <a:graphic>
          <a:graphicData uri="http://schemas.openxmlformats.org/drawingml/2006/table">
            <a:tbl>
              <a:tblPr>
                <a:tableStyleId>{5C22544A-7EE6-4342-B048-85BDC9FD1C3A}</a:tableStyleId>
              </a:tblPr>
              <a:tblGrid>
                <a:gridCol w="108000">
                  <a:extLst>
                    <a:ext uri="{9D8B030D-6E8A-4147-A177-3AD203B41FA5}">
                      <a16:colId xmlns:a16="http://schemas.microsoft.com/office/drawing/2014/main" val="449192938"/>
                    </a:ext>
                  </a:extLst>
                </a:gridCol>
                <a:gridCol w="540000">
                  <a:extLst>
                    <a:ext uri="{9D8B030D-6E8A-4147-A177-3AD203B41FA5}">
                      <a16:colId xmlns:a16="http://schemas.microsoft.com/office/drawing/2014/main" val="3592631156"/>
                    </a:ext>
                  </a:extLst>
                </a:gridCol>
                <a:gridCol w="1824420">
                  <a:extLst>
                    <a:ext uri="{9D8B030D-6E8A-4147-A177-3AD203B41FA5}">
                      <a16:colId xmlns:a16="http://schemas.microsoft.com/office/drawing/2014/main" val="889534417"/>
                    </a:ext>
                  </a:extLst>
                </a:gridCol>
                <a:gridCol w="1824420">
                  <a:extLst>
                    <a:ext uri="{9D8B030D-6E8A-4147-A177-3AD203B41FA5}">
                      <a16:colId xmlns:a16="http://schemas.microsoft.com/office/drawing/2014/main" val="3570669131"/>
                    </a:ext>
                  </a:extLst>
                </a:gridCol>
                <a:gridCol w="1824420">
                  <a:extLst>
                    <a:ext uri="{9D8B030D-6E8A-4147-A177-3AD203B41FA5}">
                      <a16:colId xmlns:a16="http://schemas.microsoft.com/office/drawing/2014/main" val="3680383965"/>
                    </a:ext>
                  </a:extLst>
                </a:gridCol>
                <a:gridCol w="1824420">
                  <a:extLst>
                    <a:ext uri="{9D8B030D-6E8A-4147-A177-3AD203B41FA5}">
                      <a16:colId xmlns:a16="http://schemas.microsoft.com/office/drawing/2014/main" val="4176109424"/>
                    </a:ext>
                  </a:extLst>
                </a:gridCol>
                <a:gridCol w="1824420">
                  <a:extLst>
                    <a:ext uri="{9D8B030D-6E8A-4147-A177-3AD203B41FA5}">
                      <a16:colId xmlns:a16="http://schemas.microsoft.com/office/drawing/2014/main" val="877308207"/>
                    </a:ext>
                  </a:extLst>
                </a:gridCol>
              </a:tblGrid>
              <a:tr h="396000">
                <a:tc gridSpan="2">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en-US" sz="1050" b="1" u="none" strike="noStrike" dirty="0">
                          <a:effectLst/>
                          <a:latin typeface="Meiryo UI" panose="020B0604030504040204" pitchFamily="50" charset="-128"/>
                          <a:ea typeface="Meiryo UI" panose="020B0604030504040204" pitchFamily="50" charset="-128"/>
                        </a:rPr>
                        <a:t>iDeCo</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新</a:t>
                      </a:r>
                      <a:r>
                        <a:rPr lang="en-US" altLang="ja-JP" sz="1050" b="1" u="none" strike="noStrike" dirty="0">
                          <a:effectLst/>
                          <a:latin typeface="Meiryo UI" panose="020B0604030504040204" pitchFamily="50" charset="-128"/>
                          <a:ea typeface="Meiryo UI" panose="020B0604030504040204" pitchFamily="50" charset="-128"/>
                        </a:rPr>
                        <a:t>NISA</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年金かけはし</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つみたてドル建終身</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外貨建・そなえてふやす</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介護終身保険</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52298981"/>
                  </a:ext>
                </a:extLst>
              </a:tr>
              <a:tr h="360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目的</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老後資金</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住宅購入・教育資金・資産形成</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老後資金・教育資金</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中長期の積み立て・相続対策他</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資産形成・介護の備え</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83649000"/>
                  </a:ext>
                </a:extLst>
              </a:tr>
              <a:tr h="9720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積み立て</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のイメージ</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40467180"/>
                  </a:ext>
                </a:extLst>
              </a:tr>
              <a:tr h="288000">
                <a:tc gridSpan="2">
                  <a:txBody>
                    <a:bodyPr/>
                    <a:lstStyle/>
                    <a:p>
                      <a:pPr algn="ctr" fontAlgn="ctr"/>
                      <a:r>
                        <a:rPr lang="zh-TW" altLang="en-US" sz="1050" u="none" strike="noStrike" dirty="0">
                          <a:effectLst/>
                          <a:latin typeface="Meiryo UI" panose="020B0604030504040204" pitchFamily="50" charset="-128"/>
                          <a:ea typeface="Meiryo UI" panose="020B0604030504040204" pitchFamily="50" charset="-128"/>
                        </a:rPr>
                        <a:t>投資対象商品</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hMerge="1">
                  <a:txBody>
                    <a:bodyPr/>
                    <a:lstStyle/>
                    <a:p>
                      <a:pPr algn="ctr"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zh-TW" altLang="en-US" sz="1050" u="none" strike="noStrike" dirty="0">
                          <a:effectLst/>
                          <a:latin typeface="Meiryo UI" panose="020B0604030504040204" pitchFamily="50" charset="-128"/>
                          <a:ea typeface="Meiryo UI" panose="020B0604030504040204" pitchFamily="50" charset="-128"/>
                        </a:rPr>
                        <a:t>投資信託、定期預</a:t>
                      </a:r>
                      <a:r>
                        <a:rPr lang="ja-JP" altLang="en-US" sz="1050" u="none" strike="noStrike" dirty="0">
                          <a:effectLst/>
                          <a:latin typeface="Meiryo UI" panose="020B0604030504040204" pitchFamily="50" charset="-128"/>
                          <a:ea typeface="Meiryo UI" panose="020B0604030504040204" pitchFamily="50" charset="-128"/>
                        </a:rPr>
                        <a:t>金等</a:t>
                      </a:r>
                      <a:endParaRPr lang="en-US" altLang="ja-JP" sz="1050" u="none" strike="noStrike" dirty="0">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solidFill>
                            <a:srgbClr val="002060"/>
                          </a:solidFill>
                          <a:effectLst/>
                          <a:latin typeface="Meiryo UI" panose="020B0604030504040204" pitchFamily="50" charset="-128"/>
                          <a:ea typeface="Meiryo UI" panose="020B0604030504040204" pitchFamily="50" charset="-128"/>
                        </a:rPr>
                        <a:t>つみたて投資枠</a:t>
                      </a: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長期・積立・分散投資に適した一定の投資信託</a:t>
                      </a:r>
                      <a:br>
                        <a:rPr lang="ja-JP" altLang="en-US" sz="1050" u="none" strike="noStrike" dirty="0">
                          <a:effectLst/>
                          <a:latin typeface="Meiryo UI" panose="020B0604030504040204" pitchFamily="50" charset="-128"/>
                          <a:ea typeface="Meiryo UI" panose="020B0604030504040204" pitchFamily="50" charset="-128"/>
                        </a:rPr>
                      </a:b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solidFill>
                            <a:srgbClr val="002060"/>
                          </a:solidFill>
                          <a:effectLst/>
                          <a:latin typeface="Meiryo UI" panose="020B0604030504040204" pitchFamily="50" charset="-128"/>
                          <a:ea typeface="Meiryo UI" panose="020B0604030504040204" pitchFamily="50" charset="-128"/>
                        </a:rPr>
                        <a:t>成長投資枠</a:t>
                      </a:r>
                      <a:r>
                        <a:rPr lang="en-US" altLang="ja-JP" sz="1050" u="none" strike="noStrike" dirty="0">
                          <a:solidFill>
                            <a:srgbClr val="002060"/>
                          </a:solidFill>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上場株式・投資信託等</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3530933"/>
                  </a:ext>
                </a:extLst>
              </a:tr>
              <a:tr h="288000">
                <a:tc>
                  <a:txBody>
                    <a:bodyPr/>
                    <a:lstStyle/>
                    <a:p>
                      <a:pPr algn="ctr"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商品数</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5497311"/>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対象年齢</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原則</a:t>
                      </a: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歳以上</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歳未満</a:t>
                      </a:r>
                      <a:br>
                        <a:rPr lang="ja-JP"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（条件付きで</a:t>
                      </a:r>
                      <a:r>
                        <a:rPr lang="en-US" altLang="ja-JP" sz="1050" u="none" strike="noStrike" dirty="0">
                          <a:effectLst/>
                          <a:latin typeface="Meiryo UI" panose="020B0604030504040204" pitchFamily="50" charset="-128"/>
                          <a:ea typeface="Meiryo UI" panose="020B0604030504040204" pitchFamily="50" charset="-128"/>
                        </a:rPr>
                        <a:t>65</a:t>
                      </a:r>
                      <a:r>
                        <a:rPr lang="ja-JP" altLang="en-US" sz="1050" u="none" strike="noStrike" dirty="0">
                          <a:effectLst/>
                          <a:latin typeface="Meiryo UI" panose="020B0604030504040204" pitchFamily="50" charset="-128"/>
                          <a:ea typeface="Meiryo UI" panose="020B0604030504040204" pitchFamily="50" charset="-128"/>
                        </a:rPr>
                        <a:t>歳未満も可）</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18</a:t>
                      </a:r>
                      <a:r>
                        <a:rPr lang="ja-JP" altLang="en-US" sz="1050" u="none" strike="noStrike" dirty="0">
                          <a:effectLst/>
                          <a:latin typeface="Meiryo UI" panose="020B0604030504040204" pitchFamily="50" charset="-128"/>
                          <a:ea typeface="Meiryo UI" panose="020B0604030504040204" pitchFamily="50" charset="-128"/>
                        </a:rPr>
                        <a:t>歳以上</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被保険者：</a:t>
                      </a: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歳～</a:t>
                      </a:r>
                      <a:r>
                        <a:rPr lang="en-US" altLang="ja-JP" sz="1050" u="none" strike="noStrike" dirty="0">
                          <a:effectLst/>
                          <a:latin typeface="Meiryo UI" panose="020B0604030504040204" pitchFamily="50" charset="-128"/>
                          <a:ea typeface="Meiryo UI" panose="020B0604030504040204" pitchFamily="50" charset="-128"/>
                        </a:rPr>
                        <a:t>55</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被保険者： </a:t>
                      </a:r>
                      <a:r>
                        <a:rPr lang="ja-JP" altLang="en-US" sz="1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ご契約者</a:t>
                      </a:r>
                      <a:r>
                        <a:rPr lang="ja-JP" altLang="en-US" sz="1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歳～満</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被保険者：満</a:t>
                      </a:r>
                      <a:r>
                        <a:rPr lang="en-US" altLang="ja-JP" sz="1050" u="none" strike="noStrike" dirty="0">
                          <a:effectLst/>
                          <a:latin typeface="Meiryo UI" panose="020B0604030504040204" pitchFamily="50" charset="-128"/>
                          <a:ea typeface="Meiryo UI" panose="020B0604030504040204" pitchFamily="50" charset="-128"/>
                        </a:rPr>
                        <a:t>40</a:t>
                      </a:r>
                      <a:r>
                        <a:rPr lang="ja-JP" altLang="en-US" sz="1050" u="none" strike="noStrike" dirty="0">
                          <a:effectLst/>
                          <a:latin typeface="Meiryo UI" panose="020B0604030504040204" pitchFamily="50" charset="-128"/>
                          <a:ea typeface="Meiryo UI" panose="020B0604030504040204" pitchFamily="50" charset="-128"/>
                        </a:rPr>
                        <a:t>歳～満</a:t>
                      </a:r>
                      <a:r>
                        <a:rPr lang="en-US" altLang="ja-JP" sz="1050" u="none" strike="noStrike" dirty="0">
                          <a:effectLst/>
                          <a:latin typeface="Meiryo UI" panose="020B0604030504040204" pitchFamily="50" charset="-128"/>
                          <a:ea typeface="Meiryo UI" panose="020B0604030504040204" pitchFamily="50" charset="-128"/>
                        </a:rPr>
                        <a:t>85</a:t>
                      </a:r>
                      <a:r>
                        <a:rPr lang="ja-JP" altLang="en-US" sz="1050" u="none" strike="noStrike" dirty="0">
                          <a:effectLst/>
                          <a:latin typeface="Meiryo UI" panose="020B0604030504040204" pitchFamily="50" charset="-128"/>
                          <a:ea typeface="Meiryo UI" panose="020B0604030504040204" pitchFamily="50" charset="-128"/>
                        </a:rPr>
                        <a:t>歳</a:t>
                      </a:r>
                    </a:p>
                    <a:p>
                      <a:pPr algn="ctr" fontAlgn="ctr"/>
                      <a:r>
                        <a:rPr lang="ja-JP" altLang="en-US" sz="1050" u="none" strike="noStrike" dirty="0">
                          <a:effectLst/>
                          <a:latin typeface="Meiryo UI" panose="020B0604030504040204" pitchFamily="50" charset="-128"/>
                          <a:ea typeface="Meiryo UI" panose="020B0604030504040204" pitchFamily="50" charset="-128"/>
                        </a:rPr>
                        <a:t>ご契約者</a:t>
                      </a:r>
                      <a:r>
                        <a:rPr lang="ja-JP" altLang="en-US" sz="100" u="none" strike="noStrike" dirty="0">
                          <a:effectLst/>
                          <a:latin typeface="Meiryo UI" panose="020B0604030504040204" pitchFamily="50" charset="-128"/>
                          <a:ea typeface="Meiryo UI" panose="020B0604030504040204" pitchFamily="50" charset="-128"/>
                        </a:rPr>
                        <a:t>      </a:t>
                      </a:r>
                      <a:r>
                        <a:rPr lang="ja-JP" altLang="en-US" sz="1050" u="none" strike="noStrike" dirty="0">
                          <a:effectLst/>
                          <a:latin typeface="Meiryo UI" panose="020B0604030504040204" pitchFamily="50" charset="-128"/>
                          <a:ea typeface="Meiryo UI" panose="020B0604030504040204" pitchFamily="50" charset="-128"/>
                        </a:rPr>
                        <a:t>：満</a:t>
                      </a:r>
                      <a:r>
                        <a:rPr lang="en-US" altLang="ja-JP" sz="1050" u="none" strike="noStrike" dirty="0">
                          <a:effectLst/>
                          <a:latin typeface="Meiryo UI" panose="020B0604030504040204" pitchFamily="50" charset="-128"/>
                          <a:ea typeface="Meiryo UI" panose="020B0604030504040204" pitchFamily="50" charset="-128"/>
                        </a:rPr>
                        <a:t>18</a:t>
                      </a:r>
                      <a:r>
                        <a:rPr lang="ja-JP" altLang="en-US" sz="1050" u="none" strike="noStrike" dirty="0">
                          <a:effectLst/>
                          <a:latin typeface="Meiryo UI" panose="020B0604030504040204" pitchFamily="50" charset="-128"/>
                          <a:ea typeface="Meiryo UI" panose="020B0604030504040204" pitchFamily="50" charset="-128"/>
                        </a:rPr>
                        <a:t>歳～満</a:t>
                      </a:r>
                      <a:r>
                        <a:rPr lang="en-US" altLang="ja-JP" sz="1050" u="none" strike="noStrike" dirty="0">
                          <a:effectLst/>
                          <a:latin typeface="Meiryo UI" panose="020B0604030504040204" pitchFamily="50" charset="-128"/>
                          <a:ea typeface="Meiryo UI" panose="020B0604030504040204" pitchFamily="50" charset="-128"/>
                        </a:rPr>
                        <a:t>85</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4969846"/>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運用・拠出の上限額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年間：～</a:t>
                      </a:r>
                      <a:r>
                        <a:rPr lang="en-US" altLang="ja-JP" sz="1050" u="none" strike="noStrike" dirty="0">
                          <a:effectLst/>
                          <a:latin typeface="Meiryo UI" panose="020B0604030504040204" pitchFamily="50" charset="-128"/>
                          <a:ea typeface="Meiryo UI" panose="020B0604030504040204" pitchFamily="50" charset="-128"/>
                        </a:rPr>
                        <a:t>14.4</a:t>
                      </a: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81.6</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職業や企業年金の有無により異なる</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zh-TW" altLang="en-US" sz="1050" u="none" strike="noStrike" dirty="0">
                          <a:effectLst/>
                          <a:latin typeface="Meiryo UI" panose="020B0604030504040204" pitchFamily="50" charset="-128"/>
                          <a:ea typeface="Meiryo UI" panose="020B0604030504040204" pitchFamily="50" charset="-128"/>
                        </a:rPr>
                        <a:t>年間</a:t>
                      </a: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3</a:t>
                      </a:r>
                      <a:r>
                        <a:rPr lang="en-US" altLang="zh-TW" sz="1050" u="none" strike="noStrike" dirty="0">
                          <a:effectLst/>
                          <a:latin typeface="Meiryo UI" panose="020B0604030504040204" pitchFamily="50" charset="-128"/>
                          <a:ea typeface="Meiryo UI" panose="020B0604030504040204" pitchFamily="50" charset="-128"/>
                        </a:rPr>
                        <a:t>60</a:t>
                      </a:r>
                      <a:r>
                        <a:rPr lang="zh-TW" altLang="en-US" sz="1050" u="none" strike="noStrike" dirty="0">
                          <a:effectLst/>
                          <a:latin typeface="Meiryo UI" panose="020B0604030504040204" pitchFamily="50" charset="-128"/>
                          <a:ea typeface="Meiryo UI" panose="020B0604030504040204" pitchFamily="50" charset="-128"/>
                        </a:rPr>
                        <a:t>万円</a:t>
                      </a:r>
                      <a:br>
                        <a:rPr lang="zh-TW"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累計：</a:t>
                      </a:r>
                      <a:r>
                        <a:rPr lang="en-US" altLang="zh-TW" sz="1050" u="none" strike="noStrike" dirty="0">
                          <a:effectLst/>
                          <a:latin typeface="Meiryo UI" panose="020B0604030504040204" pitchFamily="50" charset="-128"/>
                          <a:ea typeface="Meiryo UI" panose="020B0604030504040204" pitchFamily="50" charset="-128"/>
                        </a:rPr>
                        <a:t>1,800</a:t>
                      </a:r>
                      <a:r>
                        <a:rPr lang="zh-TW" altLang="en-US" sz="1050" u="none" strike="noStrike" dirty="0">
                          <a:effectLst/>
                          <a:latin typeface="Meiryo UI" panose="020B0604030504040204" pitchFamily="50" charset="-128"/>
                          <a:ea typeface="Meiryo UI" panose="020B0604030504040204" pitchFamily="50" charset="-128"/>
                        </a:rPr>
                        <a:t>万円</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年）～（年金年額</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万円分）</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（死亡保険金額の通算限度</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4464693"/>
                  </a:ext>
                </a:extLst>
              </a:tr>
              <a:tr h="432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引き出し</a:t>
                      </a:r>
                      <a:endParaRPr lang="en-US" altLang="ja-JP" sz="1050"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可能期間</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原則</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歳以降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いつでも可</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解約による対応可</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払済年金保険</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解約により対応可</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解約により対応可</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25305264"/>
                  </a:ext>
                </a:extLst>
              </a:tr>
              <a:tr h="699154">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手数料</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・加入・移換・還付手数料</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・口座管理手数料</a:t>
                      </a:r>
                      <a:br>
                        <a:rPr lang="ja-JP" altLang="en-US" sz="1050" u="none" strike="noStrike" dirty="0">
                          <a:effectLst/>
                          <a:latin typeface="Meiryo UI" panose="020B0604030504040204" pitchFamily="50" charset="-128"/>
                          <a:ea typeface="Meiryo UI" panose="020B0604030504040204" pitchFamily="50" charset="-128"/>
                        </a:rPr>
                      </a:br>
                      <a:r>
                        <a:rPr lang="ja-JP" altLang="en-US" sz="1050" u="none" strike="noStrike" dirty="0">
                          <a:effectLst/>
                          <a:latin typeface="Meiryo UI" panose="020B0604030504040204" pitchFamily="50" charset="-128"/>
                          <a:ea typeface="Meiryo UI" panose="020B0604030504040204" pitchFamily="50" charset="-128"/>
                        </a:rPr>
                        <a:t>（投資信託の場合）</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・信託報酬や信託財産留保額</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（投資信託の場合）</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・信託報酬や信託財産留保額</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支払用為替レート（ドル→円）</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支払用為替レート（ドル→円）</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20912820"/>
                  </a:ext>
                </a:extLst>
              </a:tr>
              <a:tr h="432000">
                <a:tc gridSpan="2">
                  <a:txBody>
                    <a:bodyPr/>
                    <a:lstStyle/>
                    <a:p>
                      <a:pPr algn="ctr" fontAlgn="ctr"/>
                      <a:r>
                        <a:rPr lang="ja-JP" altLang="en-US" sz="1050" u="none" strike="noStrike">
                          <a:effectLst/>
                          <a:latin typeface="Meiryo UI" panose="020B0604030504040204" pitchFamily="50" charset="-128"/>
                          <a:ea typeface="Meiryo UI" panose="020B0604030504040204" pitchFamily="50" charset="-128"/>
                        </a:rPr>
                        <a:t>払方</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月払が原則</a:t>
                      </a:r>
                      <a:endParaRPr lang="en-US" altLang="ja-JP" sz="1050" u="none" strike="noStrike" dirty="0">
                        <a:effectLst/>
                        <a:latin typeface="Meiryo UI" panose="020B0604030504040204" pitchFamily="50" charset="-128"/>
                        <a:ea typeface="Meiryo UI" panose="020B0604030504040204" pitchFamily="50" charset="-128"/>
                      </a:endParaRPr>
                    </a:p>
                    <a:p>
                      <a:pPr algn="l" fontAlgn="ctr"/>
                      <a:r>
                        <a:rPr lang="ja-JP" altLang="en-US" sz="1050" u="none" strike="noStrike" dirty="0">
                          <a:effectLst/>
                          <a:latin typeface="Meiryo UI" panose="020B0604030504040204" pitchFamily="50" charset="-128"/>
                          <a:ea typeface="Meiryo UI" panose="020B0604030504040204" pitchFamily="50" charset="-128"/>
                        </a:rPr>
                        <a:t>（年拠出も可能だが制約多）</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月払いが原則も、年拠出上限枠の範囲内で自由</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月掛・新年掛</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a:effectLst/>
                          <a:latin typeface="Meiryo UI" panose="020B0604030504040204" pitchFamily="50" charset="-128"/>
                          <a:ea typeface="Meiryo UI" panose="020B0604030504040204" pitchFamily="50" charset="-128"/>
                        </a:rPr>
                        <a:t>月掛・新年掛</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r>
                        <a:rPr kumimoji="1" lang="ja-JP" altLang="en-US" sz="1050" dirty="0">
                          <a:latin typeface="Meiryo UI" panose="020B0604030504040204" pitchFamily="50" charset="-128"/>
                          <a:ea typeface="Meiryo UI" panose="020B0604030504040204" pitchFamily="50" charset="-128"/>
                        </a:rPr>
                        <a:t>一時払</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4394481"/>
                  </a:ext>
                </a:extLst>
              </a:tr>
            </a:tbl>
          </a:graphicData>
        </a:graphic>
      </p:graphicFrame>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③．比較してみる１／２</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28" name="正方形/長方形 27">
            <a:extLst>
              <a:ext uri="{FF2B5EF4-FFF2-40B4-BE49-F238E27FC236}">
                <a16:creationId xmlns:a16="http://schemas.microsoft.com/office/drawing/2014/main" id="{2C7B5073-C555-4C44-958A-E58F7309CEAF}"/>
              </a:ext>
            </a:extLst>
          </p:cNvPr>
          <p:cNvSpPr/>
          <p:nvPr/>
        </p:nvSpPr>
        <p:spPr>
          <a:xfrm>
            <a:off x="114300" y="884143"/>
            <a:ext cx="9802205"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iDeCo</a:t>
            </a: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と新</a:t>
            </a:r>
            <a:r>
              <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NISA</a:t>
            </a:r>
            <a:r>
              <a:rPr kumimoji="1" lang="ja-JP" altLang="en-US" sz="1200" dirty="0">
                <a:solidFill>
                  <a:srgbClr val="000000"/>
                </a:solidFill>
                <a:latin typeface="メイリオ" panose="020B0604030504040204" pitchFamily="50" charset="-128"/>
                <a:ea typeface="メイリオ" panose="020B0604030504040204" pitchFamily="50" charset="-128"/>
              </a:rPr>
              <a:t>、そして保険の積み立てについて、ポイントを整理して比較した表をご紹介いたします。</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それぞれに特徴があります</a:t>
            </a:r>
            <a:r>
              <a:rPr kumimoji="1" lang="ja-JP" altLang="en-US" sz="1200" dirty="0">
                <a:solidFill>
                  <a:srgbClr val="000000"/>
                </a:solidFill>
                <a:latin typeface="メイリオ" panose="020B0604030504040204" pitchFamily="50" charset="-128"/>
                <a:ea typeface="メイリオ" panose="020B0604030504040204" pitchFamily="50" charset="-128"/>
              </a:rPr>
              <a:t>ので、お客さまの志向やご要望、予算等に沿った商品を訴求していきましょう！</a:t>
            </a:r>
            <a:endParaRPr kumimoji="1" lang="en-US" altLang="ja-JP" sz="1200" b="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pSp>
        <p:nvGrpSpPr>
          <p:cNvPr id="158" name="グループ化 157">
            <a:extLst>
              <a:ext uri="{FF2B5EF4-FFF2-40B4-BE49-F238E27FC236}">
                <a16:creationId xmlns:a16="http://schemas.microsoft.com/office/drawing/2014/main" id="{FA40910F-126E-4818-83FB-0531CB84070B}"/>
              </a:ext>
            </a:extLst>
          </p:cNvPr>
          <p:cNvGrpSpPr/>
          <p:nvPr/>
        </p:nvGrpSpPr>
        <p:grpSpPr>
          <a:xfrm>
            <a:off x="793535" y="2463519"/>
            <a:ext cx="1686775" cy="557613"/>
            <a:chOff x="793535" y="2785406"/>
            <a:chExt cx="1686775" cy="557613"/>
          </a:xfrm>
        </p:grpSpPr>
        <p:sp>
          <p:nvSpPr>
            <p:cNvPr id="57" name="正方形/長方形 56">
              <a:extLst>
                <a:ext uri="{FF2B5EF4-FFF2-40B4-BE49-F238E27FC236}">
                  <a16:creationId xmlns:a16="http://schemas.microsoft.com/office/drawing/2014/main" id="{281E80C0-B061-42BB-836F-9DD6BE53ADB8}"/>
                </a:ext>
              </a:extLst>
            </p:cNvPr>
            <p:cNvSpPr/>
            <p:nvPr/>
          </p:nvSpPr>
          <p:spPr>
            <a:xfrm flipH="1">
              <a:off x="1851374" y="3077721"/>
              <a:ext cx="109205" cy="265298"/>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8F4D4879-88C4-4CFA-938A-BCBAD10ECEA1}"/>
                </a:ext>
              </a:extLst>
            </p:cNvPr>
            <p:cNvSpPr/>
            <p:nvPr/>
          </p:nvSpPr>
          <p:spPr>
            <a:xfrm flipH="1">
              <a:off x="1982691" y="3077721"/>
              <a:ext cx="109205" cy="265298"/>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正方形/長方形 58">
              <a:extLst>
                <a:ext uri="{FF2B5EF4-FFF2-40B4-BE49-F238E27FC236}">
                  <a16:creationId xmlns:a16="http://schemas.microsoft.com/office/drawing/2014/main" id="{731ADCF5-5F57-45C5-BC4B-96D5D6834FAB}"/>
                </a:ext>
              </a:extLst>
            </p:cNvPr>
            <p:cNvSpPr/>
            <p:nvPr/>
          </p:nvSpPr>
          <p:spPr>
            <a:xfrm flipH="1">
              <a:off x="2110356" y="3077721"/>
              <a:ext cx="109205" cy="265298"/>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a:extLst>
                <a:ext uri="{FF2B5EF4-FFF2-40B4-BE49-F238E27FC236}">
                  <a16:creationId xmlns:a16="http://schemas.microsoft.com/office/drawing/2014/main" id="{17984096-292E-42BC-961A-587E49C88FB3}"/>
                </a:ext>
              </a:extLst>
            </p:cNvPr>
            <p:cNvSpPr/>
            <p:nvPr/>
          </p:nvSpPr>
          <p:spPr>
            <a:xfrm flipH="1">
              <a:off x="2241674" y="3077721"/>
              <a:ext cx="109205" cy="265298"/>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a:extLst>
                <a:ext uri="{FF2B5EF4-FFF2-40B4-BE49-F238E27FC236}">
                  <a16:creationId xmlns:a16="http://schemas.microsoft.com/office/drawing/2014/main" id="{558FEEC4-2B60-4536-AFA5-0A54CFD5BEB7}"/>
                </a:ext>
              </a:extLst>
            </p:cNvPr>
            <p:cNvSpPr/>
            <p:nvPr/>
          </p:nvSpPr>
          <p:spPr>
            <a:xfrm flipH="1">
              <a:off x="2371105" y="3077721"/>
              <a:ext cx="109205" cy="265298"/>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B547A11D-F74D-44E7-81AF-BCCD8B459402}"/>
                </a:ext>
              </a:extLst>
            </p:cNvPr>
            <p:cNvSpPr/>
            <p:nvPr/>
          </p:nvSpPr>
          <p:spPr>
            <a:xfrm flipH="1">
              <a:off x="1721486" y="2873683"/>
              <a:ext cx="109205" cy="469051"/>
            </a:xfrm>
            <a:prstGeom prst="rect">
              <a:avLst/>
            </a:prstGeom>
            <a:solidFill>
              <a:schemeClr val="accent5">
                <a:lumMod val="40000"/>
                <a:lumOff val="60000"/>
              </a:schemeClr>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直角三角形 2">
              <a:extLst>
                <a:ext uri="{FF2B5EF4-FFF2-40B4-BE49-F238E27FC236}">
                  <a16:creationId xmlns:a16="http://schemas.microsoft.com/office/drawing/2014/main" id="{671A2AAB-1B7E-4461-B745-455AF49E4A3B}"/>
                </a:ext>
              </a:extLst>
            </p:cNvPr>
            <p:cNvSpPr/>
            <p:nvPr/>
          </p:nvSpPr>
          <p:spPr>
            <a:xfrm flipH="1">
              <a:off x="793535" y="2879856"/>
              <a:ext cx="896296" cy="462879"/>
            </a:xfrm>
            <a:prstGeom prst="rtTriangl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正方形/長方形 19">
              <a:extLst>
                <a:ext uri="{FF2B5EF4-FFF2-40B4-BE49-F238E27FC236}">
                  <a16:creationId xmlns:a16="http://schemas.microsoft.com/office/drawing/2014/main" id="{B001068F-1B70-44FA-9E62-597230EB2BF4}"/>
                </a:ext>
              </a:extLst>
            </p:cNvPr>
            <p:cNvSpPr/>
            <p:nvPr/>
          </p:nvSpPr>
          <p:spPr>
            <a:xfrm flipH="1">
              <a:off x="1719183" y="2785406"/>
              <a:ext cx="109205" cy="557328"/>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86805CDB-4A06-4C98-BF52-B3519481F5D2}"/>
                </a:ext>
              </a:extLst>
            </p:cNvPr>
            <p:cNvSpPr/>
            <p:nvPr/>
          </p:nvSpPr>
          <p:spPr>
            <a:xfrm flipH="1">
              <a:off x="1850130" y="3144761"/>
              <a:ext cx="109205" cy="197973"/>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2009996D-511B-426D-8D6A-22BA858FF84D}"/>
                </a:ext>
              </a:extLst>
            </p:cNvPr>
            <p:cNvSpPr/>
            <p:nvPr/>
          </p:nvSpPr>
          <p:spPr>
            <a:xfrm flipH="1">
              <a:off x="1981076" y="3145374"/>
              <a:ext cx="109205" cy="197360"/>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F9C40AFD-2E25-42FA-87E9-C967715AB494}"/>
                </a:ext>
              </a:extLst>
            </p:cNvPr>
            <p:cNvSpPr/>
            <p:nvPr/>
          </p:nvSpPr>
          <p:spPr>
            <a:xfrm flipH="1">
              <a:off x="2111065" y="3145374"/>
              <a:ext cx="109205" cy="197360"/>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E3D22650-DC3A-423D-9692-D1E519C973C7}"/>
                </a:ext>
              </a:extLst>
            </p:cNvPr>
            <p:cNvSpPr/>
            <p:nvPr/>
          </p:nvSpPr>
          <p:spPr>
            <a:xfrm flipH="1">
              <a:off x="2241054" y="3145374"/>
              <a:ext cx="109205" cy="197360"/>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AAD4595B-CAF3-4266-9F18-A7C5A43248CC}"/>
                </a:ext>
              </a:extLst>
            </p:cNvPr>
            <p:cNvSpPr/>
            <p:nvPr/>
          </p:nvSpPr>
          <p:spPr>
            <a:xfrm flipH="1">
              <a:off x="2371042" y="3145374"/>
              <a:ext cx="109205" cy="197360"/>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D6839368-70E2-4AC7-95A8-D8C2C4A859D5}"/>
                </a:ext>
              </a:extLst>
            </p:cNvPr>
            <p:cNvSpPr/>
            <p:nvPr/>
          </p:nvSpPr>
          <p:spPr>
            <a:xfrm flipH="1">
              <a:off x="1850130" y="3013070"/>
              <a:ext cx="109205" cy="178487"/>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C79035E1-737F-469A-9553-76AC77F0CE5C}"/>
                </a:ext>
              </a:extLst>
            </p:cNvPr>
            <p:cNvSpPr/>
            <p:nvPr/>
          </p:nvSpPr>
          <p:spPr>
            <a:xfrm flipH="1">
              <a:off x="1981076" y="3013070"/>
              <a:ext cx="109205" cy="132304"/>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90B45968-7FC0-4935-AABE-E8BE01AD7571}"/>
                </a:ext>
              </a:extLst>
            </p:cNvPr>
            <p:cNvSpPr/>
            <p:nvPr/>
          </p:nvSpPr>
          <p:spPr>
            <a:xfrm flipH="1">
              <a:off x="2111065" y="3013070"/>
              <a:ext cx="109205" cy="132304"/>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1DB83353-E2E4-4AF7-9F8D-8F4AA5AB290B}"/>
                </a:ext>
              </a:extLst>
            </p:cNvPr>
            <p:cNvSpPr/>
            <p:nvPr/>
          </p:nvSpPr>
          <p:spPr>
            <a:xfrm flipH="1">
              <a:off x="2242011" y="3013070"/>
              <a:ext cx="109205" cy="132304"/>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31CFB3E5-6BC4-4629-8B7F-8BD792DCCDF0}"/>
                </a:ext>
              </a:extLst>
            </p:cNvPr>
            <p:cNvSpPr/>
            <p:nvPr/>
          </p:nvSpPr>
          <p:spPr>
            <a:xfrm flipH="1">
              <a:off x="2370084" y="3013070"/>
              <a:ext cx="109205" cy="132304"/>
            </a:xfrm>
            <a:prstGeom prst="rect">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リーフォーム: 図形 3">
              <a:extLst>
                <a:ext uri="{FF2B5EF4-FFF2-40B4-BE49-F238E27FC236}">
                  <a16:creationId xmlns:a16="http://schemas.microsoft.com/office/drawing/2014/main" id="{9BB77F07-B68D-4AA8-BBDD-A87FCFB51DB8}"/>
                </a:ext>
              </a:extLst>
            </p:cNvPr>
            <p:cNvSpPr/>
            <p:nvPr/>
          </p:nvSpPr>
          <p:spPr>
            <a:xfrm>
              <a:off x="798215" y="2861502"/>
              <a:ext cx="891212" cy="481231"/>
            </a:xfrm>
            <a:custGeom>
              <a:avLst/>
              <a:gdLst>
                <a:gd name="connsiteX0" fmla="*/ 0 w 2644140"/>
                <a:gd name="connsiteY0" fmla="*/ 1537509 h 1537509"/>
                <a:gd name="connsiteX1" fmla="*/ 655320 w 2644140"/>
                <a:gd name="connsiteY1" fmla="*/ 1080309 h 1537509"/>
                <a:gd name="connsiteX2" fmla="*/ 1280160 w 2644140"/>
                <a:gd name="connsiteY2" fmla="*/ 1171749 h 1537509"/>
                <a:gd name="connsiteX3" fmla="*/ 1965960 w 2644140"/>
                <a:gd name="connsiteY3" fmla="*/ 28749 h 1537509"/>
                <a:gd name="connsiteX4" fmla="*/ 2644140 w 2644140"/>
                <a:gd name="connsiteY4" fmla="*/ 318309 h 1537509"/>
                <a:gd name="connsiteX5" fmla="*/ 2644140 w 2644140"/>
                <a:gd name="connsiteY5" fmla="*/ 318309 h 1537509"/>
                <a:gd name="connsiteX6" fmla="*/ 2636520 w 2644140"/>
                <a:gd name="connsiteY6" fmla="*/ 325929 h 153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4140" h="1537509">
                  <a:moveTo>
                    <a:pt x="0" y="1537509"/>
                  </a:moveTo>
                  <a:cubicBezTo>
                    <a:pt x="220980" y="1339389"/>
                    <a:pt x="441960" y="1141269"/>
                    <a:pt x="655320" y="1080309"/>
                  </a:cubicBezTo>
                  <a:cubicBezTo>
                    <a:pt x="868680" y="1019349"/>
                    <a:pt x="1061720" y="1347009"/>
                    <a:pt x="1280160" y="1171749"/>
                  </a:cubicBezTo>
                  <a:cubicBezTo>
                    <a:pt x="1498600" y="996489"/>
                    <a:pt x="1738630" y="170989"/>
                    <a:pt x="1965960" y="28749"/>
                  </a:cubicBezTo>
                  <a:cubicBezTo>
                    <a:pt x="2193290" y="-113491"/>
                    <a:pt x="2644140" y="318309"/>
                    <a:pt x="2644140" y="318309"/>
                  </a:cubicBezTo>
                  <a:lnTo>
                    <a:pt x="2644140" y="318309"/>
                  </a:lnTo>
                  <a:lnTo>
                    <a:pt x="2636520" y="325929"/>
                  </a:lnTo>
                </a:path>
              </a:pathLst>
            </a:custGeom>
            <a:noFill/>
            <a:ln w="25400">
              <a:solidFill>
                <a:srgbClr val="0070C0"/>
              </a:solidFill>
              <a:prstDash val="soli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2C81652A-FFF2-40E4-8EA0-49632D2700BE}"/>
                </a:ext>
              </a:extLst>
            </p:cNvPr>
            <p:cNvSpPr/>
            <p:nvPr/>
          </p:nvSpPr>
          <p:spPr>
            <a:xfrm flipH="1">
              <a:off x="1721486" y="2964860"/>
              <a:ext cx="109205" cy="377874"/>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リーフォーム: 図形 7">
              <a:extLst>
                <a:ext uri="{FF2B5EF4-FFF2-40B4-BE49-F238E27FC236}">
                  <a16:creationId xmlns:a16="http://schemas.microsoft.com/office/drawing/2014/main" id="{21C1E28F-D3E4-4BCC-8041-0E6C9B029469}"/>
                </a:ext>
              </a:extLst>
            </p:cNvPr>
            <p:cNvSpPr/>
            <p:nvPr/>
          </p:nvSpPr>
          <p:spPr>
            <a:xfrm>
              <a:off x="803351" y="2785406"/>
              <a:ext cx="890755" cy="557327"/>
            </a:xfrm>
            <a:custGeom>
              <a:avLst/>
              <a:gdLst>
                <a:gd name="connsiteX0" fmla="*/ 0 w 2613660"/>
                <a:gd name="connsiteY0" fmla="*/ 1760220 h 1760220"/>
                <a:gd name="connsiteX1" fmla="*/ 868680 w 2613660"/>
                <a:gd name="connsiteY1" fmla="*/ 1112520 h 1760220"/>
                <a:gd name="connsiteX2" fmla="*/ 2049780 w 2613660"/>
                <a:gd name="connsiteY2" fmla="*/ 822960 h 1760220"/>
                <a:gd name="connsiteX3" fmla="*/ 2613660 w 2613660"/>
                <a:gd name="connsiteY3" fmla="*/ 0 h 1760220"/>
              </a:gdLst>
              <a:ahLst/>
              <a:cxnLst>
                <a:cxn ang="0">
                  <a:pos x="connsiteX0" y="connsiteY0"/>
                </a:cxn>
                <a:cxn ang="0">
                  <a:pos x="connsiteX1" y="connsiteY1"/>
                </a:cxn>
                <a:cxn ang="0">
                  <a:pos x="connsiteX2" y="connsiteY2"/>
                </a:cxn>
                <a:cxn ang="0">
                  <a:pos x="connsiteX3" y="connsiteY3"/>
                </a:cxn>
              </a:cxnLst>
              <a:rect l="l" t="t" r="r" b="b"/>
              <a:pathLst>
                <a:path w="2613660" h="1760220">
                  <a:moveTo>
                    <a:pt x="0" y="1760220"/>
                  </a:moveTo>
                  <a:cubicBezTo>
                    <a:pt x="263525" y="1514475"/>
                    <a:pt x="527050" y="1268730"/>
                    <a:pt x="868680" y="1112520"/>
                  </a:cubicBezTo>
                  <a:cubicBezTo>
                    <a:pt x="1210310" y="956310"/>
                    <a:pt x="1758950" y="1008380"/>
                    <a:pt x="2049780" y="822960"/>
                  </a:cubicBezTo>
                  <a:cubicBezTo>
                    <a:pt x="2340610" y="637540"/>
                    <a:pt x="2477135" y="318770"/>
                    <a:pt x="2613660" y="0"/>
                  </a:cubicBezTo>
                </a:path>
              </a:pathLst>
            </a:custGeom>
            <a:noFill/>
            <a:ln w="25400">
              <a:solidFill>
                <a:srgbClr val="0070C0"/>
              </a:solidFill>
              <a:prstDash val="sysDash"/>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上 8">
              <a:extLst>
                <a:ext uri="{FF2B5EF4-FFF2-40B4-BE49-F238E27FC236}">
                  <a16:creationId xmlns:a16="http://schemas.microsoft.com/office/drawing/2014/main" id="{EA1F35E5-D9BC-4291-9708-3B9B2753B85C}"/>
                </a:ext>
              </a:extLst>
            </p:cNvPr>
            <p:cNvSpPr/>
            <p:nvPr/>
          </p:nvSpPr>
          <p:spPr>
            <a:xfrm>
              <a:off x="1739686" y="2785406"/>
              <a:ext cx="72803" cy="89244"/>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矢印: 上 41">
              <a:extLst>
                <a:ext uri="{FF2B5EF4-FFF2-40B4-BE49-F238E27FC236}">
                  <a16:creationId xmlns:a16="http://schemas.microsoft.com/office/drawing/2014/main" id="{E3995EED-1D8A-4890-94F7-9278F2761077}"/>
                </a:ext>
              </a:extLst>
            </p:cNvPr>
            <p:cNvSpPr/>
            <p:nvPr/>
          </p:nvSpPr>
          <p:spPr>
            <a:xfrm rot="10800000">
              <a:off x="1737788" y="2874650"/>
              <a:ext cx="72803" cy="89244"/>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矢印: 上 42">
              <a:extLst>
                <a:ext uri="{FF2B5EF4-FFF2-40B4-BE49-F238E27FC236}">
                  <a16:creationId xmlns:a16="http://schemas.microsoft.com/office/drawing/2014/main" id="{7DCADBE8-7C7B-4DBF-A7B1-2B1D773E2F49}"/>
                </a:ext>
              </a:extLst>
            </p:cNvPr>
            <p:cNvSpPr/>
            <p:nvPr/>
          </p:nvSpPr>
          <p:spPr>
            <a:xfrm>
              <a:off x="1870444" y="3013070"/>
              <a:ext cx="72803" cy="66933"/>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矢印: 上 43">
              <a:extLst>
                <a:ext uri="{FF2B5EF4-FFF2-40B4-BE49-F238E27FC236}">
                  <a16:creationId xmlns:a16="http://schemas.microsoft.com/office/drawing/2014/main" id="{A0F3B4D3-5346-4D2B-8631-0C38A2F6264B}"/>
                </a:ext>
              </a:extLst>
            </p:cNvPr>
            <p:cNvSpPr/>
            <p:nvPr/>
          </p:nvSpPr>
          <p:spPr>
            <a:xfrm rot="10800000">
              <a:off x="1868546" y="3077828"/>
              <a:ext cx="72803" cy="66933"/>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矢印: 上 46">
              <a:extLst>
                <a:ext uri="{FF2B5EF4-FFF2-40B4-BE49-F238E27FC236}">
                  <a16:creationId xmlns:a16="http://schemas.microsoft.com/office/drawing/2014/main" id="{163D5632-5B07-4A7A-AA09-CA2201F2BF8A}"/>
                </a:ext>
              </a:extLst>
            </p:cNvPr>
            <p:cNvSpPr/>
            <p:nvPr/>
          </p:nvSpPr>
          <p:spPr>
            <a:xfrm>
              <a:off x="2002330" y="3013069"/>
              <a:ext cx="72803" cy="66933"/>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矢印: 上 47">
              <a:extLst>
                <a:ext uri="{FF2B5EF4-FFF2-40B4-BE49-F238E27FC236}">
                  <a16:creationId xmlns:a16="http://schemas.microsoft.com/office/drawing/2014/main" id="{C84C2273-0C7E-44A1-8ED8-70EB03CD735E}"/>
                </a:ext>
              </a:extLst>
            </p:cNvPr>
            <p:cNvSpPr/>
            <p:nvPr/>
          </p:nvSpPr>
          <p:spPr>
            <a:xfrm rot="10800000">
              <a:off x="2000432" y="3077828"/>
              <a:ext cx="72803" cy="66933"/>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矢印: 上 48">
              <a:extLst>
                <a:ext uri="{FF2B5EF4-FFF2-40B4-BE49-F238E27FC236}">
                  <a16:creationId xmlns:a16="http://schemas.microsoft.com/office/drawing/2014/main" id="{0F002B4F-03D8-4668-8A1B-4E0B39EE214F}"/>
                </a:ext>
              </a:extLst>
            </p:cNvPr>
            <p:cNvSpPr/>
            <p:nvPr/>
          </p:nvSpPr>
          <p:spPr>
            <a:xfrm>
              <a:off x="2130703" y="3012678"/>
              <a:ext cx="72803" cy="66933"/>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上 49">
              <a:extLst>
                <a:ext uri="{FF2B5EF4-FFF2-40B4-BE49-F238E27FC236}">
                  <a16:creationId xmlns:a16="http://schemas.microsoft.com/office/drawing/2014/main" id="{43318245-76D5-4F6E-ADFC-7991E8240000}"/>
                </a:ext>
              </a:extLst>
            </p:cNvPr>
            <p:cNvSpPr/>
            <p:nvPr/>
          </p:nvSpPr>
          <p:spPr>
            <a:xfrm rot="10800000">
              <a:off x="2128805" y="3077437"/>
              <a:ext cx="72803" cy="66933"/>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矢印: 上 50">
              <a:extLst>
                <a:ext uri="{FF2B5EF4-FFF2-40B4-BE49-F238E27FC236}">
                  <a16:creationId xmlns:a16="http://schemas.microsoft.com/office/drawing/2014/main" id="{B00B9EDE-588F-41AB-87C5-A2B46DE0311F}"/>
                </a:ext>
              </a:extLst>
            </p:cNvPr>
            <p:cNvSpPr/>
            <p:nvPr/>
          </p:nvSpPr>
          <p:spPr>
            <a:xfrm>
              <a:off x="2262589" y="3012678"/>
              <a:ext cx="72803" cy="66933"/>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矢印: 上 51">
              <a:extLst>
                <a:ext uri="{FF2B5EF4-FFF2-40B4-BE49-F238E27FC236}">
                  <a16:creationId xmlns:a16="http://schemas.microsoft.com/office/drawing/2014/main" id="{514A9DB7-A2CE-44DC-B4B4-F8C3D510F1FE}"/>
                </a:ext>
              </a:extLst>
            </p:cNvPr>
            <p:cNvSpPr/>
            <p:nvPr/>
          </p:nvSpPr>
          <p:spPr>
            <a:xfrm rot="10800000">
              <a:off x="2260691" y="3077436"/>
              <a:ext cx="72803" cy="66933"/>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矢印: 上 52">
              <a:extLst>
                <a:ext uri="{FF2B5EF4-FFF2-40B4-BE49-F238E27FC236}">
                  <a16:creationId xmlns:a16="http://schemas.microsoft.com/office/drawing/2014/main" id="{76CC3C71-5E87-4198-98E1-05DDC326887F}"/>
                </a:ext>
              </a:extLst>
            </p:cNvPr>
            <p:cNvSpPr/>
            <p:nvPr/>
          </p:nvSpPr>
          <p:spPr>
            <a:xfrm>
              <a:off x="2389986" y="3014852"/>
              <a:ext cx="72803" cy="66933"/>
            </a:xfrm>
            <a:prstGeom prst="upArrow">
              <a:avLst/>
            </a:prstGeom>
            <a:no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矢印: 上 53">
              <a:extLst>
                <a:ext uri="{FF2B5EF4-FFF2-40B4-BE49-F238E27FC236}">
                  <a16:creationId xmlns:a16="http://schemas.microsoft.com/office/drawing/2014/main" id="{6B4D0AA5-60B8-4762-8BC9-076D1F73FD68}"/>
                </a:ext>
              </a:extLst>
            </p:cNvPr>
            <p:cNvSpPr/>
            <p:nvPr/>
          </p:nvSpPr>
          <p:spPr>
            <a:xfrm rot="10800000">
              <a:off x="2388088" y="3079610"/>
              <a:ext cx="72803" cy="66933"/>
            </a:xfrm>
            <a:prstGeom prst="upArrow">
              <a:avLst/>
            </a:prstGeom>
            <a:solidFill>
              <a:srgbClr val="0070C0"/>
            </a:solidFill>
            <a:ln w="63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9" name="グループ化 158">
            <a:extLst>
              <a:ext uri="{FF2B5EF4-FFF2-40B4-BE49-F238E27FC236}">
                <a16:creationId xmlns:a16="http://schemas.microsoft.com/office/drawing/2014/main" id="{05A8B582-F097-4EE0-98F1-CA8BD2DDD838}"/>
              </a:ext>
            </a:extLst>
          </p:cNvPr>
          <p:cNvGrpSpPr/>
          <p:nvPr/>
        </p:nvGrpSpPr>
        <p:grpSpPr>
          <a:xfrm>
            <a:off x="4451149" y="2445132"/>
            <a:ext cx="1688400" cy="576000"/>
            <a:chOff x="4451149" y="2783151"/>
            <a:chExt cx="1688400" cy="576000"/>
          </a:xfrm>
        </p:grpSpPr>
        <p:sp>
          <p:nvSpPr>
            <p:cNvPr id="99" name="正方形/長方形 98">
              <a:extLst>
                <a:ext uri="{FF2B5EF4-FFF2-40B4-BE49-F238E27FC236}">
                  <a16:creationId xmlns:a16="http://schemas.microsoft.com/office/drawing/2014/main" id="{156CC497-08FE-4E4F-89F6-2E54DB6AACF2}"/>
                </a:ext>
              </a:extLst>
            </p:cNvPr>
            <p:cNvSpPr/>
            <p:nvPr/>
          </p:nvSpPr>
          <p:spPr>
            <a:xfrm flipH="1">
              <a:off x="5772054" y="3024014"/>
              <a:ext cx="109993" cy="335136"/>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正方形/長方形 99">
              <a:extLst>
                <a:ext uri="{FF2B5EF4-FFF2-40B4-BE49-F238E27FC236}">
                  <a16:creationId xmlns:a16="http://schemas.microsoft.com/office/drawing/2014/main" id="{F23A5FC0-D363-4F99-8FD9-01FE32FEE85A}"/>
                </a:ext>
              </a:extLst>
            </p:cNvPr>
            <p:cNvSpPr/>
            <p:nvPr/>
          </p:nvSpPr>
          <p:spPr>
            <a:xfrm flipH="1">
              <a:off x="5900806" y="3024014"/>
              <a:ext cx="109993" cy="335136"/>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00">
              <a:extLst>
                <a:ext uri="{FF2B5EF4-FFF2-40B4-BE49-F238E27FC236}">
                  <a16:creationId xmlns:a16="http://schemas.microsoft.com/office/drawing/2014/main" id="{19C23653-4645-412A-B74B-39B5B8061675}"/>
                </a:ext>
              </a:extLst>
            </p:cNvPr>
            <p:cNvSpPr/>
            <p:nvPr/>
          </p:nvSpPr>
          <p:spPr>
            <a:xfrm flipH="1">
              <a:off x="6029556" y="3024014"/>
              <a:ext cx="109993" cy="335136"/>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正方形/長方形 101">
              <a:extLst>
                <a:ext uri="{FF2B5EF4-FFF2-40B4-BE49-F238E27FC236}">
                  <a16:creationId xmlns:a16="http://schemas.microsoft.com/office/drawing/2014/main" id="{DB012BC7-3ED7-42C3-9231-D08A3B84CB30}"/>
                </a:ext>
              </a:extLst>
            </p:cNvPr>
            <p:cNvSpPr/>
            <p:nvPr/>
          </p:nvSpPr>
          <p:spPr>
            <a:xfrm flipH="1">
              <a:off x="5385798" y="2783151"/>
              <a:ext cx="109993" cy="575999"/>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直角三角形 102">
              <a:extLst>
                <a:ext uri="{FF2B5EF4-FFF2-40B4-BE49-F238E27FC236}">
                  <a16:creationId xmlns:a16="http://schemas.microsoft.com/office/drawing/2014/main" id="{ABB10C22-4485-4EEE-8095-865412E449AD}"/>
                </a:ext>
              </a:extLst>
            </p:cNvPr>
            <p:cNvSpPr/>
            <p:nvPr/>
          </p:nvSpPr>
          <p:spPr>
            <a:xfrm flipH="1">
              <a:off x="4451149" y="2883615"/>
              <a:ext cx="902766" cy="475536"/>
            </a:xfrm>
            <a:prstGeom prst="rtTriangl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0" name="正方形/長方形 129">
              <a:extLst>
                <a:ext uri="{FF2B5EF4-FFF2-40B4-BE49-F238E27FC236}">
                  <a16:creationId xmlns:a16="http://schemas.microsoft.com/office/drawing/2014/main" id="{71C15701-35D1-4946-82A2-6C2CE7A2B199}"/>
                </a:ext>
              </a:extLst>
            </p:cNvPr>
            <p:cNvSpPr/>
            <p:nvPr/>
          </p:nvSpPr>
          <p:spPr>
            <a:xfrm flipH="1">
              <a:off x="5514550" y="3024014"/>
              <a:ext cx="109993" cy="335136"/>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正方形/長方形 130">
              <a:extLst>
                <a:ext uri="{FF2B5EF4-FFF2-40B4-BE49-F238E27FC236}">
                  <a16:creationId xmlns:a16="http://schemas.microsoft.com/office/drawing/2014/main" id="{10921A8E-F418-445E-932F-961E24E018CD}"/>
                </a:ext>
              </a:extLst>
            </p:cNvPr>
            <p:cNvSpPr/>
            <p:nvPr/>
          </p:nvSpPr>
          <p:spPr>
            <a:xfrm flipH="1">
              <a:off x="5643302" y="3024014"/>
              <a:ext cx="109993" cy="335136"/>
            </a:xfrm>
            <a:prstGeom prst="rect">
              <a:avLst/>
            </a:prstGeom>
            <a:solidFill>
              <a:srgbClr val="0070C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矢印コネクタ 11">
              <a:extLst>
                <a:ext uri="{FF2B5EF4-FFF2-40B4-BE49-F238E27FC236}">
                  <a16:creationId xmlns:a16="http://schemas.microsoft.com/office/drawing/2014/main" id="{7FD2889E-B5CF-43A6-9F16-393E97E42F7A}"/>
                </a:ext>
              </a:extLst>
            </p:cNvPr>
            <p:cNvCxnSpPr>
              <a:stCxn id="103" idx="4"/>
            </p:cNvCxnSpPr>
            <p:nvPr/>
          </p:nvCxnSpPr>
          <p:spPr>
            <a:xfrm flipV="1">
              <a:off x="4451149" y="2783151"/>
              <a:ext cx="902766" cy="576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grpSp>
      <p:grpSp>
        <p:nvGrpSpPr>
          <p:cNvPr id="14" name="グループ化 13">
            <a:extLst>
              <a:ext uri="{FF2B5EF4-FFF2-40B4-BE49-F238E27FC236}">
                <a16:creationId xmlns:a16="http://schemas.microsoft.com/office/drawing/2014/main" id="{64139742-50E9-47C1-8693-44203D0F7FCB}"/>
              </a:ext>
            </a:extLst>
          </p:cNvPr>
          <p:cNvGrpSpPr/>
          <p:nvPr/>
        </p:nvGrpSpPr>
        <p:grpSpPr>
          <a:xfrm>
            <a:off x="2678633" y="2375268"/>
            <a:ext cx="1615364" cy="645864"/>
            <a:chOff x="302857" y="1781238"/>
            <a:chExt cx="3825089" cy="1529368"/>
          </a:xfrm>
        </p:grpSpPr>
        <p:sp>
          <p:nvSpPr>
            <p:cNvPr id="145" name="二等辺三角形 144">
              <a:extLst>
                <a:ext uri="{FF2B5EF4-FFF2-40B4-BE49-F238E27FC236}">
                  <a16:creationId xmlns:a16="http://schemas.microsoft.com/office/drawing/2014/main" id="{040B9894-205C-4782-B829-0B5AD03235D3}"/>
                </a:ext>
              </a:extLst>
            </p:cNvPr>
            <p:cNvSpPr/>
            <p:nvPr/>
          </p:nvSpPr>
          <p:spPr>
            <a:xfrm rot="5400000">
              <a:off x="3252738" y="2399346"/>
              <a:ext cx="1358036" cy="392381"/>
            </a:xfrm>
            <a:prstGeom prst="triangle">
              <a:avLst/>
            </a:prstGeom>
            <a:pattFill prst="ltVert">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波線 145">
              <a:extLst>
                <a:ext uri="{FF2B5EF4-FFF2-40B4-BE49-F238E27FC236}">
                  <a16:creationId xmlns:a16="http://schemas.microsoft.com/office/drawing/2014/main" id="{395F5DDD-B2A7-4C9B-9CA5-1174A08DB186}"/>
                </a:ext>
              </a:extLst>
            </p:cNvPr>
            <p:cNvSpPr/>
            <p:nvPr/>
          </p:nvSpPr>
          <p:spPr>
            <a:xfrm flipH="1">
              <a:off x="2491811" y="1781238"/>
              <a:ext cx="1188000" cy="1046843"/>
            </a:xfrm>
            <a:prstGeom prst="wave">
              <a:avLst/>
            </a:prstGeom>
            <a:solidFill>
              <a:srgbClr val="FFCC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波線 146">
              <a:extLst>
                <a:ext uri="{FF2B5EF4-FFF2-40B4-BE49-F238E27FC236}">
                  <a16:creationId xmlns:a16="http://schemas.microsoft.com/office/drawing/2014/main" id="{9D7CB3A4-F4FC-462C-85E6-6CD87B18BBAD}"/>
                </a:ext>
              </a:extLst>
            </p:cNvPr>
            <p:cNvSpPr/>
            <p:nvPr/>
          </p:nvSpPr>
          <p:spPr>
            <a:xfrm flipH="1">
              <a:off x="2491811" y="2095120"/>
              <a:ext cx="1188000" cy="1046843"/>
            </a:xfrm>
            <a:prstGeom prst="wav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直角三角形 147">
              <a:extLst>
                <a:ext uri="{FF2B5EF4-FFF2-40B4-BE49-F238E27FC236}">
                  <a16:creationId xmlns:a16="http://schemas.microsoft.com/office/drawing/2014/main" id="{22E03C9D-E9EE-43D2-A6B3-CAE7D8D1134F}"/>
                </a:ext>
              </a:extLst>
            </p:cNvPr>
            <p:cNvSpPr/>
            <p:nvPr/>
          </p:nvSpPr>
          <p:spPr>
            <a:xfrm flipH="1">
              <a:off x="302857" y="2084986"/>
              <a:ext cx="2128838" cy="1195831"/>
            </a:xfrm>
            <a:prstGeom prst="rtTriangl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9" name="フリーフォーム: 図形 148">
              <a:extLst>
                <a:ext uri="{FF2B5EF4-FFF2-40B4-BE49-F238E27FC236}">
                  <a16:creationId xmlns:a16="http://schemas.microsoft.com/office/drawing/2014/main" id="{69D246D0-8FFD-4C10-806D-7667F233F0BF}"/>
                </a:ext>
              </a:extLst>
            </p:cNvPr>
            <p:cNvSpPr/>
            <p:nvPr/>
          </p:nvSpPr>
          <p:spPr>
            <a:xfrm>
              <a:off x="313972" y="2037570"/>
              <a:ext cx="2116763" cy="1243244"/>
            </a:xfrm>
            <a:custGeom>
              <a:avLst/>
              <a:gdLst>
                <a:gd name="connsiteX0" fmla="*/ 0 w 2644140"/>
                <a:gd name="connsiteY0" fmla="*/ 1537509 h 1537509"/>
                <a:gd name="connsiteX1" fmla="*/ 655320 w 2644140"/>
                <a:gd name="connsiteY1" fmla="*/ 1080309 h 1537509"/>
                <a:gd name="connsiteX2" fmla="*/ 1280160 w 2644140"/>
                <a:gd name="connsiteY2" fmla="*/ 1171749 h 1537509"/>
                <a:gd name="connsiteX3" fmla="*/ 1965960 w 2644140"/>
                <a:gd name="connsiteY3" fmla="*/ 28749 h 1537509"/>
                <a:gd name="connsiteX4" fmla="*/ 2644140 w 2644140"/>
                <a:gd name="connsiteY4" fmla="*/ 318309 h 1537509"/>
                <a:gd name="connsiteX5" fmla="*/ 2644140 w 2644140"/>
                <a:gd name="connsiteY5" fmla="*/ 318309 h 1537509"/>
                <a:gd name="connsiteX6" fmla="*/ 2636520 w 2644140"/>
                <a:gd name="connsiteY6" fmla="*/ 325929 h 153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4140" h="1537509">
                  <a:moveTo>
                    <a:pt x="0" y="1537509"/>
                  </a:moveTo>
                  <a:cubicBezTo>
                    <a:pt x="220980" y="1339389"/>
                    <a:pt x="441960" y="1141269"/>
                    <a:pt x="655320" y="1080309"/>
                  </a:cubicBezTo>
                  <a:cubicBezTo>
                    <a:pt x="868680" y="1019349"/>
                    <a:pt x="1061720" y="1347009"/>
                    <a:pt x="1280160" y="1171749"/>
                  </a:cubicBezTo>
                  <a:cubicBezTo>
                    <a:pt x="1498600" y="996489"/>
                    <a:pt x="1738630" y="170989"/>
                    <a:pt x="1965960" y="28749"/>
                  </a:cubicBezTo>
                  <a:cubicBezTo>
                    <a:pt x="2193290" y="-113491"/>
                    <a:pt x="2644140" y="318309"/>
                    <a:pt x="2644140" y="318309"/>
                  </a:cubicBezTo>
                  <a:lnTo>
                    <a:pt x="2644140" y="318309"/>
                  </a:lnTo>
                  <a:lnTo>
                    <a:pt x="2636520" y="325929"/>
                  </a:lnTo>
                </a:path>
              </a:pathLst>
            </a:custGeom>
            <a:noFill/>
            <a:ln w="25400">
              <a:solidFill>
                <a:srgbClr val="0070C0"/>
              </a:solidFill>
              <a:prstDash val="soli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フリーフォーム: 図形 149">
              <a:extLst>
                <a:ext uri="{FF2B5EF4-FFF2-40B4-BE49-F238E27FC236}">
                  <a16:creationId xmlns:a16="http://schemas.microsoft.com/office/drawing/2014/main" id="{C2D62110-DE9A-4095-BB6B-BACF571313B6}"/>
                </a:ext>
              </a:extLst>
            </p:cNvPr>
            <p:cNvSpPr/>
            <p:nvPr/>
          </p:nvSpPr>
          <p:spPr>
            <a:xfrm>
              <a:off x="326172" y="1840979"/>
              <a:ext cx="2115677" cy="1439836"/>
            </a:xfrm>
            <a:custGeom>
              <a:avLst/>
              <a:gdLst>
                <a:gd name="connsiteX0" fmla="*/ 0 w 2613660"/>
                <a:gd name="connsiteY0" fmla="*/ 1760220 h 1760220"/>
                <a:gd name="connsiteX1" fmla="*/ 868680 w 2613660"/>
                <a:gd name="connsiteY1" fmla="*/ 1112520 h 1760220"/>
                <a:gd name="connsiteX2" fmla="*/ 2049780 w 2613660"/>
                <a:gd name="connsiteY2" fmla="*/ 822960 h 1760220"/>
                <a:gd name="connsiteX3" fmla="*/ 2613660 w 2613660"/>
                <a:gd name="connsiteY3" fmla="*/ 0 h 1760220"/>
              </a:gdLst>
              <a:ahLst/>
              <a:cxnLst>
                <a:cxn ang="0">
                  <a:pos x="connsiteX0" y="connsiteY0"/>
                </a:cxn>
                <a:cxn ang="0">
                  <a:pos x="connsiteX1" y="connsiteY1"/>
                </a:cxn>
                <a:cxn ang="0">
                  <a:pos x="connsiteX2" y="connsiteY2"/>
                </a:cxn>
                <a:cxn ang="0">
                  <a:pos x="connsiteX3" y="connsiteY3"/>
                </a:cxn>
              </a:cxnLst>
              <a:rect l="l" t="t" r="r" b="b"/>
              <a:pathLst>
                <a:path w="2613660" h="1760220">
                  <a:moveTo>
                    <a:pt x="0" y="1760220"/>
                  </a:moveTo>
                  <a:cubicBezTo>
                    <a:pt x="263525" y="1514475"/>
                    <a:pt x="527050" y="1268730"/>
                    <a:pt x="868680" y="1112520"/>
                  </a:cubicBezTo>
                  <a:cubicBezTo>
                    <a:pt x="1210310" y="956310"/>
                    <a:pt x="1758950" y="1008380"/>
                    <a:pt x="2049780" y="822960"/>
                  </a:cubicBezTo>
                  <a:cubicBezTo>
                    <a:pt x="2340610" y="637540"/>
                    <a:pt x="2477135" y="318770"/>
                    <a:pt x="2613660" y="0"/>
                  </a:cubicBezTo>
                </a:path>
              </a:pathLst>
            </a:custGeom>
            <a:noFill/>
            <a:ln w="25400">
              <a:solidFill>
                <a:srgbClr val="FF9999"/>
              </a:solidFill>
              <a:prstDash val="solid"/>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フローチャート: せん孔テープ 154">
              <a:extLst>
                <a:ext uri="{FF2B5EF4-FFF2-40B4-BE49-F238E27FC236}">
                  <a16:creationId xmlns:a16="http://schemas.microsoft.com/office/drawing/2014/main" id="{D19D5BF8-1FB9-489F-A145-4B0A61E87A04}"/>
                </a:ext>
              </a:extLst>
            </p:cNvPr>
            <p:cNvSpPr/>
            <p:nvPr/>
          </p:nvSpPr>
          <p:spPr>
            <a:xfrm>
              <a:off x="2491811" y="2295514"/>
              <a:ext cx="1188000" cy="781478"/>
            </a:xfrm>
            <a:prstGeom prst="flowChartPunchedTap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6" name="正方形/長方形 155">
              <a:extLst>
                <a:ext uri="{FF2B5EF4-FFF2-40B4-BE49-F238E27FC236}">
                  <a16:creationId xmlns:a16="http://schemas.microsoft.com/office/drawing/2014/main" id="{73BFB156-9462-4066-B5EF-5FD093F3642E}"/>
                </a:ext>
              </a:extLst>
            </p:cNvPr>
            <p:cNvSpPr/>
            <p:nvPr/>
          </p:nvSpPr>
          <p:spPr>
            <a:xfrm>
              <a:off x="2491811" y="2529128"/>
              <a:ext cx="1188000" cy="7814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180" name="グループ化 179">
            <a:extLst>
              <a:ext uri="{FF2B5EF4-FFF2-40B4-BE49-F238E27FC236}">
                <a16:creationId xmlns:a16="http://schemas.microsoft.com/office/drawing/2014/main" id="{F08A522C-D2DD-49FB-95D9-C55CE5B37CED}"/>
              </a:ext>
            </a:extLst>
          </p:cNvPr>
          <p:cNvGrpSpPr/>
          <p:nvPr/>
        </p:nvGrpSpPr>
        <p:grpSpPr>
          <a:xfrm>
            <a:off x="6308419" y="2260404"/>
            <a:ext cx="1652733" cy="760728"/>
            <a:chOff x="6308419" y="2598424"/>
            <a:chExt cx="1652733" cy="760728"/>
          </a:xfrm>
        </p:grpSpPr>
        <p:sp>
          <p:nvSpPr>
            <p:cNvPr id="161" name="正方形/長方形 160">
              <a:extLst>
                <a:ext uri="{FF2B5EF4-FFF2-40B4-BE49-F238E27FC236}">
                  <a16:creationId xmlns:a16="http://schemas.microsoft.com/office/drawing/2014/main" id="{A2F9C99B-A79B-4353-B705-3CF395B666A1}"/>
                </a:ext>
              </a:extLst>
            </p:cNvPr>
            <p:cNvSpPr/>
            <p:nvPr/>
          </p:nvSpPr>
          <p:spPr>
            <a:xfrm flipH="1">
              <a:off x="7629322" y="2606283"/>
              <a:ext cx="164354" cy="752869"/>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4" name="正方形/長方形 163">
              <a:extLst>
                <a:ext uri="{FF2B5EF4-FFF2-40B4-BE49-F238E27FC236}">
                  <a16:creationId xmlns:a16="http://schemas.microsoft.com/office/drawing/2014/main" id="{712584EE-1920-44BB-855C-38546E132D3E}"/>
                </a:ext>
              </a:extLst>
            </p:cNvPr>
            <p:cNvSpPr/>
            <p:nvPr/>
          </p:nvSpPr>
          <p:spPr>
            <a:xfrm flipH="1">
              <a:off x="7211506" y="2783153"/>
              <a:ext cx="154575" cy="575999"/>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5" name="直角三角形 164">
              <a:extLst>
                <a:ext uri="{FF2B5EF4-FFF2-40B4-BE49-F238E27FC236}">
                  <a16:creationId xmlns:a16="http://schemas.microsoft.com/office/drawing/2014/main" id="{0DCC0844-246E-4497-9F8B-9BD7008456D2}"/>
                </a:ext>
              </a:extLst>
            </p:cNvPr>
            <p:cNvSpPr/>
            <p:nvPr/>
          </p:nvSpPr>
          <p:spPr>
            <a:xfrm flipH="1">
              <a:off x="6308419" y="2883616"/>
              <a:ext cx="902766" cy="475536"/>
            </a:xfrm>
            <a:prstGeom prst="rtTriangle">
              <a:avLst/>
            </a:prstGeom>
            <a:solidFill>
              <a:schemeClr val="accent5">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6" name="正方形/長方形 165">
              <a:extLst>
                <a:ext uri="{FF2B5EF4-FFF2-40B4-BE49-F238E27FC236}">
                  <a16:creationId xmlns:a16="http://schemas.microsoft.com/office/drawing/2014/main" id="{1612179E-E78F-4A24-A449-1BFE4B87767E}"/>
                </a:ext>
              </a:extLst>
            </p:cNvPr>
            <p:cNvSpPr/>
            <p:nvPr/>
          </p:nvSpPr>
          <p:spPr>
            <a:xfrm flipH="1">
              <a:off x="7340257" y="2725414"/>
              <a:ext cx="154575" cy="633738"/>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7" name="正方形/長方形 166">
              <a:extLst>
                <a:ext uri="{FF2B5EF4-FFF2-40B4-BE49-F238E27FC236}">
                  <a16:creationId xmlns:a16="http://schemas.microsoft.com/office/drawing/2014/main" id="{F8945E4C-4FD3-48E2-B358-401C57F86A76}"/>
                </a:ext>
              </a:extLst>
            </p:cNvPr>
            <p:cNvSpPr/>
            <p:nvPr/>
          </p:nvSpPr>
          <p:spPr>
            <a:xfrm flipH="1">
              <a:off x="7476629" y="2664703"/>
              <a:ext cx="154575" cy="694449"/>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9" name="二等辺三角形 168">
              <a:extLst>
                <a:ext uri="{FF2B5EF4-FFF2-40B4-BE49-F238E27FC236}">
                  <a16:creationId xmlns:a16="http://schemas.microsoft.com/office/drawing/2014/main" id="{0101BC68-63F0-4062-ACB7-9D72E4FCE306}"/>
                </a:ext>
              </a:extLst>
            </p:cNvPr>
            <p:cNvSpPr/>
            <p:nvPr/>
          </p:nvSpPr>
          <p:spPr>
            <a:xfrm rot="5400000">
              <a:off x="7495489" y="2896610"/>
              <a:ext cx="760728" cy="164355"/>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1" name="フリーフォーム: 図形 170">
              <a:extLst>
                <a:ext uri="{FF2B5EF4-FFF2-40B4-BE49-F238E27FC236}">
                  <a16:creationId xmlns:a16="http://schemas.microsoft.com/office/drawing/2014/main" id="{8914C23C-D0A7-4D10-894B-E1911757B72A}"/>
                </a:ext>
              </a:extLst>
            </p:cNvPr>
            <p:cNvSpPr/>
            <p:nvPr/>
          </p:nvSpPr>
          <p:spPr>
            <a:xfrm>
              <a:off x="6324600" y="2629585"/>
              <a:ext cx="1636552" cy="719405"/>
            </a:xfrm>
            <a:custGeom>
              <a:avLst/>
              <a:gdLst>
                <a:gd name="connsiteX0" fmla="*/ 0 w 1636552"/>
                <a:gd name="connsiteY0" fmla="*/ 719405 h 719405"/>
                <a:gd name="connsiteX1" fmla="*/ 548640 w 1636552"/>
                <a:gd name="connsiteY1" fmla="*/ 490805 h 719405"/>
                <a:gd name="connsiteX2" fmla="*/ 872490 w 1636552"/>
                <a:gd name="connsiteY2" fmla="*/ 269825 h 719405"/>
                <a:gd name="connsiteX3" fmla="*/ 1539240 w 1636552"/>
                <a:gd name="connsiteY3" fmla="*/ 33605 h 719405"/>
                <a:gd name="connsiteX4" fmla="*/ 1619250 w 1636552"/>
                <a:gd name="connsiteY4" fmla="*/ 6935 h 719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6552" h="719405">
                  <a:moveTo>
                    <a:pt x="0" y="719405"/>
                  </a:moveTo>
                  <a:cubicBezTo>
                    <a:pt x="201612" y="642570"/>
                    <a:pt x="403225" y="565735"/>
                    <a:pt x="548640" y="490805"/>
                  </a:cubicBezTo>
                  <a:cubicBezTo>
                    <a:pt x="694055" y="415875"/>
                    <a:pt x="707390" y="346025"/>
                    <a:pt x="872490" y="269825"/>
                  </a:cubicBezTo>
                  <a:cubicBezTo>
                    <a:pt x="1037590" y="193625"/>
                    <a:pt x="1414780" y="77420"/>
                    <a:pt x="1539240" y="33605"/>
                  </a:cubicBezTo>
                  <a:cubicBezTo>
                    <a:pt x="1663700" y="-10210"/>
                    <a:pt x="1641475" y="-1638"/>
                    <a:pt x="1619250" y="6935"/>
                  </a:cubicBezTo>
                </a:path>
              </a:pathLst>
            </a:custGeom>
            <a:noFill/>
            <a:ln w="22225">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9" name="グループ化 178">
            <a:extLst>
              <a:ext uri="{FF2B5EF4-FFF2-40B4-BE49-F238E27FC236}">
                <a16:creationId xmlns:a16="http://schemas.microsoft.com/office/drawing/2014/main" id="{B7DAB3CF-9102-4745-83DC-1B14F2E89B19}"/>
              </a:ext>
            </a:extLst>
          </p:cNvPr>
          <p:cNvGrpSpPr/>
          <p:nvPr/>
        </p:nvGrpSpPr>
        <p:grpSpPr>
          <a:xfrm>
            <a:off x="8119907" y="2260404"/>
            <a:ext cx="1667966" cy="760728"/>
            <a:chOff x="8119907" y="2593035"/>
            <a:chExt cx="1667966" cy="760728"/>
          </a:xfrm>
        </p:grpSpPr>
        <p:sp>
          <p:nvSpPr>
            <p:cNvPr id="172" name="正方形/長方形 171">
              <a:extLst>
                <a:ext uri="{FF2B5EF4-FFF2-40B4-BE49-F238E27FC236}">
                  <a16:creationId xmlns:a16="http://schemas.microsoft.com/office/drawing/2014/main" id="{99AEF737-CCA4-4A5B-92B9-D98AF921DC3B}"/>
                </a:ext>
              </a:extLst>
            </p:cNvPr>
            <p:cNvSpPr/>
            <p:nvPr/>
          </p:nvSpPr>
          <p:spPr>
            <a:xfrm flipH="1">
              <a:off x="9227519" y="2600892"/>
              <a:ext cx="396000" cy="752869"/>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 name="正方形/長方形 172">
              <a:extLst>
                <a:ext uri="{FF2B5EF4-FFF2-40B4-BE49-F238E27FC236}">
                  <a16:creationId xmlns:a16="http://schemas.microsoft.com/office/drawing/2014/main" id="{43EE2C4B-8B5F-4A11-BA63-D8EB88D70093}"/>
                </a:ext>
              </a:extLst>
            </p:cNvPr>
            <p:cNvSpPr/>
            <p:nvPr/>
          </p:nvSpPr>
          <p:spPr>
            <a:xfrm flipH="1">
              <a:off x="8119907" y="2777762"/>
              <a:ext cx="396000" cy="575999"/>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4" name="正方形/長方形 173">
              <a:extLst>
                <a:ext uri="{FF2B5EF4-FFF2-40B4-BE49-F238E27FC236}">
                  <a16:creationId xmlns:a16="http://schemas.microsoft.com/office/drawing/2014/main" id="{22808328-664A-4E5F-B87B-7F6DC0CF9ACD}"/>
                </a:ext>
              </a:extLst>
            </p:cNvPr>
            <p:cNvSpPr/>
            <p:nvPr/>
          </p:nvSpPr>
          <p:spPr>
            <a:xfrm flipH="1">
              <a:off x="8489111" y="2720023"/>
              <a:ext cx="396000" cy="633738"/>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5" name="正方形/長方形 174">
              <a:extLst>
                <a:ext uri="{FF2B5EF4-FFF2-40B4-BE49-F238E27FC236}">
                  <a16:creationId xmlns:a16="http://schemas.microsoft.com/office/drawing/2014/main" id="{E3443568-1167-4129-89EB-31E6683D938A}"/>
                </a:ext>
              </a:extLst>
            </p:cNvPr>
            <p:cNvSpPr/>
            <p:nvPr/>
          </p:nvSpPr>
          <p:spPr>
            <a:xfrm flipH="1">
              <a:off x="8858315" y="2659312"/>
              <a:ext cx="396000" cy="694449"/>
            </a:xfrm>
            <a:prstGeom prst="rect">
              <a:avLst/>
            </a:prstGeom>
            <a:solidFill>
              <a:schemeClr val="accent5">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6" name="二等辺三角形 175">
              <a:extLst>
                <a:ext uri="{FF2B5EF4-FFF2-40B4-BE49-F238E27FC236}">
                  <a16:creationId xmlns:a16="http://schemas.microsoft.com/office/drawing/2014/main" id="{40B8BA5D-8137-4C46-9CCE-B727596AF84B}"/>
                </a:ext>
              </a:extLst>
            </p:cNvPr>
            <p:cNvSpPr/>
            <p:nvPr/>
          </p:nvSpPr>
          <p:spPr>
            <a:xfrm rot="5400000">
              <a:off x="9325332" y="2891221"/>
              <a:ext cx="760728" cy="164355"/>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8" name="フリーフォーム: 図形 177">
              <a:extLst>
                <a:ext uri="{FF2B5EF4-FFF2-40B4-BE49-F238E27FC236}">
                  <a16:creationId xmlns:a16="http://schemas.microsoft.com/office/drawing/2014/main" id="{ACE4A1F3-9E62-4C47-A2EE-10E133395A18}"/>
                </a:ext>
              </a:extLst>
            </p:cNvPr>
            <p:cNvSpPr/>
            <p:nvPr/>
          </p:nvSpPr>
          <p:spPr>
            <a:xfrm>
              <a:off x="8122920" y="2636520"/>
              <a:ext cx="1516380" cy="176140"/>
            </a:xfrm>
            <a:custGeom>
              <a:avLst/>
              <a:gdLst>
                <a:gd name="connsiteX0" fmla="*/ 0 w 1516380"/>
                <a:gd name="connsiteY0" fmla="*/ 144780 h 176140"/>
                <a:gd name="connsiteX1" fmla="*/ 64770 w 1516380"/>
                <a:gd name="connsiteY1" fmla="*/ 175260 h 176140"/>
                <a:gd name="connsiteX2" fmla="*/ 209550 w 1516380"/>
                <a:gd name="connsiteY2" fmla="*/ 114300 h 176140"/>
                <a:gd name="connsiteX3" fmla="*/ 369570 w 1516380"/>
                <a:gd name="connsiteY3" fmla="*/ 144780 h 176140"/>
                <a:gd name="connsiteX4" fmla="*/ 373380 w 1516380"/>
                <a:gd name="connsiteY4" fmla="*/ 114300 h 176140"/>
                <a:gd name="connsiteX5" fmla="*/ 487680 w 1516380"/>
                <a:gd name="connsiteY5" fmla="*/ 137160 h 176140"/>
                <a:gd name="connsiteX6" fmla="*/ 609600 w 1516380"/>
                <a:gd name="connsiteY6" fmla="*/ 72390 h 176140"/>
                <a:gd name="connsiteX7" fmla="*/ 739140 w 1516380"/>
                <a:gd name="connsiteY7" fmla="*/ 87630 h 176140"/>
                <a:gd name="connsiteX8" fmla="*/ 746760 w 1516380"/>
                <a:gd name="connsiteY8" fmla="*/ 53340 h 176140"/>
                <a:gd name="connsiteX9" fmla="*/ 864870 w 1516380"/>
                <a:gd name="connsiteY9" fmla="*/ 87630 h 176140"/>
                <a:gd name="connsiteX10" fmla="*/ 975360 w 1516380"/>
                <a:gd name="connsiteY10" fmla="*/ 7620 h 176140"/>
                <a:gd name="connsiteX11" fmla="*/ 1108710 w 1516380"/>
                <a:gd name="connsiteY11" fmla="*/ 30480 h 176140"/>
                <a:gd name="connsiteX12" fmla="*/ 1108710 w 1516380"/>
                <a:gd name="connsiteY12" fmla="*/ 3810 h 176140"/>
                <a:gd name="connsiteX13" fmla="*/ 1299210 w 1516380"/>
                <a:gd name="connsiteY13" fmla="*/ 19050 h 176140"/>
                <a:gd name="connsiteX14" fmla="*/ 1405890 w 1516380"/>
                <a:gd name="connsiteY14" fmla="*/ 3810 h 176140"/>
                <a:gd name="connsiteX15" fmla="*/ 1516380 w 1516380"/>
                <a:gd name="connsiteY15" fmla="*/ 0 h 176140"/>
                <a:gd name="connsiteX16" fmla="*/ 1516380 w 1516380"/>
                <a:gd name="connsiteY16" fmla="*/ 0 h 176140"/>
                <a:gd name="connsiteX17" fmla="*/ 1516380 w 1516380"/>
                <a:gd name="connsiteY17" fmla="*/ 0 h 17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6380" h="176140">
                  <a:moveTo>
                    <a:pt x="0" y="144780"/>
                  </a:moveTo>
                  <a:cubicBezTo>
                    <a:pt x="14922" y="162560"/>
                    <a:pt x="29845" y="180340"/>
                    <a:pt x="64770" y="175260"/>
                  </a:cubicBezTo>
                  <a:cubicBezTo>
                    <a:pt x="99695" y="170180"/>
                    <a:pt x="158750" y="119380"/>
                    <a:pt x="209550" y="114300"/>
                  </a:cubicBezTo>
                  <a:cubicBezTo>
                    <a:pt x="260350" y="109220"/>
                    <a:pt x="342265" y="144780"/>
                    <a:pt x="369570" y="144780"/>
                  </a:cubicBezTo>
                  <a:cubicBezTo>
                    <a:pt x="396875" y="144780"/>
                    <a:pt x="353695" y="115570"/>
                    <a:pt x="373380" y="114300"/>
                  </a:cubicBezTo>
                  <a:cubicBezTo>
                    <a:pt x="393065" y="113030"/>
                    <a:pt x="448310" y="144145"/>
                    <a:pt x="487680" y="137160"/>
                  </a:cubicBezTo>
                  <a:cubicBezTo>
                    <a:pt x="527050" y="130175"/>
                    <a:pt x="567690" y="80645"/>
                    <a:pt x="609600" y="72390"/>
                  </a:cubicBezTo>
                  <a:cubicBezTo>
                    <a:pt x="651510" y="64135"/>
                    <a:pt x="716280" y="90805"/>
                    <a:pt x="739140" y="87630"/>
                  </a:cubicBezTo>
                  <a:cubicBezTo>
                    <a:pt x="762000" y="84455"/>
                    <a:pt x="725805" y="53340"/>
                    <a:pt x="746760" y="53340"/>
                  </a:cubicBezTo>
                  <a:cubicBezTo>
                    <a:pt x="767715" y="53340"/>
                    <a:pt x="826770" y="95250"/>
                    <a:pt x="864870" y="87630"/>
                  </a:cubicBezTo>
                  <a:cubicBezTo>
                    <a:pt x="902970" y="80010"/>
                    <a:pt x="934720" y="17145"/>
                    <a:pt x="975360" y="7620"/>
                  </a:cubicBezTo>
                  <a:cubicBezTo>
                    <a:pt x="1016000" y="-1905"/>
                    <a:pt x="1086485" y="31115"/>
                    <a:pt x="1108710" y="30480"/>
                  </a:cubicBezTo>
                  <a:cubicBezTo>
                    <a:pt x="1130935" y="29845"/>
                    <a:pt x="1076960" y="5715"/>
                    <a:pt x="1108710" y="3810"/>
                  </a:cubicBezTo>
                  <a:cubicBezTo>
                    <a:pt x="1140460" y="1905"/>
                    <a:pt x="1249680" y="19050"/>
                    <a:pt x="1299210" y="19050"/>
                  </a:cubicBezTo>
                  <a:cubicBezTo>
                    <a:pt x="1348740" y="19050"/>
                    <a:pt x="1369695" y="6985"/>
                    <a:pt x="1405890" y="3810"/>
                  </a:cubicBezTo>
                  <a:cubicBezTo>
                    <a:pt x="1442085" y="635"/>
                    <a:pt x="1516380" y="0"/>
                    <a:pt x="1516380" y="0"/>
                  </a:cubicBezTo>
                  <a:lnTo>
                    <a:pt x="1516380" y="0"/>
                  </a:lnTo>
                  <a:lnTo>
                    <a:pt x="1516380" y="0"/>
                  </a:lnTo>
                </a:path>
              </a:pathLst>
            </a:custGeom>
            <a:noFill/>
            <a:ln w="2540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 name="テキスト プレースホルダー 1">
            <a:extLst>
              <a:ext uri="{FF2B5EF4-FFF2-40B4-BE49-F238E27FC236}">
                <a16:creationId xmlns:a16="http://schemas.microsoft.com/office/drawing/2014/main" id="{63D1047C-06F9-64EC-F1CC-81C6F228C13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の提案を受けましたか！？・・・からの積み立て系商品の訴求</a:t>
            </a:r>
          </a:p>
        </p:txBody>
      </p:sp>
      <p:sp>
        <p:nvSpPr>
          <p:cNvPr id="6" name="スライド番号プレースホルダー 5">
            <a:extLst>
              <a:ext uri="{FF2B5EF4-FFF2-40B4-BE49-F238E27FC236}">
                <a16:creationId xmlns:a16="http://schemas.microsoft.com/office/drawing/2014/main" id="{C52B1EEA-775C-0D94-778C-DD949107B860}"/>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29</a:t>
            </a:fld>
            <a:endParaRPr kumimoji="1" lang="ja-JP" altLang="en-US" sz="1200" b="1" dirty="0">
              <a:solidFill>
                <a:schemeClr val="tx1"/>
              </a:solidFill>
            </a:endParaRPr>
          </a:p>
        </p:txBody>
      </p:sp>
    </p:spTree>
    <p:extLst>
      <p:ext uri="{BB962C8B-B14F-4D97-AF65-F5344CB8AC3E}">
        <p14:creationId xmlns:p14="http://schemas.microsoft.com/office/powerpoint/2010/main" val="2872350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dirty="0"/>
              <a:t>目次</a:t>
            </a:r>
          </a:p>
        </p:txBody>
      </p:sp>
      <p:sp>
        <p:nvSpPr>
          <p:cNvPr id="3" name="コンテンツ プレースホルダー 1">
            <a:extLst>
              <a:ext uri="{FF2B5EF4-FFF2-40B4-BE49-F238E27FC236}">
                <a16:creationId xmlns:a16="http://schemas.microsoft.com/office/drawing/2014/main" id="{3EAED351-F097-4293-B169-083F7FFBF982}"/>
              </a:ext>
            </a:extLst>
          </p:cNvPr>
          <p:cNvSpPr txBox="1">
            <a:spLocks/>
          </p:cNvSpPr>
          <p:nvPr/>
        </p:nvSpPr>
        <p:spPr>
          <a:xfrm>
            <a:off x="15070" y="877429"/>
            <a:ext cx="8538379" cy="24702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857250" lvl="1" indent="-400050">
              <a:lnSpc>
                <a:spcPct val="150000"/>
              </a:lnSpc>
              <a:buFont typeface="+mj-lt"/>
              <a:buAutoNum type="romanUcPeriod"/>
            </a:pPr>
            <a:r>
              <a:rPr lang="ja-JP" altLang="en-US" sz="1800" b="1" dirty="0">
                <a:latin typeface="メイリオ" panose="020B0604030504040204" pitchFamily="50" charset="-128"/>
                <a:ea typeface="メイリオ" panose="020B0604030504040204" pitchFamily="50" charset="-128"/>
              </a:rPr>
              <a:t>春はこの病気に気を付けよう！・・・からの新規主力販売のポイント</a:t>
            </a:r>
            <a:endParaRPr lang="en-US" altLang="ja-JP" sz="1800" b="1" dirty="0">
              <a:latin typeface="メイリオ" panose="020B0604030504040204" pitchFamily="50" charset="-128"/>
              <a:ea typeface="メイリオ" panose="020B0604030504040204" pitchFamily="50" charset="-128"/>
            </a:endParaRPr>
          </a:p>
          <a:p>
            <a:pPr marL="857250" lvl="1" indent="-400050">
              <a:lnSpc>
                <a:spcPct val="150000"/>
              </a:lnSpc>
              <a:buFont typeface="+mj-lt"/>
              <a:buAutoNum type="romanUcPeriod"/>
            </a:pPr>
            <a:r>
              <a:rPr lang="ja-JP" altLang="en-US" sz="1800" b="1" dirty="0">
                <a:latin typeface="メイリオ" panose="020B0604030504040204" pitchFamily="50" charset="-128"/>
                <a:ea typeface="メイリオ" panose="020B0604030504040204" pitchFamily="50" charset="-128"/>
              </a:rPr>
              <a:t>新</a:t>
            </a:r>
            <a:r>
              <a:rPr lang="en-US" altLang="ja-JP" sz="1800" b="1" dirty="0">
                <a:latin typeface="メイリオ" panose="020B0604030504040204" pitchFamily="50" charset="-128"/>
                <a:ea typeface="メイリオ" panose="020B0604030504040204" pitchFamily="50" charset="-128"/>
              </a:rPr>
              <a:t>NISA</a:t>
            </a:r>
            <a:r>
              <a:rPr lang="ja-JP" altLang="en-US" sz="1800" b="1" dirty="0">
                <a:latin typeface="メイリオ" panose="020B0604030504040204" pitchFamily="50" charset="-128"/>
                <a:ea typeface="メイリオ" panose="020B0604030504040204" pitchFamily="50" charset="-128"/>
              </a:rPr>
              <a:t>の提案を受けましたか！？・・・からの積み立て系商品の訴求</a:t>
            </a:r>
            <a:endParaRPr lang="en-US" altLang="ja-JP" sz="1800" b="1" dirty="0">
              <a:latin typeface="メイリオ" panose="020B0604030504040204" pitchFamily="50" charset="-128"/>
              <a:ea typeface="メイリオ" panose="020B0604030504040204" pitchFamily="50" charset="-128"/>
            </a:endParaRPr>
          </a:p>
          <a:p>
            <a:pPr marL="457200" lvl="1" indent="0">
              <a:lnSpc>
                <a:spcPct val="150000"/>
              </a:lnSpc>
              <a:buNone/>
            </a:pPr>
            <a:r>
              <a:rPr lang="ja-JP" altLang="en-US" sz="1800" b="1" dirty="0">
                <a:latin typeface="メイリオ" panose="020B0604030504040204" pitchFamily="50" charset="-128"/>
                <a:ea typeface="メイリオ" panose="020B0604030504040204" pitchFamily="50" charset="-128"/>
              </a:rPr>
              <a:t>他～</a:t>
            </a:r>
            <a:endParaRPr lang="en-US" altLang="ja-JP" sz="1800" b="1" dirty="0">
              <a:latin typeface="メイリオ" panose="020B0604030504040204" pitchFamily="50" charset="-128"/>
              <a:ea typeface="メイリオ" panose="020B0604030504040204" pitchFamily="50" charset="-128"/>
            </a:endParaRPr>
          </a:p>
        </p:txBody>
      </p:sp>
      <p:sp>
        <p:nvSpPr>
          <p:cNvPr id="4" name="AutoShape 3">
            <a:extLst>
              <a:ext uri="{FF2B5EF4-FFF2-40B4-BE49-F238E27FC236}">
                <a16:creationId xmlns:a16="http://schemas.microsoft.com/office/drawing/2014/main" id="{E7A98DCC-2FCB-48C1-9AF6-DF7B83CAA515}"/>
              </a:ext>
            </a:extLst>
          </p:cNvPr>
          <p:cNvSpPr>
            <a:spLocks noChangeArrowheads="1"/>
          </p:cNvSpPr>
          <p:nvPr/>
        </p:nvSpPr>
        <p:spPr bwMode="auto">
          <a:xfrm>
            <a:off x="114299" y="602633"/>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本日の次第</a:t>
            </a:r>
            <a:endPar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0" name="テキスト ボックス 9">
            <a:extLst>
              <a:ext uri="{FF2B5EF4-FFF2-40B4-BE49-F238E27FC236}">
                <a16:creationId xmlns:a16="http://schemas.microsoft.com/office/drawing/2014/main" id="{719C5B34-1353-CC5C-0C13-F9A855FF94F3}"/>
              </a:ext>
            </a:extLst>
          </p:cNvPr>
          <p:cNvSpPr txBox="1"/>
          <p:nvPr/>
        </p:nvSpPr>
        <p:spPr>
          <a:xfrm>
            <a:off x="533400" y="6086090"/>
            <a:ext cx="5029200" cy="338554"/>
          </a:xfrm>
          <a:prstGeom prst="rect">
            <a:avLst/>
          </a:prstGeom>
          <a:noFill/>
        </p:spPr>
        <p:txBody>
          <a:bodyPr wrap="square">
            <a:spAutoFit/>
          </a:bodyPr>
          <a:lstStyle/>
          <a:p>
            <a:r>
              <a:rPr lang="ja-JP" altLang="en-US" sz="1600" dirty="0">
                <a:hlinkClick r:id="rId2"/>
              </a:rPr>
              <a:t>https://labo-ks.co.jp/kawagoe20250403/</a:t>
            </a:r>
            <a:endParaRPr lang="ja-JP" altLang="en-US" sz="1600" dirty="0"/>
          </a:p>
        </p:txBody>
      </p:sp>
      <p:pic>
        <p:nvPicPr>
          <p:cNvPr id="12" name="図 11" descr="QR コード&#10;&#10;AI によって生成されたコンテンツは間違っている可能性があります。">
            <a:extLst>
              <a:ext uri="{FF2B5EF4-FFF2-40B4-BE49-F238E27FC236}">
                <a16:creationId xmlns:a16="http://schemas.microsoft.com/office/drawing/2014/main" id="{04BD5636-F267-1659-AD4C-E6D0349492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602" y="3118340"/>
            <a:ext cx="3000000" cy="3000000"/>
          </a:xfrm>
          <a:prstGeom prst="rect">
            <a:avLst/>
          </a:prstGeom>
        </p:spPr>
      </p:pic>
      <p:grpSp>
        <p:nvGrpSpPr>
          <p:cNvPr id="16" name="グループ化 15">
            <a:extLst>
              <a:ext uri="{FF2B5EF4-FFF2-40B4-BE49-F238E27FC236}">
                <a16:creationId xmlns:a16="http://schemas.microsoft.com/office/drawing/2014/main" id="{7BFB7E58-C0E6-48FB-BF73-08FDC6B31591}"/>
              </a:ext>
            </a:extLst>
          </p:cNvPr>
          <p:cNvGrpSpPr/>
          <p:nvPr/>
        </p:nvGrpSpPr>
        <p:grpSpPr>
          <a:xfrm>
            <a:off x="6752922" y="3347694"/>
            <a:ext cx="2736000" cy="2592000"/>
            <a:chOff x="7092198" y="2818506"/>
            <a:chExt cx="2781030" cy="2615739"/>
          </a:xfrm>
        </p:grpSpPr>
        <p:pic>
          <p:nvPicPr>
            <p:cNvPr id="17" name="図 16">
              <a:extLst>
                <a:ext uri="{FF2B5EF4-FFF2-40B4-BE49-F238E27FC236}">
                  <a16:creationId xmlns:a16="http://schemas.microsoft.com/office/drawing/2014/main" id="{08D946D4-6199-2CA4-3AB0-5274BF1065A8}"/>
                </a:ext>
              </a:extLst>
            </p:cNvPr>
            <p:cNvPicPr>
              <a:picLocks noChangeAspect="1"/>
            </p:cNvPicPr>
            <p:nvPr/>
          </p:nvPicPr>
          <p:blipFill rotWithShape="1">
            <a:blip r:embed="rId4"/>
            <a:srcRect l="7049" t="9230" r="11398" b="5061"/>
            <a:stretch/>
          </p:blipFill>
          <p:spPr>
            <a:xfrm>
              <a:off x="7092198" y="2818506"/>
              <a:ext cx="2781030" cy="2615739"/>
            </a:xfrm>
            <a:prstGeom prst="rect">
              <a:avLst/>
            </a:prstGeom>
          </p:spPr>
        </p:pic>
        <p:sp>
          <p:nvSpPr>
            <p:cNvPr id="18" name="テキスト ボックス 17">
              <a:extLst>
                <a:ext uri="{FF2B5EF4-FFF2-40B4-BE49-F238E27FC236}">
                  <a16:creationId xmlns:a16="http://schemas.microsoft.com/office/drawing/2014/main" id="{9D39F9BC-EBFB-3269-00ED-93CA7D549515}"/>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sp>
        <p:nvSpPr>
          <p:cNvPr id="5" name="吹き出し: 四角形 4">
            <a:extLst>
              <a:ext uri="{FF2B5EF4-FFF2-40B4-BE49-F238E27FC236}">
                <a16:creationId xmlns:a16="http://schemas.microsoft.com/office/drawing/2014/main" id="{E48226C4-8C23-3A1C-208F-57631AD2FCED}"/>
              </a:ext>
            </a:extLst>
          </p:cNvPr>
          <p:cNvSpPr/>
          <p:nvPr/>
        </p:nvSpPr>
        <p:spPr bwMode="auto">
          <a:xfrm>
            <a:off x="4297088" y="491558"/>
            <a:ext cx="4911667" cy="2499987"/>
          </a:xfrm>
          <a:prstGeom prst="wedgeRectCallout">
            <a:avLst>
              <a:gd name="adj1" fmla="val 25201"/>
              <a:gd name="adj2" fmla="val 8092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試してみよう！</a:t>
            </a:r>
            <a:endParaRPr kumimoji="0" lang="en-US" altLang="ja-JP" sz="40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線の間</a:t>
            </a:r>
            <a:r>
              <a:rPr kumimoji="1" lang="ja-JP" altLang="en-US" sz="4000" b="1" dirty="0">
                <a:latin typeface="Meiryo UI" panose="020B0604030504040204" pitchFamily="50" charset="-128"/>
                <a:ea typeface="Meiryo UI" panose="020B0604030504040204" pitchFamily="50" charset="-128"/>
              </a:rPr>
              <a:t>を通して、</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5</a:t>
            </a:r>
            <a:r>
              <a:rPr kumimoji="1" lang="ja-JP" altLang="en-US" sz="4000" b="1" dirty="0">
                <a:solidFill>
                  <a:srgbClr val="EA5550"/>
                </a:solidFill>
                <a:latin typeface="Meiryo UI" panose="020B0604030504040204" pitchFamily="50" charset="-128"/>
                <a:ea typeface="Meiryo UI" panose="020B0604030504040204" pitchFamily="50" charset="-128"/>
              </a:rPr>
              <a:t>秒以内</a:t>
            </a:r>
            <a:r>
              <a:rPr kumimoji="1" lang="ja-JP" altLang="en-US" sz="4000" b="1" dirty="0">
                <a:latin typeface="Meiryo UI" panose="020B0604030504040204" pitchFamily="50" charset="-128"/>
                <a:ea typeface="Meiryo UI" panose="020B0604030504040204" pitchFamily="50" charset="-128"/>
              </a:rPr>
              <a:t>に外へ抜けるてください！</a:t>
            </a: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7060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1448A4BA-130C-41A3-B16A-A9B5C18349CC}"/>
              </a:ext>
            </a:extLst>
          </p:cNvPr>
          <p:cNvGraphicFramePr>
            <a:graphicFrameLocks noGrp="1"/>
          </p:cNvGraphicFramePr>
          <p:nvPr/>
        </p:nvGraphicFramePr>
        <p:xfrm>
          <a:off x="97130" y="938767"/>
          <a:ext cx="9770100" cy="5508000"/>
        </p:xfrm>
        <a:graphic>
          <a:graphicData uri="http://schemas.openxmlformats.org/drawingml/2006/table">
            <a:tbl>
              <a:tblPr>
                <a:tableStyleId>{5C22544A-7EE6-4342-B048-85BDC9FD1C3A}</a:tableStyleId>
              </a:tblPr>
              <a:tblGrid>
                <a:gridCol w="108000">
                  <a:extLst>
                    <a:ext uri="{9D8B030D-6E8A-4147-A177-3AD203B41FA5}">
                      <a16:colId xmlns:a16="http://schemas.microsoft.com/office/drawing/2014/main" val="449192938"/>
                    </a:ext>
                  </a:extLst>
                </a:gridCol>
                <a:gridCol w="540000">
                  <a:extLst>
                    <a:ext uri="{9D8B030D-6E8A-4147-A177-3AD203B41FA5}">
                      <a16:colId xmlns:a16="http://schemas.microsoft.com/office/drawing/2014/main" val="758151186"/>
                    </a:ext>
                  </a:extLst>
                </a:gridCol>
                <a:gridCol w="1824420">
                  <a:extLst>
                    <a:ext uri="{9D8B030D-6E8A-4147-A177-3AD203B41FA5}">
                      <a16:colId xmlns:a16="http://schemas.microsoft.com/office/drawing/2014/main" val="889534417"/>
                    </a:ext>
                  </a:extLst>
                </a:gridCol>
                <a:gridCol w="1824420">
                  <a:extLst>
                    <a:ext uri="{9D8B030D-6E8A-4147-A177-3AD203B41FA5}">
                      <a16:colId xmlns:a16="http://schemas.microsoft.com/office/drawing/2014/main" val="3570669131"/>
                    </a:ext>
                  </a:extLst>
                </a:gridCol>
                <a:gridCol w="1824420">
                  <a:extLst>
                    <a:ext uri="{9D8B030D-6E8A-4147-A177-3AD203B41FA5}">
                      <a16:colId xmlns:a16="http://schemas.microsoft.com/office/drawing/2014/main" val="3680383965"/>
                    </a:ext>
                  </a:extLst>
                </a:gridCol>
                <a:gridCol w="1824420">
                  <a:extLst>
                    <a:ext uri="{9D8B030D-6E8A-4147-A177-3AD203B41FA5}">
                      <a16:colId xmlns:a16="http://schemas.microsoft.com/office/drawing/2014/main" val="4176109424"/>
                    </a:ext>
                  </a:extLst>
                </a:gridCol>
                <a:gridCol w="1824420">
                  <a:extLst>
                    <a:ext uri="{9D8B030D-6E8A-4147-A177-3AD203B41FA5}">
                      <a16:colId xmlns:a16="http://schemas.microsoft.com/office/drawing/2014/main" val="877308207"/>
                    </a:ext>
                  </a:extLst>
                </a:gridCol>
              </a:tblGrid>
              <a:tr h="396000">
                <a:tc gridSpan="2">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en-US" sz="1050" b="1" u="none" strike="noStrike" dirty="0">
                          <a:effectLst/>
                          <a:latin typeface="Meiryo UI" panose="020B0604030504040204" pitchFamily="50" charset="-128"/>
                          <a:ea typeface="Meiryo UI" panose="020B0604030504040204" pitchFamily="50" charset="-128"/>
                        </a:rPr>
                        <a:t>iDeCo</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新</a:t>
                      </a:r>
                      <a:r>
                        <a:rPr lang="en-US" altLang="ja-JP" sz="1050" b="1" u="none" strike="noStrike" dirty="0">
                          <a:effectLst/>
                          <a:latin typeface="Meiryo UI" panose="020B0604030504040204" pitchFamily="50" charset="-128"/>
                          <a:ea typeface="Meiryo UI" panose="020B0604030504040204" pitchFamily="50" charset="-128"/>
                        </a:rPr>
                        <a:t>NISA</a:t>
                      </a:r>
                      <a:endParaRPr 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年金かけはし</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つみ立てドル建て終身</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外貨建・そなえてふやす</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介護終身保険</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52298981"/>
                  </a:ext>
                </a:extLst>
              </a:tr>
              <a:tr h="216000">
                <a:tc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税制優遇</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83649000"/>
                  </a:ext>
                </a:extLst>
              </a:tr>
              <a:tr h="288000">
                <a:tc rowSpan="2">
                  <a:txBody>
                    <a:bodyPr/>
                    <a:lstStyle/>
                    <a:p>
                      <a:pPr algn="ctr" fontAlgn="ctr"/>
                      <a:endParaRPr lang="zh-TW"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掛金</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40467180"/>
                  </a:ext>
                </a:extLst>
              </a:tr>
              <a:tr h="432000">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全額所得控除</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小規模企業共済等掛金控除</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なし</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個人年金保険料控除</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一般の生命保険料控除</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一般の生命保険料控除</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45830517"/>
                  </a:ext>
                </a:extLst>
              </a:tr>
              <a:tr h="288000">
                <a:tc>
                  <a:txBody>
                    <a:bodyPr/>
                    <a:lstStyle/>
                    <a:p>
                      <a:pPr algn="ctr" fontAlgn="ctr"/>
                      <a:endParaRPr lang="zh-TW"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運用</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8591321"/>
                  </a:ext>
                </a:extLst>
              </a:tr>
              <a:tr h="432000">
                <a:tc>
                  <a:txBody>
                    <a:bodyPr/>
                    <a:lstStyle/>
                    <a:p>
                      <a:pPr algn="ctr" fontAlgn="ctr"/>
                      <a:endParaRPr lang="zh-TW"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vMerge="1">
                  <a:txBody>
                    <a:bodyPr/>
                    <a:lstStyle/>
                    <a:p>
                      <a:pPr algn="ctr" fontAlgn="ct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運用益が非課税</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・・・とはいっても・・・</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運用益や配当等が非課税</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（受取時に繰り延べ）</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（受取時に繰り延べ）</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a:solidFill>
                            <a:srgbClr val="000000"/>
                          </a:solidFill>
                          <a:effectLst/>
                          <a:latin typeface="Meiryo UI" panose="020B0604030504040204" pitchFamily="50" charset="-128"/>
                          <a:ea typeface="Meiryo UI" panose="020B0604030504040204" pitchFamily="50" charset="-128"/>
                        </a:rPr>
                        <a:t>（受取時に繰り延べ）</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04581108"/>
                  </a:ext>
                </a:extLst>
              </a:tr>
              <a:tr h="288000">
                <a:tc rowSpan="2">
                  <a:txBody>
                    <a:bodyPr/>
                    <a:lstStyle/>
                    <a:p>
                      <a:pPr algn="ctr" fontAlgn="ctr"/>
                      <a:endParaRPr lang="zh-TW"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受取時</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5497311"/>
                  </a:ext>
                </a:extLst>
              </a:tr>
              <a:tr h="432000">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一時金：退職所得控除</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年金　 ：公的年金等控除</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一括払い：一時所得</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年金     ：雑所得</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一時所得</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一時所得</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35364190"/>
                  </a:ext>
                </a:extLst>
              </a:tr>
              <a:tr h="288000">
                <a:tc rowSpan="2">
                  <a:txBody>
                    <a:bodyPr/>
                    <a:lstStyle/>
                    <a:p>
                      <a:pPr algn="ctr" fontAlgn="ctr"/>
                      <a:endParaRPr lang="ja-JP"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死亡時</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4969846"/>
                  </a:ext>
                </a:extLst>
              </a:tr>
              <a:tr h="432000">
                <a:tc vMerge="1">
                  <a:txBody>
                    <a:bodyPr/>
                    <a:lstStyle/>
                    <a:p>
                      <a:endParaRPr kumimoji="1" lang="ja-JP" altLang="en-US"/>
                    </a:p>
                  </a:txBody>
                  <a:tcPr/>
                </a:tc>
                <a:tc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法定相続人の数</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相続財産に上乗せ</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法定相続人の数</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法定相続人の数</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法定相続人の数</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40865181"/>
                  </a:ext>
                </a:extLst>
              </a:tr>
              <a:tr h="10080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主な</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優位点</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税制の優遇（上記）がある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受取人を指定できる（手続きが必要）</a:t>
                      </a: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税制の優遇（上記）がある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いつでも引き出し可能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税制の優遇（上記）がある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受取人を指定できる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一定の期間を経過することで元本以上を保証</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税制の優遇（上記）がある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受取人を指定できる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一定の期間を経過することで元本以上を保証</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相続対策等に活用できる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税制の優遇（上記）がある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受取人を指定できる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介護の保障がある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一定の期間を経過することで元本以上を保証</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4464693"/>
                  </a:ext>
                </a:extLst>
              </a:tr>
              <a:tr h="10080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主な</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留意点</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171450" indent="-171450" algn="l" fontAlgn="ctr">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歳まで原則引き出し不可</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掛金の上限が限られている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口座管理手数料等がある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将来にわたって元本を下回る可能性がある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商品によっては為替リスク等他</a:t>
                      </a: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将来にわたって元本を下回る可能性がある</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商品によっては為替リスク等他</a:t>
                      </a: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a:solidFill>
                            <a:srgbClr val="000000"/>
                          </a:solidFill>
                          <a:effectLst/>
                          <a:latin typeface="Meiryo UI" panose="020B0604030504040204" pitchFamily="50" charset="-128"/>
                          <a:ea typeface="Meiryo UI" panose="020B0604030504040204" pitchFamily="50" charset="-128"/>
                        </a:rPr>
                        <a:t>インフレへの対応に制限</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為替リスクがある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為替リスクがある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MVA</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がある</a:t>
                      </a:r>
                    </a:p>
                  </a:txBody>
                  <a:tcPr marL="18000" marR="18000" marT="18000" marB="18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25305264"/>
                  </a:ext>
                </a:extLst>
              </a:tr>
            </a:tbl>
          </a:graphicData>
        </a:graphic>
      </p:graphicFrame>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③．比較してみる！２／２</a:t>
            </a:r>
            <a:endParaRPr kumimoji="1" lang="en-US" altLang="ja-JP" sz="16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graphicFrame>
        <p:nvGraphicFramePr>
          <p:cNvPr id="3" name="表 2">
            <a:extLst>
              <a:ext uri="{FF2B5EF4-FFF2-40B4-BE49-F238E27FC236}">
                <a16:creationId xmlns:a16="http://schemas.microsoft.com/office/drawing/2014/main" id="{D2C72D44-1628-4883-9E9C-54605DE961DA}"/>
              </a:ext>
            </a:extLst>
          </p:cNvPr>
          <p:cNvGraphicFramePr>
            <a:graphicFrameLocks noGrp="1"/>
          </p:cNvGraphicFramePr>
          <p:nvPr/>
        </p:nvGraphicFramePr>
        <p:xfrm>
          <a:off x="745130" y="1555038"/>
          <a:ext cx="9122100" cy="288000"/>
        </p:xfrm>
        <a:graphic>
          <a:graphicData uri="http://schemas.openxmlformats.org/drawingml/2006/table">
            <a:tbl>
              <a:tblPr>
                <a:tableStyleId>{5C22544A-7EE6-4342-B048-85BDC9FD1C3A}</a:tableStyleId>
              </a:tblPr>
              <a:tblGrid>
                <a:gridCol w="1824420">
                  <a:extLst>
                    <a:ext uri="{9D8B030D-6E8A-4147-A177-3AD203B41FA5}">
                      <a16:colId xmlns:a16="http://schemas.microsoft.com/office/drawing/2014/main" val="4104277311"/>
                    </a:ext>
                  </a:extLst>
                </a:gridCol>
                <a:gridCol w="1824420">
                  <a:extLst>
                    <a:ext uri="{9D8B030D-6E8A-4147-A177-3AD203B41FA5}">
                      <a16:colId xmlns:a16="http://schemas.microsoft.com/office/drawing/2014/main" val="2856877414"/>
                    </a:ext>
                  </a:extLst>
                </a:gridCol>
                <a:gridCol w="1824420">
                  <a:extLst>
                    <a:ext uri="{9D8B030D-6E8A-4147-A177-3AD203B41FA5}">
                      <a16:colId xmlns:a16="http://schemas.microsoft.com/office/drawing/2014/main" val="1047375727"/>
                    </a:ext>
                  </a:extLst>
                </a:gridCol>
                <a:gridCol w="1824420">
                  <a:extLst>
                    <a:ext uri="{9D8B030D-6E8A-4147-A177-3AD203B41FA5}">
                      <a16:colId xmlns:a16="http://schemas.microsoft.com/office/drawing/2014/main" val="2956115341"/>
                    </a:ext>
                  </a:extLst>
                </a:gridCol>
                <a:gridCol w="1824420">
                  <a:extLst>
                    <a:ext uri="{9D8B030D-6E8A-4147-A177-3AD203B41FA5}">
                      <a16:colId xmlns:a16="http://schemas.microsoft.com/office/drawing/2014/main" val="1900510137"/>
                    </a:ext>
                  </a:extLst>
                </a:gridCol>
              </a:tblGrid>
              <a:tr h="288000">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2733309"/>
                  </a:ext>
                </a:extLst>
              </a:tr>
            </a:tbl>
          </a:graphicData>
        </a:graphic>
      </p:graphicFrame>
      <p:graphicFrame>
        <p:nvGraphicFramePr>
          <p:cNvPr id="4" name="表 3">
            <a:extLst>
              <a:ext uri="{FF2B5EF4-FFF2-40B4-BE49-F238E27FC236}">
                <a16:creationId xmlns:a16="http://schemas.microsoft.com/office/drawing/2014/main" id="{52AB0D4D-9540-41DF-AD07-B235DE807ED3}"/>
              </a:ext>
            </a:extLst>
          </p:cNvPr>
          <p:cNvGraphicFramePr>
            <a:graphicFrameLocks noGrp="1"/>
          </p:cNvGraphicFramePr>
          <p:nvPr/>
        </p:nvGraphicFramePr>
        <p:xfrm>
          <a:off x="745130" y="2265432"/>
          <a:ext cx="9122100" cy="288000"/>
        </p:xfrm>
        <a:graphic>
          <a:graphicData uri="http://schemas.openxmlformats.org/drawingml/2006/table">
            <a:tbl>
              <a:tblPr>
                <a:tableStyleId>{5C22544A-7EE6-4342-B048-85BDC9FD1C3A}</a:tableStyleId>
              </a:tblPr>
              <a:tblGrid>
                <a:gridCol w="1824420">
                  <a:extLst>
                    <a:ext uri="{9D8B030D-6E8A-4147-A177-3AD203B41FA5}">
                      <a16:colId xmlns:a16="http://schemas.microsoft.com/office/drawing/2014/main" val="3089722630"/>
                    </a:ext>
                  </a:extLst>
                </a:gridCol>
                <a:gridCol w="1824420">
                  <a:extLst>
                    <a:ext uri="{9D8B030D-6E8A-4147-A177-3AD203B41FA5}">
                      <a16:colId xmlns:a16="http://schemas.microsoft.com/office/drawing/2014/main" val="3602831085"/>
                    </a:ext>
                  </a:extLst>
                </a:gridCol>
                <a:gridCol w="1824420">
                  <a:extLst>
                    <a:ext uri="{9D8B030D-6E8A-4147-A177-3AD203B41FA5}">
                      <a16:colId xmlns:a16="http://schemas.microsoft.com/office/drawing/2014/main" val="1484056714"/>
                    </a:ext>
                  </a:extLst>
                </a:gridCol>
                <a:gridCol w="1824420">
                  <a:extLst>
                    <a:ext uri="{9D8B030D-6E8A-4147-A177-3AD203B41FA5}">
                      <a16:colId xmlns:a16="http://schemas.microsoft.com/office/drawing/2014/main" val="1198817142"/>
                    </a:ext>
                  </a:extLst>
                </a:gridCol>
                <a:gridCol w="1824420">
                  <a:extLst>
                    <a:ext uri="{9D8B030D-6E8A-4147-A177-3AD203B41FA5}">
                      <a16:colId xmlns:a16="http://schemas.microsoft.com/office/drawing/2014/main" val="982263715"/>
                    </a:ext>
                  </a:extLst>
                </a:gridCol>
              </a:tblGrid>
              <a:tr h="288000">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1121808"/>
                  </a:ext>
                </a:extLst>
              </a:tr>
            </a:tbl>
          </a:graphicData>
        </a:graphic>
      </p:graphicFrame>
      <p:graphicFrame>
        <p:nvGraphicFramePr>
          <p:cNvPr id="5" name="表 4">
            <a:extLst>
              <a:ext uri="{FF2B5EF4-FFF2-40B4-BE49-F238E27FC236}">
                <a16:creationId xmlns:a16="http://schemas.microsoft.com/office/drawing/2014/main" id="{0A4B7AE7-CFDE-400D-B151-935834D4457B}"/>
              </a:ext>
            </a:extLst>
          </p:cNvPr>
          <p:cNvGraphicFramePr>
            <a:graphicFrameLocks noGrp="1"/>
          </p:cNvGraphicFramePr>
          <p:nvPr/>
        </p:nvGraphicFramePr>
        <p:xfrm>
          <a:off x="745130" y="2994488"/>
          <a:ext cx="9122100" cy="288000"/>
        </p:xfrm>
        <a:graphic>
          <a:graphicData uri="http://schemas.openxmlformats.org/drawingml/2006/table">
            <a:tbl>
              <a:tblPr>
                <a:tableStyleId>{5C22544A-7EE6-4342-B048-85BDC9FD1C3A}</a:tableStyleId>
              </a:tblPr>
              <a:tblGrid>
                <a:gridCol w="1824420">
                  <a:extLst>
                    <a:ext uri="{9D8B030D-6E8A-4147-A177-3AD203B41FA5}">
                      <a16:colId xmlns:a16="http://schemas.microsoft.com/office/drawing/2014/main" val="1611249064"/>
                    </a:ext>
                  </a:extLst>
                </a:gridCol>
                <a:gridCol w="1824420">
                  <a:extLst>
                    <a:ext uri="{9D8B030D-6E8A-4147-A177-3AD203B41FA5}">
                      <a16:colId xmlns:a16="http://schemas.microsoft.com/office/drawing/2014/main" val="2055445226"/>
                    </a:ext>
                  </a:extLst>
                </a:gridCol>
                <a:gridCol w="1824420">
                  <a:extLst>
                    <a:ext uri="{9D8B030D-6E8A-4147-A177-3AD203B41FA5}">
                      <a16:colId xmlns:a16="http://schemas.microsoft.com/office/drawing/2014/main" val="1543009472"/>
                    </a:ext>
                  </a:extLst>
                </a:gridCol>
                <a:gridCol w="1824420">
                  <a:extLst>
                    <a:ext uri="{9D8B030D-6E8A-4147-A177-3AD203B41FA5}">
                      <a16:colId xmlns:a16="http://schemas.microsoft.com/office/drawing/2014/main" val="3041054611"/>
                    </a:ext>
                  </a:extLst>
                </a:gridCol>
                <a:gridCol w="1824420">
                  <a:extLst>
                    <a:ext uri="{9D8B030D-6E8A-4147-A177-3AD203B41FA5}">
                      <a16:colId xmlns:a16="http://schemas.microsoft.com/office/drawing/2014/main" val="806156147"/>
                    </a:ext>
                  </a:extLst>
                </a:gridCol>
              </a:tblGrid>
              <a:tr h="288000">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3607660"/>
                  </a:ext>
                </a:extLst>
              </a:tr>
            </a:tbl>
          </a:graphicData>
        </a:graphic>
      </p:graphicFrame>
      <p:graphicFrame>
        <p:nvGraphicFramePr>
          <p:cNvPr id="6" name="表 5">
            <a:extLst>
              <a:ext uri="{FF2B5EF4-FFF2-40B4-BE49-F238E27FC236}">
                <a16:creationId xmlns:a16="http://schemas.microsoft.com/office/drawing/2014/main" id="{1F9466E1-793E-43EC-ADF2-C60107329487}"/>
              </a:ext>
            </a:extLst>
          </p:cNvPr>
          <p:cNvGraphicFramePr>
            <a:graphicFrameLocks noGrp="1"/>
          </p:cNvGraphicFramePr>
          <p:nvPr/>
        </p:nvGraphicFramePr>
        <p:xfrm>
          <a:off x="745130" y="3712902"/>
          <a:ext cx="9122100" cy="288000"/>
        </p:xfrm>
        <a:graphic>
          <a:graphicData uri="http://schemas.openxmlformats.org/drawingml/2006/table">
            <a:tbl>
              <a:tblPr>
                <a:tableStyleId>{5C22544A-7EE6-4342-B048-85BDC9FD1C3A}</a:tableStyleId>
              </a:tblPr>
              <a:tblGrid>
                <a:gridCol w="1824420">
                  <a:extLst>
                    <a:ext uri="{9D8B030D-6E8A-4147-A177-3AD203B41FA5}">
                      <a16:colId xmlns:a16="http://schemas.microsoft.com/office/drawing/2014/main" val="4249429749"/>
                    </a:ext>
                  </a:extLst>
                </a:gridCol>
                <a:gridCol w="1824420">
                  <a:extLst>
                    <a:ext uri="{9D8B030D-6E8A-4147-A177-3AD203B41FA5}">
                      <a16:colId xmlns:a16="http://schemas.microsoft.com/office/drawing/2014/main" val="1213518594"/>
                    </a:ext>
                  </a:extLst>
                </a:gridCol>
                <a:gridCol w="1824420">
                  <a:extLst>
                    <a:ext uri="{9D8B030D-6E8A-4147-A177-3AD203B41FA5}">
                      <a16:colId xmlns:a16="http://schemas.microsoft.com/office/drawing/2014/main" val="1205653209"/>
                    </a:ext>
                  </a:extLst>
                </a:gridCol>
                <a:gridCol w="1824420">
                  <a:extLst>
                    <a:ext uri="{9D8B030D-6E8A-4147-A177-3AD203B41FA5}">
                      <a16:colId xmlns:a16="http://schemas.microsoft.com/office/drawing/2014/main" val="2463150134"/>
                    </a:ext>
                  </a:extLst>
                </a:gridCol>
                <a:gridCol w="1824420">
                  <a:extLst>
                    <a:ext uri="{9D8B030D-6E8A-4147-A177-3AD203B41FA5}">
                      <a16:colId xmlns:a16="http://schemas.microsoft.com/office/drawing/2014/main" val="3480184160"/>
                    </a:ext>
                  </a:extLst>
                </a:gridCol>
              </a:tblGrid>
              <a:tr h="288000">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p>
                  </a:txBody>
                  <a:tcPr marL="18000" marR="18000"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21478845"/>
                  </a:ext>
                </a:extLst>
              </a:tr>
            </a:tbl>
          </a:graphicData>
        </a:graphic>
      </p:graphicFrame>
      <p:sp>
        <p:nvSpPr>
          <p:cNvPr id="7" name="テキスト プレースホルダー 1">
            <a:extLst>
              <a:ext uri="{FF2B5EF4-FFF2-40B4-BE49-F238E27FC236}">
                <a16:creationId xmlns:a16="http://schemas.microsoft.com/office/drawing/2014/main" id="{3C86DE19-3C40-A21B-C7CD-183BEB3EC4B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の提案を受けましたか！？・・・からの積み立て系商品の訴求</a:t>
            </a:r>
          </a:p>
        </p:txBody>
      </p:sp>
      <p:sp>
        <p:nvSpPr>
          <p:cNvPr id="8" name="スライド番号プレースホルダー 5">
            <a:extLst>
              <a:ext uri="{FF2B5EF4-FFF2-40B4-BE49-F238E27FC236}">
                <a16:creationId xmlns:a16="http://schemas.microsoft.com/office/drawing/2014/main" id="{6D53E0C9-29AE-B2A5-C8D6-98846138D22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30</a:t>
            </a:fld>
            <a:endParaRPr kumimoji="1" lang="ja-JP" altLang="en-US" sz="1200" b="1" dirty="0">
              <a:solidFill>
                <a:schemeClr val="tx1"/>
              </a:solidFill>
            </a:endParaRPr>
          </a:p>
        </p:txBody>
      </p:sp>
    </p:spTree>
    <p:extLst>
      <p:ext uri="{BB962C8B-B14F-4D97-AF65-F5344CB8AC3E}">
        <p14:creationId xmlns:p14="http://schemas.microsoft.com/office/powerpoint/2010/main" val="1632861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コンテンツ プレースホルダー 1">
            <a:extLst>
              <a:ext uri="{FF2B5EF4-FFF2-40B4-BE49-F238E27FC236}">
                <a16:creationId xmlns:a16="http://schemas.microsoft.com/office/drawing/2014/main" id="{A5D91455-020D-4C15-981C-48A9EC0747E2}"/>
              </a:ext>
            </a:extLst>
          </p:cNvPr>
          <p:cNvSpPr txBox="1">
            <a:spLocks/>
          </p:cNvSpPr>
          <p:nvPr/>
        </p:nvSpPr>
        <p:spPr>
          <a:xfrm>
            <a:off x="0" y="561921"/>
            <a:ext cx="9885345" cy="4514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880"/>
              </a:lnSpc>
              <a:buNone/>
            </a:pPr>
            <a:r>
              <a:rPr lang="ja-JP" altLang="en-US" sz="1800" b="1" dirty="0">
                <a:solidFill>
                  <a:srgbClr val="002060"/>
                </a:solidFill>
              </a:rPr>
              <a:t>結論１：</a:t>
            </a:r>
            <a:r>
              <a:rPr lang="ja-JP" altLang="en-US" sz="1800" b="1" dirty="0"/>
              <a:t>年代によって資産のポートフォリオを検討する！</a:t>
            </a:r>
            <a:endParaRPr lang="en-US" altLang="ja-JP" sz="1400" dirty="0"/>
          </a:p>
        </p:txBody>
      </p:sp>
      <p:sp>
        <p:nvSpPr>
          <p:cNvPr id="13" name="テキスト プレースホルダー 1">
            <a:extLst>
              <a:ext uri="{FF2B5EF4-FFF2-40B4-BE49-F238E27FC236}">
                <a16:creationId xmlns:a16="http://schemas.microsoft.com/office/drawing/2014/main" id="{E0217292-3BEE-4594-B378-4C3D8024CE08}"/>
              </a:ext>
            </a:extLst>
          </p:cNvPr>
          <p:cNvSpPr>
            <a:spLocks noGrp="1"/>
          </p:cNvSpPr>
          <p:nvPr>
            <p:ph type="body" sz="quarter" idx="10"/>
          </p:nvPr>
        </p:nvSpPr>
        <p:spPr>
          <a:xfrm>
            <a:off x="53313" y="125280"/>
            <a:ext cx="9440778" cy="396000"/>
          </a:xfrm>
        </p:spPr>
        <p:txBody>
          <a:bodyPr/>
          <a:lstStyle/>
          <a:p>
            <a:pPr algn="l"/>
            <a:r>
              <a:rPr kumimoji="1" lang="ja-JP" altLang="en-US" sz="1800" dirty="0">
                <a:solidFill>
                  <a:schemeClr val="tx1"/>
                </a:solidFill>
              </a:rPr>
              <a:t>かんたんに自己紹介</a:t>
            </a:r>
            <a:endParaRPr kumimoji="1" lang="ja-JP" altLang="en-US" dirty="0">
              <a:solidFill>
                <a:schemeClr val="tx1"/>
              </a:solidFill>
            </a:endParaRPr>
          </a:p>
        </p:txBody>
      </p:sp>
      <p:sp>
        <p:nvSpPr>
          <p:cNvPr id="10" name="吹き出し: 四角形 9">
            <a:extLst>
              <a:ext uri="{FF2B5EF4-FFF2-40B4-BE49-F238E27FC236}">
                <a16:creationId xmlns:a16="http://schemas.microsoft.com/office/drawing/2014/main" id="{4B2E8B24-A3A1-4B76-A809-29DDEAD96354}"/>
              </a:ext>
            </a:extLst>
          </p:cNvPr>
          <p:cNvSpPr/>
          <p:nvPr/>
        </p:nvSpPr>
        <p:spPr>
          <a:xfrm>
            <a:off x="214605" y="4240309"/>
            <a:ext cx="9580086" cy="468000"/>
          </a:xfrm>
          <a:prstGeom prst="wedgeRectCallout">
            <a:avLst>
              <a:gd name="adj1" fmla="val 21570"/>
              <a:gd name="adj2" fmla="val -24002"/>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Meiryo UI" panose="020B0604030504040204" pitchFamily="50" charset="-128"/>
                <a:ea typeface="Meiryo UI" panose="020B0604030504040204" pitchFamily="50" charset="-128"/>
              </a:rPr>
              <a:t>年間の積立金額を「</a:t>
            </a:r>
            <a:r>
              <a:rPr kumimoji="1" lang="en-US" altLang="ja-JP" dirty="0">
                <a:solidFill>
                  <a:prstClr val="black"/>
                </a:solidFill>
                <a:latin typeface="Meiryo UI" panose="020B0604030504040204" pitchFamily="50" charset="-128"/>
                <a:ea typeface="Meiryo UI" panose="020B0604030504040204" pitchFamily="50" charset="-128"/>
              </a:rPr>
              <a:t>100</a:t>
            </a:r>
            <a:r>
              <a:rPr kumimoji="1" lang="ja-JP" altLang="en-US" dirty="0">
                <a:solidFill>
                  <a:prstClr val="black"/>
                </a:solidFill>
                <a:latin typeface="Meiryo UI" panose="020B0604030504040204" pitchFamily="50" charset="-128"/>
                <a:ea typeface="Meiryo UI" panose="020B0604030504040204" pitchFamily="50" charset="-128"/>
              </a:rPr>
              <a:t>万円以上」で考えている</a:t>
            </a:r>
            <a:endParaRPr kumimoji="1" lang="en-US" altLang="ja-JP" dirty="0">
              <a:solidFill>
                <a:prstClr val="black"/>
              </a:solidFill>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77E8AF84-D9A5-4879-A8D9-12A52D3C4D46}"/>
              </a:ext>
            </a:extLst>
          </p:cNvPr>
          <p:cNvGraphicFramePr>
            <a:graphicFrameLocks noGrp="1"/>
          </p:cNvGraphicFramePr>
          <p:nvPr/>
        </p:nvGraphicFramePr>
        <p:xfrm>
          <a:off x="214604" y="1067384"/>
          <a:ext cx="8640000" cy="25920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1611260638"/>
                    </a:ext>
                  </a:extLst>
                </a:gridCol>
                <a:gridCol w="1908000">
                  <a:extLst>
                    <a:ext uri="{9D8B030D-6E8A-4147-A177-3AD203B41FA5}">
                      <a16:colId xmlns:a16="http://schemas.microsoft.com/office/drawing/2014/main" val="3637438881"/>
                    </a:ext>
                  </a:extLst>
                </a:gridCol>
                <a:gridCol w="1908000">
                  <a:extLst>
                    <a:ext uri="{9D8B030D-6E8A-4147-A177-3AD203B41FA5}">
                      <a16:colId xmlns:a16="http://schemas.microsoft.com/office/drawing/2014/main" val="548707399"/>
                    </a:ext>
                  </a:extLst>
                </a:gridCol>
                <a:gridCol w="1908000">
                  <a:extLst>
                    <a:ext uri="{9D8B030D-6E8A-4147-A177-3AD203B41FA5}">
                      <a16:colId xmlns:a16="http://schemas.microsoft.com/office/drawing/2014/main" val="1644132175"/>
                    </a:ext>
                  </a:extLst>
                </a:gridCol>
                <a:gridCol w="1908000">
                  <a:extLst>
                    <a:ext uri="{9D8B030D-6E8A-4147-A177-3AD203B41FA5}">
                      <a16:colId xmlns:a16="http://schemas.microsoft.com/office/drawing/2014/main" val="1555143454"/>
                    </a:ext>
                  </a:extLst>
                </a:gridCol>
              </a:tblGrid>
              <a:tr h="288000">
                <a:tc rowSpan="2">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年代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rowSpan="2">
                  <a:txBody>
                    <a:bodyPr/>
                    <a:lstStyle/>
                    <a:p>
                      <a:pPr algn="ctr" fontAlgn="ctr"/>
                      <a:r>
                        <a:rPr lang="zh-TW" altLang="en-US" sz="1200" b="1" u="none" strike="noStrike" dirty="0">
                          <a:effectLst/>
                          <a:latin typeface="Meiryo UI" panose="020B0604030504040204" pitchFamily="50" charset="-128"/>
                          <a:ea typeface="Meiryo UI" panose="020B0604030504040204" pitchFamily="50" charset="-128"/>
                        </a:rPr>
                        <a:t>金融資産保有額</a:t>
                      </a:r>
                      <a:endParaRPr lang="zh-TW"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gridSpan="3">
                  <a:txBody>
                    <a:bodyPr/>
                    <a:lstStyle/>
                    <a:p>
                      <a:pPr algn="ctr" fontAlgn="ctr"/>
                      <a:r>
                        <a:rPr lang="ja-JP" altLang="en-US" sz="1200" b="1" i="0" u="none" strike="noStrike" dirty="0">
                          <a:solidFill>
                            <a:srgbClr val="333333"/>
                          </a:solidFill>
                          <a:effectLst/>
                          <a:latin typeface="Meiryo UI" panose="020B0604030504040204" pitchFamily="50" charset="-128"/>
                          <a:ea typeface="Meiryo UI" panose="020B0604030504040204" pitchFamily="50" charset="-128"/>
                        </a:rPr>
                        <a:t>運用のポートフォリオ</a:t>
                      </a: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hMerge="1">
                  <a:txBody>
                    <a:bodyPr/>
                    <a:lstStyle/>
                    <a:p>
                      <a:pPr algn="ctr" fontAlgn="ct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fontAlgn="ct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41781432"/>
                  </a:ext>
                </a:extLst>
              </a:tr>
              <a:tr h="288000">
                <a:tc vMerge="1">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　</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ctr" fontAlgn="ctr"/>
                      <a:r>
                        <a:rPr lang="zh-TW" altLang="en-US" sz="1200" u="none" strike="noStrike" dirty="0">
                          <a:effectLst/>
                          <a:latin typeface="Meiryo UI" panose="020B0604030504040204" pitchFamily="50" charset="-128"/>
                          <a:ea typeface="Meiryo UI" panose="020B0604030504040204" pitchFamily="50" charset="-128"/>
                        </a:rPr>
                        <a:t>金融資産保有額</a:t>
                      </a:r>
                      <a:endParaRPr lang="zh-TW"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預貯金や保険</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投資</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07854951"/>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20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187</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57.2%</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38.5%</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4.3%</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6069411"/>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702</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68.2%</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27.5%</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4.3%</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67557872"/>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40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891</a:t>
                      </a:r>
                      <a:r>
                        <a:rPr lang="ja-JP" altLang="en-US" sz="1200" u="none" strike="noStrike">
                          <a:effectLst/>
                          <a:latin typeface="Meiryo UI" panose="020B0604030504040204" pitchFamily="50" charset="-128"/>
                          <a:ea typeface="Meiryo UI" panose="020B0604030504040204" pitchFamily="50" charset="-128"/>
                        </a:rPr>
                        <a:t>万円</a:t>
                      </a:r>
                      <a:endParaRPr lang="ja-JP" altLang="en-US"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62.4%</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31.4%</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6.1%</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8745572"/>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1,305</a:t>
                      </a:r>
                      <a:r>
                        <a:rPr lang="ja-JP" altLang="en-US" sz="1200" u="none" strike="noStrike">
                          <a:effectLst/>
                          <a:latin typeface="Meiryo UI" panose="020B0604030504040204" pitchFamily="50" charset="-128"/>
                          <a:ea typeface="Meiryo UI" panose="020B0604030504040204" pitchFamily="50" charset="-128"/>
                        </a:rPr>
                        <a:t>万円</a:t>
                      </a:r>
                      <a:endParaRPr lang="ja-JP" altLang="en-US"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63.8%</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30.7%</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5.6%</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5260893"/>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60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2,265</a:t>
                      </a:r>
                      <a:r>
                        <a:rPr lang="ja-JP" altLang="en-US" sz="1200" u="none" strike="noStrike">
                          <a:effectLst/>
                          <a:latin typeface="Meiryo UI" panose="020B0604030504040204" pitchFamily="50" charset="-128"/>
                          <a:ea typeface="Meiryo UI" panose="020B0604030504040204" pitchFamily="50" charset="-128"/>
                        </a:rPr>
                        <a:t>万円</a:t>
                      </a:r>
                      <a:endParaRPr lang="ja-JP" altLang="en-US"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60.3%</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36.6%</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3.1%</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8912718"/>
                  </a:ext>
                </a:extLst>
              </a:tr>
              <a:tr h="288000">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70</a:t>
                      </a:r>
                      <a:r>
                        <a:rPr lang="ja-JP" altLang="en-US" sz="1200" u="none" strike="noStrike" dirty="0">
                          <a:effectLst/>
                          <a:latin typeface="Meiryo UI" panose="020B0604030504040204" pitchFamily="50" charset="-128"/>
                          <a:ea typeface="Meiryo UI" panose="020B0604030504040204" pitchFamily="50" charset="-128"/>
                        </a:rPr>
                        <a:t>代</a:t>
                      </a:r>
                      <a:endParaRPr lang="ja-JP" altLang="en-US" sz="1200" b="1"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2,069</a:t>
                      </a:r>
                      <a:r>
                        <a:rPr lang="ja-JP" altLang="en-US" sz="1200" u="none" strike="noStrike">
                          <a:effectLst/>
                          <a:latin typeface="Meiryo UI" panose="020B0604030504040204" pitchFamily="50" charset="-128"/>
                          <a:ea typeface="Meiryo UI" panose="020B0604030504040204" pitchFamily="50" charset="-128"/>
                        </a:rPr>
                        <a:t>万円</a:t>
                      </a:r>
                      <a:endParaRPr lang="ja-JP" altLang="en-US"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61.0%</a:t>
                      </a:r>
                      <a:endParaRPr lang="en-US" altLang="ja-JP" sz="1200" b="0" i="0" u="none" strike="noStrike">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37.5%</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1.5%</a:t>
                      </a: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1421528"/>
                  </a:ext>
                </a:extLst>
              </a:tr>
              <a:tr h="288000">
                <a:tc gridSpan="2">
                  <a:txBody>
                    <a:bodyPr/>
                    <a:lstStyle/>
                    <a:p>
                      <a:pPr algn="ctr" fontAlgn="ctr"/>
                      <a:r>
                        <a:rPr lang="ja-JP" altLang="en-US" sz="1200" b="1" i="0" u="none" strike="noStrike" dirty="0">
                          <a:solidFill>
                            <a:srgbClr val="333333"/>
                          </a:solidFill>
                          <a:effectLst/>
                          <a:latin typeface="Meiryo UI" panose="020B0604030504040204" pitchFamily="50" charset="-128"/>
                          <a:ea typeface="Meiryo UI" panose="020B0604030504040204" pitchFamily="50" charset="-128"/>
                        </a:rPr>
                        <a:t>受け皿（商品）</a:t>
                      </a: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fontAlgn="ctr"/>
                      <a:endParaRPr lang="ja-JP" altLang="en-US"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tc>
                <a:tc>
                  <a:txBody>
                    <a:bodyPr/>
                    <a:lstStyle/>
                    <a:p>
                      <a:pPr algn="ctr" fontAlgn="ctr"/>
                      <a:r>
                        <a:rPr lang="ja-JP" altLang="en-US" sz="1200" b="1" i="0" u="none" strike="noStrike" dirty="0">
                          <a:solidFill>
                            <a:srgbClr val="333333"/>
                          </a:solidFill>
                          <a:effectLst/>
                          <a:latin typeface="Meiryo UI" panose="020B0604030504040204" pitchFamily="50" charset="-128"/>
                          <a:ea typeface="Meiryo UI" panose="020B0604030504040204" pitchFamily="50" charset="-128"/>
                        </a:rPr>
                        <a:t>つみたてドル建て終身・</a:t>
                      </a:r>
                      <a:r>
                        <a:rPr lang="en-US" altLang="ja-JP" sz="1200" b="1" i="0" u="none" strike="noStrike" dirty="0">
                          <a:solidFill>
                            <a:srgbClr val="333333"/>
                          </a:solidFill>
                          <a:effectLst/>
                          <a:latin typeface="Meiryo UI" panose="020B0604030504040204" pitchFamily="50" charset="-128"/>
                          <a:ea typeface="Meiryo UI" panose="020B0604030504040204" pitchFamily="50" charset="-128"/>
                        </a:rPr>
                        <a:t>iDeco</a:t>
                      </a: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r>
                        <a:rPr lang="ja-JP" altLang="en-US" sz="1200" b="1" i="0" u="none" strike="noStrike" dirty="0">
                          <a:solidFill>
                            <a:srgbClr val="333333"/>
                          </a:solidFill>
                          <a:effectLst/>
                          <a:latin typeface="Meiryo UI" panose="020B0604030504040204" pitchFamily="50" charset="-128"/>
                          <a:ea typeface="Meiryo UI" panose="020B0604030504040204" pitchFamily="50" charset="-128"/>
                        </a:rPr>
                        <a:t>介護終身・新</a:t>
                      </a:r>
                      <a:r>
                        <a:rPr lang="en-US" altLang="ja-JP" sz="1200" b="1" i="0" u="none" strike="noStrike" dirty="0">
                          <a:solidFill>
                            <a:srgbClr val="333333"/>
                          </a:solidFill>
                          <a:effectLst/>
                          <a:latin typeface="Meiryo UI" panose="020B0604030504040204" pitchFamily="50" charset="-128"/>
                          <a:ea typeface="Meiryo UI" panose="020B0604030504040204" pitchFamily="50" charset="-128"/>
                        </a:rPr>
                        <a:t>NISA</a:t>
                      </a: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endParaRPr lang="en-US" altLang="ja-JP" sz="1200" b="0" i="0" u="none" strike="noStrike" dirty="0">
                        <a:solidFill>
                          <a:srgbClr val="333333"/>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46675033"/>
                  </a:ext>
                </a:extLst>
              </a:tr>
            </a:tbl>
          </a:graphicData>
        </a:graphic>
      </p:graphicFrame>
      <p:sp>
        <p:nvSpPr>
          <p:cNvPr id="3" name="矢印: 下 2">
            <a:extLst>
              <a:ext uri="{FF2B5EF4-FFF2-40B4-BE49-F238E27FC236}">
                <a16:creationId xmlns:a16="http://schemas.microsoft.com/office/drawing/2014/main" id="{488B30D2-D328-4B13-86A3-C859316115E4}"/>
              </a:ext>
            </a:extLst>
          </p:cNvPr>
          <p:cNvSpPr/>
          <p:nvPr/>
        </p:nvSpPr>
        <p:spPr>
          <a:xfrm>
            <a:off x="2276668" y="4761423"/>
            <a:ext cx="576000" cy="435870"/>
          </a:xfrm>
          <a:prstGeom prst="down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下 13">
            <a:extLst>
              <a:ext uri="{FF2B5EF4-FFF2-40B4-BE49-F238E27FC236}">
                <a16:creationId xmlns:a16="http://schemas.microsoft.com/office/drawing/2014/main" id="{DDFBC716-A8E5-44C3-A74A-79F31AFE5E85}"/>
              </a:ext>
            </a:extLst>
          </p:cNvPr>
          <p:cNvSpPr/>
          <p:nvPr/>
        </p:nvSpPr>
        <p:spPr>
          <a:xfrm>
            <a:off x="6898431" y="4761423"/>
            <a:ext cx="576000" cy="435870"/>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7F5BBE6D-190E-4FBA-AE4D-D09EC8AAF863}"/>
              </a:ext>
            </a:extLst>
          </p:cNvPr>
          <p:cNvSpPr/>
          <p:nvPr/>
        </p:nvSpPr>
        <p:spPr>
          <a:xfrm>
            <a:off x="2228232" y="4794692"/>
            <a:ext cx="652743"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YES</a:t>
            </a:r>
            <a:endParaRPr kumimoji="0" lang="ja-JP" altLang="en-US"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6" name="正方形/長方形 15">
            <a:extLst>
              <a:ext uri="{FF2B5EF4-FFF2-40B4-BE49-F238E27FC236}">
                <a16:creationId xmlns:a16="http://schemas.microsoft.com/office/drawing/2014/main" id="{CE727022-2BD1-4488-B908-72B2DE404200}"/>
              </a:ext>
            </a:extLst>
          </p:cNvPr>
          <p:cNvSpPr/>
          <p:nvPr/>
        </p:nvSpPr>
        <p:spPr>
          <a:xfrm>
            <a:off x="6917868" y="4794692"/>
            <a:ext cx="556563"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b="1" i="0" u="none" strike="noStrike" kern="1200" cap="none" spc="0" normalizeH="0" baseline="0" noProof="0" dirty="0">
                <a:ln>
                  <a:noFill/>
                </a:ln>
                <a:solidFill>
                  <a:srgbClr val="3E3A39"/>
                </a:solidFill>
                <a:effectLst>
                  <a:glow rad="88900">
                    <a:schemeClr val="bg1"/>
                  </a:glow>
                </a:effectLst>
                <a:uLnTx/>
                <a:uFillTx/>
                <a:latin typeface="メイリオ" panose="020B0604030504040204" pitchFamily="50" charset="-128"/>
                <a:ea typeface="メイリオ" panose="020B0604030504040204" pitchFamily="50" charset="-128"/>
                <a:cs typeface="+mn-cs"/>
              </a:rPr>
              <a:t>NO</a:t>
            </a:r>
            <a:endParaRPr kumimoji="0" lang="ja-JP" altLang="en-US" b="0" i="0" u="none" strike="noStrike" kern="1200" cap="none" spc="0" normalizeH="0" baseline="0" noProof="0" dirty="0">
              <a:ln>
                <a:noFill/>
              </a:ln>
              <a:solidFill>
                <a:prstClr val="black"/>
              </a:solidFill>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17" name="吹き出し: 四角形 16">
            <a:extLst>
              <a:ext uri="{FF2B5EF4-FFF2-40B4-BE49-F238E27FC236}">
                <a16:creationId xmlns:a16="http://schemas.microsoft.com/office/drawing/2014/main" id="{823F3633-96D1-4750-8F47-4D3AC6F4A278}"/>
              </a:ext>
            </a:extLst>
          </p:cNvPr>
          <p:cNvSpPr/>
          <p:nvPr/>
        </p:nvSpPr>
        <p:spPr>
          <a:xfrm>
            <a:off x="214604" y="5224293"/>
            <a:ext cx="4680000" cy="468000"/>
          </a:xfrm>
          <a:prstGeom prst="wedgeRectCallout">
            <a:avLst>
              <a:gd name="adj1" fmla="val 21570"/>
              <a:gd name="adj2" fmla="val -24002"/>
            </a:avLst>
          </a:prstGeom>
          <a:solidFill>
            <a:schemeClr val="accent5">
              <a:lumMod val="40000"/>
              <a:lumOff val="60000"/>
            </a:schemeClr>
          </a:solidFill>
          <a:ln w="28575" cmpd="sng">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外貨建・そなえてふやす介護終身</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p>
            <a:pPr fontAlgn="ctr"/>
            <a:r>
              <a:rPr lang="en-US" altLang="ja-JP" sz="105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i="0" u="none" strike="noStrike" dirty="0">
                <a:solidFill>
                  <a:srgbClr val="000000"/>
                </a:solidFill>
                <a:effectLst/>
                <a:latin typeface="Meiryo UI" panose="020B0604030504040204" pitchFamily="50" charset="-128"/>
                <a:ea typeface="Meiryo UI" panose="020B0604030504040204" pitchFamily="50" charset="-128"/>
              </a:rPr>
              <a:t>年間</a:t>
            </a:r>
            <a:r>
              <a:rPr lang="en-US" altLang="ja-JP" sz="105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1050" i="0" u="none" strike="noStrike" dirty="0">
                <a:solidFill>
                  <a:srgbClr val="000000"/>
                </a:solidFill>
                <a:effectLst/>
                <a:latin typeface="Meiryo UI" panose="020B0604030504040204" pitchFamily="50" charset="-128"/>
                <a:ea typeface="Meiryo UI" panose="020B0604030504040204" pitchFamily="50" charset="-128"/>
              </a:rPr>
              <a:t>万円ずつ貯める選択肢も</a:t>
            </a:r>
            <a:endParaRPr lang="ja-JP" altLang="en-US" sz="140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8" name="吹き出し: 四角形 17">
            <a:extLst>
              <a:ext uri="{FF2B5EF4-FFF2-40B4-BE49-F238E27FC236}">
                <a16:creationId xmlns:a16="http://schemas.microsoft.com/office/drawing/2014/main" id="{E71621EA-715A-40F9-BD40-A22C31374B68}"/>
              </a:ext>
            </a:extLst>
          </p:cNvPr>
          <p:cNvSpPr/>
          <p:nvPr/>
        </p:nvSpPr>
        <p:spPr>
          <a:xfrm>
            <a:off x="214604" y="5837618"/>
            <a:ext cx="4680000" cy="468000"/>
          </a:xfrm>
          <a:prstGeom prst="wedgeRectCallout">
            <a:avLst>
              <a:gd name="adj1" fmla="val 21570"/>
              <a:gd name="adj2" fmla="val -24002"/>
            </a:avLst>
          </a:prstGeom>
          <a:solidFill>
            <a:schemeClr val="accent5">
              <a:lumMod val="40000"/>
              <a:lumOff val="60000"/>
            </a:schemeClr>
          </a:solidFill>
          <a:ln w="28575" cmpd="sng">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新</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NISA</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47E71D79-E1E7-4ED8-A5FC-FEC9B99E6647}"/>
              </a:ext>
            </a:extLst>
          </p:cNvPr>
          <p:cNvSpPr/>
          <p:nvPr/>
        </p:nvSpPr>
        <p:spPr>
          <a:xfrm>
            <a:off x="5114691" y="5224293"/>
            <a:ext cx="4680000" cy="468000"/>
          </a:xfrm>
          <a:prstGeom prst="wedgeRectCallout">
            <a:avLst>
              <a:gd name="adj1" fmla="val 21570"/>
              <a:gd name="adj2" fmla="val -24002"/>
            </a:avLst>
          </a:prstGeom>
          <a:solidFill>
            <a:schemeClr val="bg1">
              <a:lumMod val="85000"/>
            </a:schemeClr>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つみたてドル建て終身</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20" name="吹き出し: 四角形 19">
            <a:extLst>
              <a:ext uri="{FF2B5EF4-FFF2-40B4-BE49-F238E27FC236}">
                <a16:creationId xmlns:a16="http://schemas.microsoft.com/office/drawing/2014/main" id="{934F4B7B-23FA-4CE3-9EC8-AD3B9C825D5F}"/>
              </a:ext>
            </a:extLst>
          </p:cNvPr>
          <p:cNvSpPr/>
          <p:nvPr/>
        </p:nvSpPr>
        <p:spPr>
          <a:xfrm>
            <a:off x="5114691" y="5837618"/>
            <a:ext cx="4680000" cy="468000"/>
          </a:xfrm>
          <a:prstGeom prst="wedgeRectCallout">
            <a:avLst>
              <a:gd name="adj1" fmla="val 21570"/>
              <a:gd name="adj2" fmla="val -24002"/>
            </a:avLst>
          </a:prstGeom>
          <a:solidFill>
            <a:schemeClr val="bg1">
              <a:lumMod val="85000"/>
            </a:schemeClr>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iDeCo</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2" name="四角形: 角を丸くする 11">
            <a:extLst>
              <a:ext uri="{FF2B5EF4-FFF2-40B4-BE49-F238E27FC236}">
                <a16:creationId xmlns:a16="http://schemas.microsoft.com/office/drawing/2014/main" id="{9690AF86-7752-4A1C-BBA8-19E7FF9A7025}"/>
              </a:ext>
            </a:extLst>
          </p:cNvPr>
          <p:cNvSpPr/>
          <p:nvPr/>
        </p:nvSpPr>
        <p:spPr>
          <a:xfrm>
            <a:off x="7650636" y="5279179"/>
            <a:ext cx="1980000" cy="360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dirty="0">
                <a:solidFill>
                  <a:schemeClr val="tx1"/>
                </a:solidFill>
                <a:latin typeface="Meiryo UI" panose="020B0604030504040204" pitchFamily="50" charset="-128"/>
                <a:ea typeface="Meiryo UI" panose="020B0604030504040204" pitchFamily="50" charset="-128"/>
              </a:rPr>
              <a:t>20</a:t>
            </a:r>
            <a:r>
              <a:rPr kumimoji="1" lang="ja-JP" altLang="en-US" sz="1200" dirty="0">
                <a:solidFill>
                  <a:schemeClr val="tx1"/>
                </a:solidFill>
                <a:latin typeface="Meiryo UI" panose="020B0604030504040204" pitchFamily="50" charset="-128"/>
                <a:ea typeface="Meiryo UI" panose="020B0604030504040204" pitchFamily="50" charset="-128"/>
              </a:rPr>
              <a:t>年後の返戻率</a:t>
            </a:r>
            <a:r>
              <a:rPr kumimoji="1" lang="en-US" altLang="ja-JP" sz="1200" dirty="0">
                <a:solidFill>
                  <a:schemeClr val="tx1"/>
                </a:solidFill>
                <a:latin typeface="Meiryo UI" panose="020B0604030504040204" pitchFamily="50" charset="-128"/>
                <a:ea typeface="Meiryo UI" panose="020B0604030504040204" pitchFamily="50" charset="-128"/>
              </a:rPr>
              <a:t>:125.0</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22" name="四角形: 角を丸くする 21">
            <a:extLst>
              <a:ext uri="{FF2B5EF4-FFF2-40B4-BE49-F238E27FC236}">
                <a16:creationId xmlns:a16="http://schemas.microsoft.com/office/drawing/2014/main" id="{D7983343-E9FA-4CA8-8515-40632847B52B}"/>
              </a:ext>
            </a:extLst>
          </p:cNvPr>
          <p:cNvSpPr/>
          <p:nvPr/>
        </p:nvSpPr>
        <p:spPr>
          <a:xfrm>
            <a:off x="2830795" y="5278293"/>
            <a:ext cx="1980000" cy="360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dirty="0">
                <a:solidFill>
                  <a:schemeClr val="tx1"/>
                </a:solidFill>
                <a:latin typeface="Meiryo UI" panose="020B0604030504040204" pitchFamily="50" charset="-128"/>
                <a:ea typeface="Meiryo UI" panose="020B0604030504040204" pitchFamily="50" charset="-128"/>
              </a:rPr>
              <a:t>10</a:t>
            </a:r>
            <a:r>
              <a:rPr kumimoji="1" lang="ja-JP" altLang="en-US" sz="1200" dirty="0">
                <a:solidFill>
                  <a:schemeClr val="tx1"/>
                </a:solidFill>
                <a:latin typeface="Meiryo UI" panose="020B0604030504040204" pitchFamily="50" charset="-128"/>
                <a:ea typeface="Meiryo UI" panose="020B0604030504040204" pitchFamily="50" charset="-128"/>
              </a:rPr>
              <a:t>年後の返戻率</a:t>
            </a:r>
            <a:r>
              <a:rPr kumimoji="1" lang="en-US" altLang="ja-JP" sz="1200" dirty="0">
                <a:solidFill>
                  <a:schemeClr val="tx1"/>
                </a:solidFill>
                <a:latin typeface="Meiryo UI" panose="020B0604030504040204" pitchFamily="50" charset="-128"/>
                <a:ea typeface="Meiryo UI" panose="020B0604030504040204" pitchFamily="50" charset="-128"/>
              </a:rPr>
              <a:t>:148.4</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
        <p:nvSpPr>
          <p:cNvPr id="25" name="四角形: 角を丸くする 24">
            <a:extLst>
              <a:ext uri="{FF2B5EF4-FFF2-40B4-BE49-F238E27FC236}">
                <a16:creationId xmlns:a16="http://schemas.microsoft.com/office/drawing/2014/main" id="{283E573A-DD9D-4ED6-BC1A-640B5E96CE9A}"/>
              </a:ext>
            </a:extLst>
          </p:cNvPr>
          <p:cNvSpPr/>
          <p:nvPr/>
        </p:nvSpPr>
        <p:spPr>
          <a:xfrm>
            <a:off x="2830795" y="5891618"/>
            <a:ext cx="1980000" cy="360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dirty="0">
                <a:solidFill>
                  <a:schemeClr val="tx1"/>
                </a:solidFill>
                <a:latin typeface="Meiryo UI" panose="020B0604030504040204" pitchFamily="50" charset="-128"/>
                <a:ea typeface="Meiryo UI" panose="020B0604030504040204" pitchFamily="50" charset="-128"/>
              </a:rPr>
              <a:t>10</a:t>
            </a:r>
            <a:r>
              <a:rPr kumimoji="1" lang="ja-JP" altLang="en-US" sz="1200" dirty="0">
                <a:solidFill>
                  <a:schemeClr val="tx1"/>
                </a:solidFill>
                <a:latin typeface="Meiryo UI" panose="020B0604030504040204" pitchFamily="50" charset="-128"/>
                <a:ea typeface="Meiryo UI" panose="020B0604030504040204" pitchFamily="50" charset="-128"/>
              </a:rPr>
              <a:t>年後の株価上昇率平均</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:132.2</a:t>
            </a:r>
            <a:r>
              <a:rPr kumimoji="1" lang="ja-JP" altLang="en-US" sz="1200" dirty="0">
                <a:solidFill>
                  <a:schemeClr val="tx1"/>
                </a:solidFill>
                <a:latin typeface="Meiryo UI" panose="020B0604030504040204" pitchFamily="50" charset="-128"/>
                <a:ea typeface="Meiryo UI" panose="020B0604030504040204" pitchFamily="50" charset="-128"/>
              </a:rPr>
              <a:t>％（過去履歴から）</a:t>
            </a:r>
          </a:p>
        </p:txBody>
      </p:sp>
      <p:sp>
        <p:nvSpPr>
          <p:cNvPr id="26" name="四角形: 角を丸くする 25">
            <a:extLst>
              <a:ext uri="{FF2B5EF4-FFF2-40B4-BE49-F238E27FC236}">
                <a16:creationId xmlns:a16="http://schemas.microsoft.com/office/drawing/2014/main" id="{253C70A3-386C-401F-8B91-B1483A861830}"/>
              </a:ext>
            </a:extLst>
          </p:cNvPr>
          <p:cNvSpPr/>
          <p:nvPr/>
        </p:nvSpPr>
        <p:spPr>
          <a:xfrm>
            <a:off x="7650636" y="5892504"/>
            <a:ext cx="1980000" cy="360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en-US" altLang="ja-JP" sz="1200" dirty="0">
                <a:solidFill>
                  <a:schemeClr val="tx1"/>
                </a:solidFill>
                <a:latin typeface="Meiryo UI" panose="020B0604030504040204" pitchFamily="50" charset="-128"/>
                <a:ea typeface="Meiryo UI" panose="020B0604030504040204" pitchFamily="50" charset="-128"/>
              </a:rPr>
              <a:t>20</a:t>
            </a:r>
            <a:r>
              <a:rPr kumimoji="1" lang="ja-JP" altLang="en-US" sz="1200" dirty="0">
                <a:solidFill>
                  <a:schemeClr val="tx1"/>
                </a:solidFill>
                <a:latin typeface="Meiryo UI" panose="020B0604030504040204" pitchFamily="50" charset="-128"/>
                <a:ea typeface="Meiryo UI" panose="020B0604030504040204" pitchFamily="50" charset="-128"/>
              </a:rPr>
              <a:t>年後の株価上昇率平均</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:68.6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ﾄﾞﾙｺｽﾄ平均法</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rPr>
              <a:t>)</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B266CD77-F085-4411-90E4-40000AE318BC}"/>
              </a:ext>
            </a:extLst>
          </p:cNvPr>
          <p:cNvSpPr txBox="1"/>
          <p:nvPr/>
        </p:nvSpPr>
        <p:spPr>
          <a:xfrm>
            <a:off x="5281127" y="3641825"/>
            <a:ext cx="5015204" cy="200055"/>
          </a:xfrm>
          <a:prstGeom prst="rect">
            <a:avLst/>
          </a:prstGeom>
          <a:noFill/>
        </p:spPr>
        <p:txBody>
          <a:bodyPr wrap="square">
            <a:spAutoFit/>
          </a:bodyPr>
          <a:lstStyle/>
          <a:p>
            <a:r>
              <a:rPr lang="ja-JP" altLang="en-US" sz="700" dirty="0">
                <a:latin typeface="HGPｺﾞｼｯｸM" panose="020B0600000000000000" pitchFamily="50" charset="-128"/>
                <a:ea typeface="HGPｺﾞｼｯｸM" panose="020B0600000000000000" pitchFamily="50" charset="-128"/>
              </a:rPr>
              <a:t>参考）三菱</a:t>
            </a:r>
            <a:r>
              <a:rPr lang="en-US" altLang="ja-JP" sz="700" dirty="0">
                <a:latin typeface="HGPｺﾞｼｯｸM" panose="020B0600000000000000" pitchFamily="50" charset="-128"/>
                <a:ea typeface="HGPｺﾞｼｯｸM" panose="020B0600000000000000" pitchFamily="50" charset="-128"/>
              </a:rPr>
              <a:t>UFJ</a:t>
            </a:r>
            <a:r>
              <a:rPr lang="ja-JP" altLang="en-US" sz="700" dirty="0">
                <a:latin typeface="HGPｺﾞｼｯｸM" panose="020B0600000000000000" pitchFamily="50" charset="-128"/>
                <a:ea typeface="HGPｺﾞｼｯｸM" panose="020B0600000000000000" pitchFamily="50" charset="-128"/>
              </a:rPr>
              <a:t>銀行</a:t>
            </a:r>
            <a:r>
              <a:rPr lang="en-US" altLang="ja-JP" sz="700" dirty="0">
                <a:latin typeface="HGPｺﾞｼｯｸM" panose="020B0600000000000000" pitchFamily="50" charset="-128"/>
                <a:ea typeface="HGPｺﾞｼｯｸM" panose="020B0600000000000000" pitchFamily="50" charset="-128"/>
              </a:rPr>
              <a:t>HP</a:t>
            </a:r>
            <a:r>
              <a:rPr lang="ja-JP" altLang="en-US" sz="700" dirty="0">
                <a:latin typeface="HGPｺﾞｼｯｸM" panose="020B0600000000000000" pitchFamily="50" charset="-128"/>
                <a:ea typeface="HGPｺﾞｼｯｸM" panose="020B0600000000000000" pitchFamily="50" charset="-128"/>
              </a:rPr>
              <a:t>：https://www.bk.mufg.jp/column/shisan_unyo/b0101.html</a:t>
            </a:r>
          </a:p>
        </p:txBody>
      </p:sp>
      <p:sp>
        <p:nvSpPr>
          <p:cNvPr id="29" name="コンテンツ プレースホルダー 1">
            <a:extLst>
              <a:ext uri="{FF2B5EF4-FFF2-40B4-BE49-F238E27FC236}">
                <a16:creationId xmlns:a16="http://schemas.microsoft.com/office/drawing/2014/main" id="{03096A87-85B5-417D-93F0-664B1B8E6611}"/>
              </a:ext>
            </a:extLst>
          </p:cNvPr>
          <p:cNvSpPr txBox="1">
            <a:spLocks/>
          </p:cNvSpPr>
          <p:nvPr/>
        </p:nvSpPr>
        <p:spPr>
          <a:xfrm>
            <a:off x="-48069" y="3776990"/>
            <a:ext cx="9885345" cy="4514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880"/>
              </a:lnSpc>
              <a:buNone/>
            </a:pPr>
            <a:r>
              <a:rPr lang="ja-JP" altLang="en-US" sz="1800" b="1" dirty="0">
                <a:solidFill>
                  <a:srgbClr val="002060"/>
                </a:solidFill>
              </a:rPr>
              <a:t>結論２：</a:t>
            </a:r>
            <a:r>
              <a:rPr lang="ja-JP" altLang="en-US" sz="1800" b="1" dirty="0"/>
              <a:t>年間の積立金額から検討する！</a:t>
            </a:r>
            <a:endParaRPr lang="en-US" altLang="ja-JP" sz="1400" dirty="0"/>
          </a:p>
        </p:txBody>
      </p:sp>
      <p:sp>
        <p:nvSpPr>
          <p:cNvPr id="30" name="テキスト ボックス 29">
            <a:extLst>
              <a:ext uri="{FF2B5EF4-FFF2-40B4-BE49-F238E27FC236}">
                <a16:creationId xmlns:a16="http://schemas.microsoft.com/office/drawing/2014/main" id="{1811638B-4B08-4A15-BFD6-4633FC7E36DE}"/>
              </a:ext>
            </a:extLst>
          </p:cNvPr>
          <p:cNvSpPr txBox="1"/>
          <p:nvPr/>
        </p:nvSpPr>
        <p:spPr>
          <a:xfrm>
            <a:off x="0" y="6305618"/>
            <a:ext cx="5290457" cy="200055"/>
          </a:xfrm>
          <a:prstGeom prst="rect">
            <a:avLst/>
          </a:prstGeom>
          <a:noFill/>
        </p:spPr>
        <p:txBody>
          <a:bodyPr wrap="square">
            <a:spAutoFit/>
          </a:bodyPr>
          <a:lstStyle/>
          <a:p>
            <a:r>
              <a:rPr lang="ja-JP" altLang="en-US" sz="700" dirty="0">
                <a:latin typeface="HGPｺﾞｼｯｸM" panose="020B0600000000000000" pitchFamily="50" charset="-128"/>
                <a:ea typeface="HGPｺﾞｼｯｸM" panose="020B0600000000000000" pitchFamily="50" charset="-128"/>
              </a:rPr>
              <a:t>参考）外貨建て・そなえてふやす介護終身：</a:t>
            </a:r>
            <a:r>
              <a:rPr lang="en-US" altLang="ja-JP" sz="700" dirty="0">
                <a:latin typeface="HGPｺﾞｼｯｸM" panose="020B0600000000000000" pitchFamily="50" charset="-128"/>
                <a:ea typeface="HGPｺﾞｼｯｸM" panose="020B0600000000000000" pitchFamily="50" charset="-128"/>
              </a:rPr>
              <a:t>60</a:t>
            </a:r>
            <a:r>
              <a:rPr lang="ja-JP" altLang="en-US" sz="700" dirty="0">
                <a:latin typeface="HGPｺﾞｼｯｸM" panose="020B0600000000000000" pitchFamily="50" charset="-128"/>
                <a:ea typeface="HGPｺﾞｼｯｸM" panose="020B0600000000000000" pitchFamily="50" charset="-128"/>
              </a:rPr>
              <a:t>歳男性一時払保険料</a:t>
            </a:r>
            <a:r>
              <a:rPr lang="en-US" altLang="ja-JP" sz="700" dirty="0">
                <a:latin typeface="HGPｺﾞｼｯｸM" panose="020B0600000000000000" pitchFamily="50" charset="-128"/>
                <a:ea typeface="HGPｺﾞｼｯｸM" panose="020B0600000000000000" pitchFamily="50" charset="-128"/>
              </a:rPr>
              <a:t>100</a:t>
            </a:r>
            <a:r>
              <a:rPr lang="ja-JP" altLang="en-US" sz="700" dirty="0">
                <a:latin typeface="HGPｺﾞｼｯｸM" panose="020B0600000000000000" pitchFamily="50" charset="-128"/>
                <a:ea typeface="HGPｺﾞｼｯｸM" panose="020B0600000000000000" pitchFamily="50" charset="-128"/>
              </a:rPr>
              <a:t>万円（予定利率</a:t>
            </a:r>
            <a:r>
              <a:rPr lang="en-US" altLang="ja-JP" sz="700" dirty="0">
                <a:latin typeface="HGPｺﾞｼｯｸM" panose="020B0600000000000000" pitchFamily="50" charset="-128"/>
                <a:ea typeface="HGPｺﾞｼｯｸM" panose="020B0600000000000000" pitchFamily="50" charset="-128"/>
              </a:rPr>
              <a:t>4.42</a:t>
            </a:r>
            <a:r>
              <a:rPr lang="ja-JP" altLang="en-US" sz="700" dirty="0">
                <a:latin typeface="HGPｺﾞｼｯｸM" panose="020B0600000000000000" pitchFamily="50" charset="-128"/>
                <a:ea typeface="HGPｺﾞｼｯｸM" panose="020B0600000000000000" pitchFamily="50" charset="-128"/>
              </a:rPr>
              <a:t>％／</a:t>
            </a:r>
            <a:r>
              <a:rPr lang="en-US" altLang="ja-JP" sz="700" dirty="0">
                <a:latin typeface="HGPｺﾞｼｯｸM" panose="020B0600000000000000" pitchFamily="50" charset="-128"/>
                <a:ea typeface="HGPｺﾞｼｯｸM" panose="020B0600000000000000" pitchFamily="50" charset="-128"/>
              </a:rPr>
              <a:t>2025</a:t>
            </a:r>
            <a:r>
              <a:rPr lang="ja-JP" altLang="en-US" sz="700" dirty="0">
                <a:latin typeface="HGPｺﾞｼｯｸM" panose="020B0600000000000000" pitchFamily="50" charset="-128"/>
                <a:ea typeface="HGPｺﾞｼｯｸM" panose="020B0600000000000000" pitchFamily="50" charset="-128"/>
              </a:rPr>
              <a:t>年</a:t>
            </a:r>
            <a:r>
              <a:rPr lang="en-US" altLang="ja-JP" sz="700" dirty="0">
                <a:latin typeface="HGPｺﾞｼｯｸM" panose="020B0600000000000000" pitchFamily="50" charset="-128"/>
                <a:ea typeface="HGPｺﾞｼｯｸM" panose="020B0600000000000000" pitchFamily="50" charset="-128"/>
              </a:rPr>
              <a:t>4</a:t>
            </a:r>
            <a:r>
              <a:rPr lang="ja-JP" altLang="en-US" sz="700" dirty="0">
                <a:latin typeface="HGPｺﾞｼｯｸM" panose="020B0600000000000000" pitchFamily="50" charset="-128"/>
                <a:ea typeface="HGPｺﾞｼｯｸM" panose="020B0600000000000000" pitchFamily="50" charset="-128"/>
              </a:rPr>
              <a:t>月</a:t>
            </a:r>
            <a:r>
              <a:rPr lang="en-US" altLang="ja-JP" sz="700" dirty="0">
                <a:latin typeface="HGPｺﾞｼｯｸM" panose="020B0600000000000000" pitchFamily="50" charset="-128"/>
                <a:ea typeface="HGPｺﾞｼｯｸM" panose="020B0600000000000000" pitchFamily="50" charset="-128"/>
              </a:rPr>
              <a:t>1</a:t>
            </a:r>
            <a:r>
              <a:rPr lang="ja-JP" altLang="en-US" sz="700" dirty="0">
                <a:latin typeface="HGPｺﾞｼｯｸM" panose="020B0600000000000000" pitchFamily="50" charset="-128"/>
                <a:ea typeface="HGPｺﾞｼｯｸM" panose="020B0600000000000000" pitchFamily="50" charset="-128"/>
              </a:rPr>
              <a:t>日）リンクはこちら</a:t>
            </a:r>
            <a:r>
              <a:rPr lang="ja-JP" altLang="en-US" sz="700" dirty="0">
                <a:latin typeface="HGPｺﾞｼｯｸM" panose="020B0600000000000000" pitchFamily="50" charset="-128"/>
                <a:ea typeface="HGPｺﾞｼｯｸM" panose="020B0600000000000000" pitchFamily="50" charset="-128"/>
                <a:hlinkClick r:id="rId2"/>
              </a:rPr>
              <a:t>🔗</a:t>
            </a:r>
            <a:r>
              <a:rPr lang="ja-JP" altLang="en-US" sz="700" dirty="0">
                <a:latin typeface="HGPｺﾞｼｯｸM" panose="020B0600000000000000" pitchFamily="50" charset="-128"/>
                <a:ea typeface="HGPｺﾞｼｯｸM" panose="020B0600000000000000" pitchFamily="50" charset="-128"/>
              </a:rPr>
              <a:t>。</a:t>
            </a:r>
          </a:p>
        </p:txBody>
      </p:sp>
      <p:sp>
        <p:nvSpPr>
          <p:cNvPr id="31" name="テキスト ボックス 30">
            <a:extLst>
              <a:ext uri="{FF2B5EF4-FFF2-40B4-BE49-F238E27FC236}">
                <a16:creationId xmlns:a16="http://schemas.microsoft.com/office/drawing/2014/main" id="{60959A33-F772-4435-9655-F0EA289A22C4}"/>
              </a:ext>
            </a:extLst>
          </p:cNvPr>
          <p:cNvSpPr txBox="1"/>
          <p:nvPr/>
        </p:nvSpPr>
        <p:spPr>
          <a:xfrm>
            <a:off x="5110829" y="6305618"/>
            <a:ext cx="5015204" cy="200055"/>
          </a:xfrm>
          <a:prstGeom prst="rect">
            <a:avLst/>
          </a:prstGeom>
          <a:noFill/>
        </p:spPr>
        <p:txBody>
          <a:bodyPr wrap="square">
            <a:spAutoFit/>
          </a:bodyPr>
          <a:lstStyle/>
          <a:p>
            <a:r>
              <a:rPr lang="ja-JP" altLang="en-US" sz="700" dirty="0">
                <a:latin typeface="HGPｺﾞｼｯｸM" panose="020B0600000000000000" pitchFamily="50" charset="-128"/>
                <a:ea typeface="HGPｺﾞｼｯｸM" panose="020B0600000000000000" pitchFamily="50" charset="-128"/>
              </a:rPr>
              <a:t>つみたてドル建終身：</a:t>
            </a:r>
            <a:r>
              <a:rPr lang="en-US" altLang="ja-JP" sz="700" dirty="0">
                <a:latin typeface="HGPｺﾞｼｯｸM" panose="020B0600000000000000" pitchFamily="50" charset="-128"/>
                <a:ea typeface="HGPｺﾞｼｯｸM" panose="020B0600000000000000" pitchFamily="50" charset="-128"/>
              </a:rPr>
              <a:t>40</a:t>
            </a:r>
            <a:r>
              <a:rPr lang="ja-JP" altLang="en-US" sz="700" dirty="0">
                <a:latin typeface="HGPｺﾞｼｯｸM" panose="020B0600000000000000" pitchFamily="50" charset="-128"/>
                <a:ea typeface="HGPｺﾞｼｯｸM" panose="020B0600000000000000" pitchFamily="50" charset="-128"/>
              </a:rPr>
              <a:t>歳男性</a:t>
            </a:r>
            <a:r>
              <a:rPr lang="en-US" altLang="ja-JP" sz="700" dirty="0">
                <a:latin typeface="HGPｺﾞｼｯｸM" panose="020B0600000000000000" pitchFamily="50" charset="-128"/>
                <a:ea typeface="HGPｺﾞｼｯｸM" panose="020B0600000000000000" pitchFamily="50" charset="-128"/>
              </a:rPr>
              <a:t>20</a:t>
            </a:r>
            <a:r>
              <a:rPr lang="ja-JP" altLang="en-US" sz="700" dirty="0">
                <a:latin typeface="HGPｺﾞｼｯｸM" panose="020B0600000000000000" pitchFamily="50" charset="-128"/>
                <a:ea typeface="HGPｺﾞｼｯｸM" panose="020B0600000000000000" pitchFamily="50" charset="-128"/>
              </a:rPr>
              <a:t>年払込月掛保険料</a:t>
            </a:r>
            <a:r>
              <a:rPr lang="en-US" altLang="ja-JP" sz="700" dirty="0">
                <a:latin typeface="HGPｺﾞｼｯｸM" panose="020B0600000000000000" pitchFamily="50" charset="-128"/>
                <a:ea typeface="HGPｺﾞｼｯｸM" panose="020B0600000000000000" pitchFamily="50" charset="-128"/>
              </a:rPr>
              <a:t>10,000</a:t>
            </a:r>
            <a:r>
              <a:rPr lang="ja-JP" altLang="en-US" sz="700" dirty="0">
                <a:latin typeface="HGPｺﾞｼｯｸM" panose="020B0600000000000000" pitchFamily="50" charset="-128"/>
                <a:ea typeface="HGPｺﾞｼｯｸM" panose="020B0600000000000000" pitchFamily="50" charset="-128"/>
              </a:rPr>
              <a:t>円（予定利率</a:t>
            </a:r>
            <a:r>
              <a:rPr lang="en-US" altLang="ja-JP" sz="700" dirty="0">
                <a:latin typeface="HGPｺﾞｼｯｸM" panose="020B0600000000000000" pitchFamily="50" charset="-128"/>
                <a:ea typeface="HGPｺﾞｼｯｸM" panose="020B0600000000000000" pitchFamily="50" charset="-128"/>
              </a:rPr>
              <a:t>3.20</a:t>
            </a:r>
            <a:r>
              <a:rPr lang="ja-JP" altLang="en-US" sz="700" dirty="0">
                <a:latin typeface="HGPｺﾞｼｯｸM" panose="020B0600000000000000" pitchFamily="50" charset="-128"/>
                <a:ea typeface="HGPｺﾞｼｯｸM" panose="020B0600000000000000" pitchFamily="50" charset="-128"/>
              </a:rPr>
              <a:t>％／</a:t>
            </a:r>
            <a:r>
              <a:rPr lang="en-US" altLang="ja-JP" sz="700" dirty="0">
                <a:latin typeface="HGPｺﾞｼｯｸM" panose="020B0600000000000000" pitchFamily="50" charset="-128"/>
                <a:ea typeface="HGPｺﾞｼｯｸM" panose="020B0600000000000000" pitchFamily="50" charset="-128"/>
              </a:rPr>
              <a:t>2025</a:t>
            </a:r>
            <a:r>
              <a:rPr lang="ja-JP" altLang="en-US" sz="700" dirty="0">
                <a:latin typeface="HGPｺﾞｼｯｸM" panose="020B0600000000000000" pitchFamily="50" charset="-128"/>
                <a:ea typeface="HGPｺﾞｼｯｸM" panose="020B0600000000000000" pitchFamily="50" charset="-128"/>
              </a:rPr>
              <a:t>年</a:t>
            </a:r>
            <a:r>
              <a:rPr lang="en-US" altLang="ja-JP" sz="700" dirty="0">
                <a:latin typeface="HGPｺﾞｼｯｸM" panose="020B0600000000000000" pitchFamily="50" charset="-128"/>
                <a:ea typeface="HGPｺﾞｼｯｸM" panose="020B0600000000000000" pitchFamily="50" charset="-128"/>
              </a:rPr>
              <a:t>4</a:t>
            </a:r>
            <a:r>
              <a:rPr lang="ja-JP" altLang="en-US" sz="700" dirty="0">
                <a:latin typeface="HGPｺﾞｼｯｸM" panose="020B0600000000000000" pitchFamily="50" charset="-128"/>
                <a:ea typeface="HGPｺﾞｼｯｸM" panose="020B0600000000000000" pitchFamily="50" charset="-128"/>
              </a:rPr>
              <a:t>月</a:t>
            </a:r>
            <a:r>
              <a:rPr lang="en-US" altLang="ja-JP" sz="700" dirty="0">
                <a:latin typeface="HGPｺﾞｼｯｸM" panose="020B0600000000000000" pitchFamily="50" charset="-128"/>
                <a:ea typeface="HGPｺﾞｼｯｸM" panose="020B0600000000000000" pitchFamily="50" charset="-128"/>
              </a:rPr>
              <a:t>1</a:t>
            </a:r>
            <a:r>
              <a:rPr lang="ja-JP" altLang="en-US" sz="700" dirty="0">
                <a:latin typeface="HGPｺﾞｼｯｸM" panose="020B0600000000000000" pitchFamily="50" charset="-128"/>
                <a:ea typeface="HGPｺﾞｼｯｸM" panose="020B0600000000000000" pitchFamily="50" charset="-128"/>
              </a:rPr>
              <a:t>日）リンクはこちら</a:t>
            </a:r>
            <a:r>
              <a:rPr lang="ja-JP" altLang="en-US" sz="700" dirty="0">
                <a:latin typeface="HGPｺﾞｼｯｸM" panose="020B0600000000000000" pitchFamily="50" charset="-128"/>
                <a:ea typeface="HGPｺﾞｼｯｸM" panose="020B0600000000000000" pitchFamily="50" charset="-128"/>
                <a:hlinkClick r:id="rId3"/>
              </a:rPr>
              <a:t>🔗</a:t>
            </a:r>
            <a:r>
              <a:rPr lang="ja-JP" altLang="en-US" sz="700" dirty="0">
                <a:latin typeface="HGPｺﾞｼｯｸM" panose="020B0600000000000000" pitchFamily="50" charset="-128"/>
                <a:ea typeface="HGPｺﾞｼｯｸM" panose="020B0600000000000000" pitchFamily="50" charset="-128"/>
              </a:rPr>
              <a:t>。</a:t>
            </a:r>
          </a:p>
        </p:txBody>
      </p:sp>
      <p:sp>
        <p:nvSpPr>
          <p:cNvPr id="4" name="Line 5">
            <a:extLst>
              <a:ext uri="{FF2B5EF4-FFF2-40B4-BE49-F238E27FC236}">
                <a16:creationId xmlns:a16="http://schemas.microsoft.com/office/drawing/2014/main" id="{8819FBAC-2C44-2AB3-60F6-1771254A5BF8}"/>
              </a:ext>
            </a:extLst>
          </p:cNvPr>
          <p:cNvSpPr>
            <a:spLocks noChangeShapeType="1"/>
          </p:cNvSpPr>
          <p:nvPr/>
        </p:nvSpPr>
        <p:spPr bwMode="gray">
          <a:xfrm>
            <a:off x="53312" y="542967"/>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テキスト プレースホルダー 1">
            <a:extLst>
              <a:ext uri="{FF2B5EF4-FFF2-40B4-BE49-F238E27FC236}">
                <a16:creationId xmlns:a16="http://schemas.microsoft.com/office/drawing/2014/main" id="{E29E33F5-53EF-CFEB-B02E-D406BAD2FF20}"/>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の提案を受けましたか！？・・・からの積み立て系商品の訴求</a:t>
            </a:r>
          </a:p>
        </p:txBody>
      </p:sp>
      <p:sp>
        <p:nvSpPr>
          <p:cNvPr id="6" name="スライド番号プレースホルダー 5">
            <a:extLst>
              <a:ext uri="{FF2B5EF4-FFF2-40B4-BE49-F238E27FC236}">
                <a16:creationId xmlns:a16="http://schemas.microsoft.com/office/drawing/2014/main" id="{9284FFB0-753C-980B-6989-A9320F58EA5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31</a:t>
            </a:fld>
            <a:endParaRPr kumimoji="1" lang="ja-JP" altLang="en-US" sz="1200" b="1" dirty="0">
              <a:solidFill>
                <a:schemeClr val="tx1"/>
              </a:solidFill>
            </a:endParaRPr>
          </a:p>
        </p:txBody>
      </p:sp>
      <p:graphicFrame>
        <p:nvGraphicFramePr>
          <p:cNvPr id="7" name="オブジェクト 6">
            <a:extLst>
              <a:ext uri="{FF2B5EF4-FFF2-40B4-BE49-F238E27FC236}">
                <a16:creationId xmlns:a16="http://schemas.microsoft.com/office/drawing/2014/main" id="{464A335C-5C9A-5E89-A13F-03D12AB0133E}"/>
              </a:ext>
            </a:extLst>
          </p:cNvPr>
          <p:cNvGraphicFramePr>
            <a:graphicFrameLocks noChangeAspect="1"/>
          </p:cNvGraphicFramePr>
          <p:nvPr>
            <p:extLst>
              <p:ext uri="{D42A27DB-BD31-4B8C-83A1-F6EECF244321}">
                <p14:modId xmlns:p14="http://schemas.microsoft.com/office/powerpoint/2010/main" val="4008053357"/>
              </p:ext>
            </p:extLst>
          </p:nvPr>
        </p:nvGraphicFramePr>
        <p:xfrm>
          <a:off x="111309" y="2603972"/>
          <a:ext cx="9725968" cy="3326936"/>
        </p:xfrm>
        <a:graphic>
          <a:graphicData uri="http://schemas.openxmlformats.org/presentationml/2006/ole">
            <mc:AlternateContent xmlns:mc="http://schemas.openxmlformats.org/markup-compatibility/2006">
              <mc:Choice xmlns:v="urn:schemas-microsoft-com:vml" Requires="v">
                <p:oleObj name="Worksheet" r:id="rId4" imgW="15430574" imgH="5273128" progId="Excel.Sheet.12">
                  <p:embed/>
                </p:oleObj>
              </mc:Choice>
              <mc:Fallback>
                <p:oleObj name="Worksheet" r:id="rId4" imgW="15430574" imgH="5273128" progId="Excel.Sheet.12">
                  <p:embed/>
                  <p:pic>
                    <p:nvPicPr>
                      <p:cNvPr id="0" name=""/>
                      <p:cNvPicPr/>
                      <p:nvPr/>
                    </p:nvPicPr>
                    <p:blipFill>
                      <a:blip r:embed="rId5"/>
                      <a:stretch>
                        <a:fillRect/>
                      </a:stretch>
                    </p:blipFill>
                    <p:spPr>
                      <a:xfrm>
                        <a:off x="111309" y="2603972"/>
                        <a:ext cx="9725968" cy="3326936"/>
                      </a:xfrm>
                      <a:prstGeom prst="rect">
                        <a:avLst/>
                      </a:prstGeom>
                      <a:ln w="57150">
                        <a:solidFill>
                          <a:srgbClr val="EA5550"/>
                        </a:solidFill>
                      </a:ln>
                    </p:spPr>
                  </p:pic>
                </p:oleObj>
              </mc:Fallback>
            </mc:AlternateContent>
          </a:graphicData>
        </a:graphic>
      </p:graphicFrame>
      <p:sp>
        <p:nvSpPr>
          <p:cNvPr id="8" name="吹き出し: 四角形 7">
            <a:extLst>
              <a:ext uri="{FF2B5EF4-FFF2-40B4-BE49-F238E27FC236}">
                <a16:creationId xmlns:a16="http://schemas.microsoft.com/office/drawing/2014/main" id="{B67B2C4B-DBC5-FE7A-9871-B4FFFD31D1BC}"/>
              </a:ext>
            </a:extLst>
          </p:cNvPr>
          <p:cNvSpPr/>
          <p:nvPr/>
        </p:nvSpPr>
        <p:spPr bwMode="auto">
          <a:xfrm>
            <a:off x="53312" y="5984908"/>
            <a:ext cx="9800778"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4000" b="1" dirty="0">
                <a:latin typeface="Meiryo UI" panose="020B0604030504040204" pitchFamily="50" charset="-128"/>
                <a:ea typeface="Meiryo UI" panose="020B0604030504040204" pitchFamily="50" charset="-128"/>
              </a:rPr>
              <a:t>NISA</a:t>
            </a:r>
            <a:r>
              <a:rPr kumimoji="1" lang="ja-JP" altLang="en-US" sz="4000" b="1" dirty="0">
                <a:latin typeface="Meiryo UI" panose="020B0604030504040204" pitchFamily="50" charset="-128"/>
                <a:ea typeface="Meiryo UI" panose="020B0604030504040204" pitchFamily="50" charset="-128"/>
              </a:rPr>
              <a:t>や</a:t>
            </a:r>
            <a:r>
              <a:rPr kumimoji="1" lang="en-US" altLang="ja-JP" sz="4000" b="1" dirty="0" err="1">
                <a:latin typeface="Meiryo UI" panose="020B0604030504040204" pitchFamily="50" charset="-128"/>
                <a:ea typeface="Meiryo UI" panose="020B0604030504040204" pitchFamily="50" charset="-128"/>
              </a:rPr>
              <a:t>iDeCo</a:t>
            </a:r>
            <a:r>
              <a:rPr kumimoji="1" lang="ja-JP" altLang="en-US" sz="4000" b="1" dirty="0">
                <a:latin typeface="Meiryo UI" panose="020B0604030504040204" pitchFamily="50" charset="-128"/>
                <a:ea typeface="Meiryo UI" panose="020B0604030504040204" pitchFamily="50" charset="-128"/>
              </a:rPr>
              <a:t>より、</a:t>
            </a:r>
            <a:r>
              <a:rPr kumimoji="1" lang="ja-JP" altLang="en-US" sz="4000" b="1" dirty="0">
                <a:solidFill>
                  <a:srgbClr val="EA5550"/>
                </a:solidFill>
                <a:latin typeface="Meiryo UI" panose="020B0604030504040204" pitchFamily="50" charset="-128"/>
                <a:ea typeface="Meiryo UI" panose="020B0604030504040204" pitchFamily="50" charset="-128"/>
              </a:rPr>
              <a:t>保険の積み立てが優位</a:t>
            </a:r>
            <a:r>
              <a:rPr kumimoji="1" lang="en-US" altLang="ja-JP" sz="4000" b="1" i="1" dirty="0">
                <a:latin typeface="Meiryo UI" panose="020B0604030504040204" pitchFamily="50" charset="-128"/>
                <a:ea typeface="Meiryo UI" panose="020B0604030504040204" pitchFamily="50" charset="-128"/>
              </a:rPr>
              <a:t>!</a:t>
            </a:r>
            <a:endParaRPr kumimoji="1" lang="ja-JP" altLang="en-US" sz="4000" b="1" i="1"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8813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nodeType="clickEffect">
                                  <p:stCondLst>
                                    <p:cond delay="0"/>
                                  </p:stCondLst>
                                  <p:childTnLst>
                                    <p:animEffect transition="out" filter="wipe(up)">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2389E65-8A4C-4EA1-BD26-53EEF437696C}"/>
              </a:ext>
            </a:extLst>
          </p:cNvPr>
          <p:cNvGraphicFramePr>
            <a:graphicFrameLocks noGrp="1"/>
          </p:cNvGraphicFramePr>
          <p:nvPr/>
        </p:nvGraphicFramePr>
        <p:xfrm>
          <a:off x="129394" y="5661583"/>
          <a:ext cx="3744000" cy="1026000"/>
        </p:xfrm>
        <a:graphic>
          <a:graphicData uri="http://schemas.openxmlformats.org/drawingml/2006/table">
            <a:tbl>
              <a:tblPr>
                <a:tableStyleId>{5C22544A-7EE6-4342-B048-85BDC9FD1C3A}</a:tableStyleId>
              </a:tblPr>
              <a:tblGrid>
                <a:gridCol w="900000">
                  <a:extLst>
                    <a:ext uri="{9D8B030D-6E8A-4147-A177-3AD203B41FA5}">
                      <a16:colId xmlns:a16="http://schemas.microsoft.com/office/drawing/2014/main" val="3104501486"/>
                    </a:ext>
                  </a:extLst>
                </a:gridCol>
                <a:gridCol w="504000">
                  <a:extLst>
                    <a:ext uri="{9D8B030D-6E8A-4147-A177-3AD203B41FA5}">
                      <a16:colId xmlns:a16="http://schemas.microsoft.com/office/drawing/2014/main" val="2327995251"/>
                    </a:ext>
                  </a:extLst>
                </a:gridCol>
                <a:gridCol w="468000">
                  <a:extLst>
                    <a:ext uri="{9D8B030D-6E8A-4147-A177-3AD203B41FA5}">
                      <a16:colId xmlns:a16="http://schemas.microsoft.com/office/drawing/2014/main" val="2613423492"/>
                    </a:ext>
                  </a:extLst>
                </a:gridCol>
                <a:gridCol w="900000">
                  <a:extLst>
                    <a:ext uri="{9D8B030D-6E8A-4147-A177-3AD203B41FA5}">
                      <a16:colId xmlns:a16="http://schemas.microsoft.com/office/drawing/2014/main" val="1493845372"/>
                    </a:ext>
                  </a:extLst>
                </a:gridCol>
                <a:gridCol w="504000">
                  <a:extLst>
                    <a:ext uri="{9D8B030D-6E8A-4147-A177-3AD203B41FA5}">
                      <a16:colId xmlns:a16="http://schemas.microsoft.com/office/drawing/2014/main" val="3119164287"/>
                    </a:ext>
                  </a:extLst>
                </a:gridCol>
                <a:gridCol w="468000">
                  <a:extLst>
                    <a:ext uri="{9D8B030D-6E8A-4147-A177-3AD203B41FA5}">
                      <a16:colId xmlns:a16="http://schemas.microsoft.com/office/drawing/2014/main" val="2291910623"/>
                    </a:ext>
                  </a:extLst>
                </a:gridCol>
              </a:tblGrid>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日経平均</a:t>
                      </a:r>
                      <a:r>
                        <a:rPr lang="en-US" altLang="ja-JP" sz="700" b="0" u="none" strike="noStrike" dirty="0">
                          <a:effectLst/>
                          <a:latin typeface="HGPｺﾞｼｯｸM" panose="020B0600000000000000" pitchFamily="50" charset="-128"/>
                          <a:ea typeface="HGPｺﾞｼｯｸM" panose="020B0600000000000000" pitchFamily="50" charset="-128"/>
                        </a:rPr>
                        <a:t>/</a:t>
                      </a:r>
                      <a:r>
                        <a:rPr lang="ja-JP" altLang="en-US" sz="700" b="0" u="none" strike="noStrike" dirty="0">
                          <a:effectLst/>
                          <a:latin typeface="HGPｺﾞｼｯｸM" panose="020B0600000000000000" pitchFamily="50" charset="-128"/>
                          <a:ea typeface="HGPｺﾞｼｯｸM" panose="020B0600000000000000" pitchFamily="50" charset="-128"/>
                        </a:rPr>
                        <a:t>前日比</a:t>
                      </a:r>
                      <a:endParaRPr lang="ja-JP" altLang="en-US" sz="800" b="0"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35,725.87/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101.39</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0" fontAlgn="ctr"/>
                      <a:r>
                        <a:rPr lang="zh-TW" altLang="en-US" sz="800" b="1" u="none" strike="noStrike" dirty="0">
                          <a:effectLst/>
                          <a:latin typeface="HGPｺﾞｼｯｸM" panose="020B0600000000000000" pitchFamily="50" charset="-128"/>
                          <a:ea typeface="HGPｺﾞｼｯｸM" panose="020B0600000000000000" pitchFamily="50" charset="-128"/>
                        </a:rPr>
                        <a:t>定期預金金利</a:t>
                      </a:r>
                      <a:r>
                        <a:rPr lang="en-US" altLang="zh-TW" sz="600" u="none" strike="noStrike" dirty="0">
                          <a:effectLst/>
                          <a:latin typeface="HGPｺﾞｼｯｸM" panose="020B0600000000000000" pitchFamily="50" charset="-128"/>
                          <a:ea typeface="HGPｺﾞｼｯｸM" panose="020B0600000000000000" pitchFamily="50" charset="-128"/>
                        </a:rPr>
                        <a:t>(1,000</a:t>
                      </a:r>
                      <a:r>
                        <a:rPr lang="zh-TW" altLang="en-US" sz="600" u="none" strike="noStrike" dirty="0">
                          <a:effectLst/>
                          <a:latin typeface="HGPｺﾞｼｯｸM" panose="020B0600000000000000" pitchFamily="50" charset="-128"/>
                          <a:ea typeface="HGPｺﾞｼｯｸM" panose="020B0600000000000000" pitchFamily="50" charset="-128"/>
                        </a:rPr>
                        <a:t>万以上</a:t>
                      </a:r>
                      <a:r>
                        <a:rPr lang="en-US" altLang="zh-TW" sz="600" u="none" strike="noStrike" dirty="0">
                          <a:effectLst/>
                          <a:latin typeface="HGPｺﾞｼｯｸM" panose="020B0600000000000000" pitchFamily="50" charset="-128"/>
                          <a:ea typeface="HGPｺﾞｼｯｸM" panose="020B0600000000000000" pitchFamily="50" charset="-128"/>
                        </a:rPr>
                        <a:t>/10</a:t>
                      </a:r>
                      <a:r>
                        <a:rPr lang="zh-TW" altLang="en-US" sz="600" u="none" strike="noStrike" dirty="0">
                          <a:effectLst/>
                          <a:latin typeface="HGPｺﾞｼｯｸM" panose="020B0600000000000000" pitchFamily="50" charset="-128"/>
                          <a:ea typeface="HGPｺﾞｼｯｸM" panose="020B0600000000000000" pitchFamily="50" charset="-128"/>
                        </a:rPr>
                        <a:t>年</a:t>
                      </a:r>
                      <a:r>
                        <a:rPr lang="en-US" altLang="zh-TW" sz="600" u="none" strike="noStrike" dirty="0">
                          <a:effectLst/>
                          <a:latin typeface="HGPｺﾞｼｯｸM" panose="020B0600000000000000" pitchFamily="50" charset="-128"/>
                          <a:ea typeface="HGPｺﾞｼｯｸM" panose="020B0600000000000000" pitchFamily="50" charset="-128"/>
                        </a:rPr>
                        <a:t>)</a:t>
                      </a:r>
                      <a:endParaRPr lang="en-US" altLang="zh-TW"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kumimoji="1" lang="ja-JP" altLang="en-US"/>
                    </a:p>
                  </a:txBody>
                  <a:tcPr/>
                </a:tc>
                <a:tc>
                  <a:txBody>
                    <a:bodyPr/>
                    <a:lstStyle/>
                    <a:p>
                      <a:pPr algn="r" rtl="0" fontAlgn="ctr"/>
                      <a:r>
                        <a:rPr lang="en-US" altLang="ja-JP" sz="700" u="none" strike="noStrike" dirty="0">
                          <a:effectLst/>
                          <a:latin typeface="HGPｺﾞｼｯｸM" panose="020B0600000000000000" pitchFamily="50" charset="-128"/>
                          <a:ea typeface="HGPｺﾞｼｯｸM" panose="020B0600000000000000" pitchFamily="50" charset="-128"/>
                        </a:rPr>
                        <a:t>0.400%</a:t>
                      </a:r>
                      <a:endPar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1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78722555"/>
                  </a:ext>
                </a:extLst>
              </a:tr>
              <a:tr h="205200">
                <a:tc>
                  <a:txBody>
                    <a:bodyPr/>
                    <a:lstStyle/>
                    <a:p>
                      <a:pPr algn="ctr" rtl="0" fontAlgn="ctr"/>
                      <a:r>
                        <a:rPr lang="en-US" sz="800" b="1" u="none" strike="noStrike" dirty="0">
                          <a:effectLst/>
                          <a:latin typeface="HGPｺﾞｼｯｸM" panose="020B0600000000000000" pitchFamily="50" charset="-128"/>
                          <a:ea typeface="HGPｺﾞｼｯｸM" panose="020B0600000000000000" pitchFamily="50" charset="-128"/>
                        </a:rPr>
                        <a:t>TOPIX</a:t>
                      </a:r>
                      <a:endParaRPr 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2,650.29/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11.44</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国債（</a:t>
                      </a:r>
                      <a:r>
                        <a:rPr lang="en-US" altLang="ja-JP" sz="800" b="1" u="none" strike="noStrike" dirty="0">
                          <a:effectLst/>
                          <a:latin typeface="HGPｺﾞｼｯｸM" panose="020B0600000000000000" pitchFamily="50" charset="-128"/>
                          <a:ea typeface="HGPｺﾞｼｯｸM" panose="020B0600000000000000" pitchFamily="50" charset="-128"/>
                        </a:rPr>
                        <a:t>5</a:t>
                      </a:r>
                      <a:r>
                        <a:rPr lang="ja-JP" altLang="en-US" sz="800" b="1" u="none" strike="noStrike" dirty="0">
                          <a:effectLst/>
                          <a:latin typeface="HGPｺﾞｼｯｸM" panose="020B0600000000000000" pitchFamily="50" charset="-128"/>
                          <a:ea typeface="HGPｺﾞｼｯｸM" panose="020B0600000000000000" pitchFamily="50" charset="-128"/>
                        </a:rPr>
                        <a:t>年）</a:t>
                      </a:r>
                      <a:r>
                        <a:rPr lang="en-US" altLang="ja-JP" sz="700" u="none" strike="noStrike" dirty="0">
                          <a:effectLst/>
                          <a:latin typeface="HGPｺﾞｼｯｸM" panose="020B0600000000000000" pitchFamily="50" charset="-128"/>
                          <a:ea typeface="HGPｺﾞｼｯｸM" panose="020B0600000000000000" pitchFamily="50" charset="-128"/>
                        </a:rPr>
                        <a:t>/</a:t>
                      </a:r>
                      <a:r>
                        <a:rPr lang="ja-JP" altLang="en-US" sz="700" u="none" strike="noStrike" dirty="0">
                          <a:effectLst/>
                          <a:latin typeface="HGPｺﾞｼｯｸM" panose="020B0600000000000000" pitchFamily="50" charset="-128"/>
                          <a:ea typeface="HGPｺﾞｼｯｸM" panose="020B0600000000000000" pitchFamily="50" charset="-128"/>
                        </a:rPr>
                        <a:t>前日差</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1.075%/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0.030</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4830983"/>
                  </a:ext>
                </a:extLst>
              </a:tr>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ダウ平均</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42,225.32/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235.36</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国債（</a:t>
                      </a:r>
                      <a:r>
                        <a:rPr lang="en-US" altLang="ja-JP" sz="800" b="1" u="none" strike="noStrike" dirty="0">
                          <a:effectLst/>
                          <a:latin typeface="HGPｺﾞｼｯｸM" panose="020B0600000000000000" pitchFamily="50" charset="-128"/>
                          <a:ea typeface="HGPｺﾞｼｯｸM" panose="020B0600000000000000" pitchFamily="50" charset="-128"/>
                        </a:rPr>
                        <a:t>10</a:t>
                      </a:r>
                      <a:r>
                        <a:rPr lang="ja-JP" altLang="en-US" sz="800" b="1" u="none" strike="noStrike" dirty="0">
                          <a:effectLst/>
                          <a:latin typeface="HGPｺﾞｼｯｸM" panose="020B0600000000000000" pitchFamily="50" charset="-128"/>
                          <a:ea typeface="HGPｺﾞｼｯｸM" panose="020B0600000000000000" pitchFamily="50" charset="-128"/>
                        </a:rPr>
                        <a:t>年）</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1.465%/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0.035</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0079341"/>
                  </a:ext>
                </a:extLst>
              </a:tr>
              <a:tr h="205200">
                <a:tc>
                  <a:txBody>
                    <a:bodyPr/>
                    <a:lstStyle/>
                    <a:p>
                      <a:pPr algn="ctr" rtl="0" fontAlgn="ctr"/>
                      <a:r>
                        <a:rPr lang="zh-CN" altLang="en-US" sz="800" b="1" u="none" strike="noStrike" dirty="0">
                          <a:effectLst/>
                          <a:latin typeface="HGPｺﾞｼｯｸM" panose="020B0600000000000000" pitchFamily="50" charset="-128"/>
                          <a:ea typeface="HGPｺﾞｼｯｸM" panose="020B0600000000000000" pitchFamily="50" charset="-128"/>
                        </a:rPr>
                        <a:t>上海総合指数</a:t>
                      </a:r>
                      <a:endParaRPr lang="zh-CN"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3,350.13/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1.69</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米国債（</a:t>
                      </a:r>
                      <a:r>
                        <a:rPr lang="en-US" altLang="ja-JP" sz="800" b="1" u="none" strike="noStrike" dirty="0">
                          <a:effectLst/>
                          <a:latin typeface="HGPｺﾞｼｯｸM" panose="020B0600000000000000" pitchFamily="50" charset="-128"/>
                          <a:ea typeface="HGPｺﾞｼｯｸM" panose="020B0600000000000000" pitchFamily="50" charset="-128"/>
                        </a:rPr>
                        <a:t>10</a:t>
                      </a:r>
                      <a:r>
                        <a:rPr lang="ja-JP" altLang="en-US" sz="800" b="1" u="none" strike="noStrike" dirty="0">
                          <a:effectLst/>
                          <a:latin typeface="HGPｺﾞｼｯｸM" panose="020B0600000000000000" pitchFamily="50" charset="-128"/>
                          <a:ea typeface="HGPｺﾞｼｯｸM" panose="020B0600000000000000" pitchFamily="50" charset="-128"/>
                        </a:rPr>
                        <a:t>年）</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4.173%/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0.035</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537206"/>
                  </a:ext>
                </a:extLst>
              </a:tr>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ドル円</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149.65-67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rPr>
                        <a:t>3</a:t>
                      </a:r>
                      <a:r>
                        <a:rPr lang="ja-JP" altLang="en-US" sz="700" b="0" i="0" u="none" strike="noStrike" dirty="0">
                          <a:solidFill>
                            <a:srgbClr val="3E3A39"/>
                          </a:solidFill>
                          <a:effectLst/>
                          <a:latin typeface="HGPｺﾞｼｯｸM" panose="020B0600000000000000" pitchFamily="50" charset="-128"/>
                          <a:ea typeface="HGPｺﾞｼｯｸM" panose="020B0600000000000000" pitchFamily="50" charset="-128"/>
                        </a:rPr>
                        <a:t>銭安</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zh-CN" altLang="en-US" sz="800" b="1" u="none" strike="noStrike" dirty="0">
                          <a:effectLst/>
                          <a:latin typeface="HGPｺﾞｼｯｸM" panose="020B0600000000000000" pitchFamily="50" charset="-128"/>
                          <a:ea typeface="HGPｺﾞｼｯｸM" panose="020B0600000000000000" pitchFamily="50" charset="-128"/>
                        </a:rPr>
                        <a:t>中国国債</a:t>
                      </a:r>
                      <a:r>
                        <a:rPr lang="en-US" altLang="zh-CN" sz="800" b="1" u="none" strike="noStrike" dirty="0">
                          <a:effectLst/>
                          <a:latin typeface="HGPｺﾞｼｯｸM" panose="020B0600000000000000" pitchFamily="50" charset="-128"/>
                          <a:ea typeface="HGPｺﾞｼｯｸM" panose="020B0600000000000000" pitchFamily="50" charset="-128"/>
                        </a:rPr>
                        <a:t>(10</a:t>
                      </a:r>
                      <a:r>
                        <a:rPr lang="zh-CN" altLang="en-US" sz="800" b="1" u="none" strike="noStrike" dirty="0">
                          <a:effectLst/>
                          <a:latin typeface="HGPｺﾞｼｯｸM" panose="020B0600000000000000" pitchFamily="50" charset="-128"/>
                          <a:ea typeface="HGPｺﾞｼｯｸM" panose="020B0600000000000000" pitchFamily="50" charset="-128"/>
                        </a:rPr>
                        <a:t>年）</a:t>
                      </a:r>
                      <a:endParaRPr lang="zh-CN"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1.835%/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dirty="0">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rPr>
                        <a:t>0.026</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2104576"/>
                  </a:ext>
                </a:extLst>
              </a:tr>
            </a:tbl>
          </a:graphicData>
        </a:graphic>
      </p:graphicFrame>
      <p:sp>
        <p:nvSpPr>
          <p:cNvPr id="3" name="テキスト プレースホルダー 1">
            <a:extLst>
              <a:ext uri="{FF2B5EF4-FFF2-40B4-BE49-F238E27FC236}">
                <a16:creationId xmlns:a16="http://schemas.microsoft.com/office/drawing/2014/main" id="{C1646BC8-47EA-42D9-BF7C-87BAC139A68E}"/>
              </a:ext>
            </a:extLst>
          </p:cNvPr>
          <p:cNvSpPr>
            <a:spLocks noGrp="1"/>
          </p:cNvSpPr>
          <p:nvPr>
            <p:ph type="body" sz="quarter" idx="10"/>
          </p:nvPr>
        </p:nvSpPr>
        <p:spPr>
          <a:xfrm>
            <a:off x="1568918" y="194853"/>
            <a:ext cx="8235478" cy="396000"/>
          </a:xfrm>
        </p:spPr>
        <p:txBody>
          <a:bodyPr/>
          <a:lstStyle/>
          <a:p>
            <a:r>
              <a:rPr lang="en-US" altLang="ja-JP" dirty="0"/>
              <a:t>today’s </a:t>
            </a:r>
            <a:r>
              <a:rPr lang="en-US" altLang="ja-JP" dirty="0" err="1"/>
              <a:t>Topix</a:t>
            </a:r>
            <a:endParaRPr kumimoji="1" lang="ja-JP" altLang="en-US" dirty="0"/>
          </a:p>
        </p:txBody>
      </p:sp>
      <p:sp>
        <p:nvSpPr>
          <p:cNvPr id="5" name="AutoShape 3">
            <a:extLst>
              <a:ext uri="{FF2B5EF4-FFF2-40B4-BE49-F238E27FC236}">
                <a16:creationId xmlns:a16="http://schemas.microsoft.com/office/drawing/2014/main" id="{0F015B04-6FF2-421F-9491-18FBEAF4DD20}"/>
              </a:ext>
            </a:extLst>
          </p:cNvPr>
          <p:cNvSpPr>
            <a:spLocks noChangeArrowheads="1"/>
          </p:cNvSpPr>
          <p:nvPr/>
        </p:nvSpPr>
        <p:spPr bwMode="auto">
          <a:xfrm>
            <a:off x="114300" y="576783"/>
            <a:ext cx="508334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日付：</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2025</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年 </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4</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月</a:t>
            </a:r>
            <a:r>
              <a:rPr kumimoji="1" lang="en-US" altLang="ja-JP"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 </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3</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日（水）</a:t>
            </a:r>
            <a:endParaRPr kumimoji="1" lang="en-US" altLang="ja-JP" sz="1600" b="1" i="0" u="none" strike="noStrike" kern="1200" cap="none" spc="0" normalizeH="0" baseline="0" noProof="0" dirty="0">
              <a:ln>
                <a:noFill/>
              </a:ln>
              <a:solidFill>
                <a:srgbClr val="EA5550"/>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E4B1AE0F-2C34-48F9-B790-B49D8EF59BB8}"/>
              </a:ext>
            </a:extLst>
          </p:cNvPr>
          <p:cNvSpPr/>
          <p:nvPr/>
        </p:nvSpPr>
        <p:spPr bwMode="auto">
          <a:xfrm>
            <a:off x="0" y="6661654"/>
            <a:ext cx="9707642" cy="187844"/>
          </a:xfrm>
          <a:prstGeom prst="rect">
            <a:avLst/>
          </a:prstGeom>
          <a:noFill/>
          <a:ln w="12700" cap="flat" cmpd="sng" algn="ctr">
            <a:noFill/>
            <a:prstDash val="solid"/>
            <a:round/>
            <a:headEnd type="none" w="med" len="med"/>
            <a:tailEnd type="none" w="med" len="med"/>
          </a:ln>
          <a:effectLst/>
        </p:spPr>
        <p:txBody>
          <a:bodyPr rot="0" spcFirstLastPara="0" vert="horz" wrap="none" lIns="0" tIns="0" rIns="0" bIns="0" numCol="1" spcCol="0" rtlCol="0" fromWordArt="0" anchor="b" anchorCtr="0"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上記解説等は個人の見解となっています。詳細は、各種媒体等をご確認下さい。日本経済新聞社</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hlinkClick r:id="rId2"/>
              </a:rPr>
              <a:t>https://www.nikkei.com/</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。定期購読はこちら（</a:t>
            </a:r>
            <a:r>
              <a:rPr kumimoji="1" lang="en-US" altLang="ja-JP"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hlinkClick r:id="rId3"/>
              </a:rPr>
              <a:t>https://www.nikkei.com/r123/</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endParaRPr kumimoji="1" lang="ja-JP" altLang="en-US" sz="700" b="0" i="0" u="none" strike="noStrike" kern="1200" cap="none" spc="0" normalizeH="0" baseline="0" noProof="0" dirty="0">
              <a:ln>
                <a:noFill/>
              </a:ln>
              <a:solidFill>
                <a:prstClr val="white">
                  <a:lumMod val="65000"/>
                </a:prstClr>
              </a:solidFill>
              <a:effectLst/>
              <a:uLnTx/>
              <a:uFillTx/>
              <a:latin typeface="HGPｺﾞｼｯｸM" panose="020B0600000000000000" pitchFamily="50" charset="-128"/>
              <a:ea typeface="HGPｺﾞｼｯｸM" panose="020B0600000000000000" pitchFamily="50" charset="-128"/>
              <a:cs typeface="+mn-cs"/>
            </a:endParaRPr>
          </a:p>
        </p:txBody>
      </p:sp>
      <p:sp>
        <p:nvSpPr>
          <p:cNvPr id="21" name="四角形: 角を丸くする 20">
            <a:extLst>
              <a:ext uri="{FF2B5EF4-FFF2-40B4-BE49-F238E27FC236}">
                <a16:creationId xmlns:a16="http://schemas.microsoft.com/office/drawing/2014/main" id="{8D2FBB66-8AD5-4724-B6C2-3F2679D6A42A}"/>
              </a:ext>
            </a:extLst>
          </p:cNvPr>
          <p:cNvSpPr/>
          <p:nvPr/>
        </p:nvSpPr>
        <p:spPr>
          <a:xfrm>
            <a:off x="114300" y="5411879"/>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市況情報</a:t>
            </a:r>
            <a:r>
              <a:rPr kumimoji="1" lang="en-US" altLang="ja-JP" sz="800" b="0"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1050" b="0"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16F519CD-2C03-4862-9FB6-839FE359191A}"/>
              </a:ext>
            </a:extLst>
          </p:cNvPr>
          <p:cNvSpPr/>
          <p:nvPr/>
        </p:nvSpPr>
        <p:spPr bwMode="auto">
          <a:xfrm>
            <a:off x="8138407" y="664633"/>
            <a:ext cx="1719469" cy="252000"/>
          </a:xfrm>
          <a:prstGeom prst="rect">
            <a:avLst/>
          </a:prstGeom>
          <a:solidFill>
            <a:srgbClr val="FF6562"/>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メイリオ"/>
                <a:ea typeface="メイリオ"/>
                <a:cs typeface="+mn-cs"/>
              </a:rPr>
              <a:t>今日の行き先</a:t>
            </a:r>
          </a:p>
        </p:txBody>
      </p:sp>
      <p:graphicFrame>
        <p:nvGraphicFramePr>
          <p:cNvPr id="23" name="表 22">
            <a:extLst>
              <a:ext uri="{FF2B5EF4-FFF2-40B4-BE49-F238E27FC236}">
                <a16:creationId xmlns:a16="http://schemas.microsoft.com/office/drawing/2014/main" id="{0C6C959C-AA5B-4D5A-B655-AB33466ED63D}"/>
              </a:ext>
            </a:extLst>
          </p:cNvPr>
          <p:cNvGraphicFramePr>
            <a:graphicFrameLocks noGrp="1"/>
          </p:cNvGraphicFramePr>
          <p:nvPr/>
        </p:nvGraphicFramePr>
        <p:xfrm>
          <a:off x="119588" y="2274274"/>
          <a:ext cx="9720000" cy="3104280"/>
        </p:xfrm>
        <a:graphic>
          <a:graphicData uri="http://schemas.openxmlformats.org/drawingml/2006/table">
            <a:tbl>
              <a:tblPr/>
              <a:tblGrid>
                <a:gridCol w="288000">
                  <a:extLst>
                    <a:ext uri="{9D8B030D-6E8A-4147-A177-3AD203B41FA5}">
                      <a16:colId xmlns:a16="http://schemas.microsoft.com/office/drawing/2014/main" val="871305974"/>
                    </a:ext>
                  </a:extLst>
                </a:gridCol>
                <a:gridCol w="1800000">
                  <a:extLst>
                    <a:ext uri="{9D8B030D-6E8A-4147-A177-3AD203B41FA5}">
                      <a16:colId xmlns:a16="http://schemas.microsoft.com/office/drawing/2014/main" val="1284602470"/>
                    </a:ext>
                  </a:extLst>
                </a:gridCol>
                <a:gridCol w="648000">
                  <a:extLst>
                    <a:ext uri="{9D8B030D-6E8A-4147-A177-3AD203B41FA5}">
                      <a16:colId xmlns:a16="http://schemas.microsoft.com/office/drawing/2014/main" val="1720763948"/>
                    </a:ext>
                  </a:extLst>
                </a:gridCol>
                <a:gridCol w="5112000">
                  <a:extLst>
                    <a:ext uri="{9D8B030D-6E8A-4147-A177-3AD203B41FA5}">
                      <a16:colId xmlns:a16="http://schemas.microsoft.com/office/drawing/2014/main" val="943776498"/>
                    </a:ext>
                  </a:extLst>
                </a:gridCol>
                <a:gridCol w="1872000">
                  <a:extLst>
                    <a:ext uri="{9D8B030D-6E8A-4147-A177-3AD203B41FA5}">
                      <a16:colId xmlns:a16="http://schemas.microsoft.com/office/drawing/2014/main" val="1384924656"/>
                    </a:ext>
                  </a:extLst>
                </a:gridCol>
              </a:tblGrid>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2</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投資マネー、米から逃避　トランプ関税で動揺</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1</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米国株から投資マネーが流出している。世界の主要指数のなかで株価下落幅が大きく、米国株で運用するファンドからは週間でおよそ</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兆円が流出した。米国への投資呼び込みを狙う関税強化が裏目に出て、「米国株</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強」の構図が揺らぎ始めた。投資家はテック企業が成長する中国や欧州に資金を振り向けている。</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トランプ氏が「米国の黄金時代が始まる」と宣言した大統領就任式から</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カ月あまり。ハイテク株比率の高いナスダック総合指数は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下落し、</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日におよそ半年ぶりの安値をつけた。関税問題で対立するカナダ（</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安）やメキシコ（</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高）よりも下げがきつい。</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「米</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強から米中</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軸、あるいは多極的な世界に移行する可能性がある」と、資産の国際分散の重要性が今後より強まると専門家は分析する。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本日の大見出しとして情報をアップデート</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積み立てのポートフォリオの確認（とくに米国株）から、リバランスへのアドバイス</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お客さまの志向に応じた低リスク商品や、外貨建て商品を訴求</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50413186"/>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大見出し</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・投資</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3598772"/>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3</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帯状疱疹接種で認知症減？　</a:t>
                      </a:r>
                      <a:r>
                        <a:rPr lang="en-US" altLang="ja-JP" sz="1200" b="1" dirty="0">
                          <a:solidFill>
                            <a:schemeClr val="tx1"/>
                          </a:solidFill>
                          <a:effectLst/>
                          <a:latin typeface="+mn-ea"/>
                          <a:ea typeface="+mn-ea"/>
                        </a:rPr>
                        <a:t>20%</a:t>
                      </a:r>
                      <a:r>
                        <a:rPr lang="ja-JP" altLang="en-US" sz="1200" b="1" dirty="0">
                          <a:solidFill>
                            <a:schemeClr val="tx1"/>
                          </a:solidFill>
                          <a:effectLst/>
                          <a:latin typeface="+mn-ea"/>
                          <a:ea typeface="+mn-ea"/>
                        </a:rPr>
                        <a:t>少なく</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38</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帯状疱疹（ほうしん）ワクチンの接種で認知症が減らせる可能性を示したと、米スタンフォード大などのチームが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日付の英科学誌ネイチャーに発表した。</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79</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歳への接種を始めた英ウェールズの高齢者約</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万人分の医療データを分析。接種後の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7</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年間で認知症の発症リスクが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減少していた。女性のほうが大きくリスクが減っていた。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介護（特に認知症）の話題として活用</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認知症保険のニード喚起と保障の訴求（若年層にも）</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94304590"/>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認知症・</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特定の病気</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1481445"/>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4</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遺児家庭の所得、</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平均の半分未満</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39</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病気や災害で親を亡くすなどして「あしなが育英会」の奨学金を受給している高校生がいる。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当世帯の年間の平均可処分所得は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187.8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万円で、全世帯平均の半分に満たないと公表。</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調査は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2024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月にオンラインと郵送で同育英会が実施し、高校奨学生の保護者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2334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人から回答を得た。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82%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が母親で、父親</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、祖父母</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など。国の調査で可処分所得の全世帯平均は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405.8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万円だった。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お客さま情報の再収集（世帯情報や趣味・趣向等）</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左記情報等から、万一の時の必要額を再確認、シミュレーションの最新化、保障の訴求</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00128777"/>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ライフ・</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ｼﾐｭﾚｰｼｮﾝ</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97175713"/>
                  </a:ext>
                </a:extLst>
              </a:tr>
            </a:tbl>
          </a:graphicData>
        </a:graphic>
      </p:graphicFrame>
      <p:graphicFrame>
        <p:nvGraphicFramePr>
          <p:cNvPr id="8" name="表 7">
            <a:extLst>
              <a:ext uri="{FF2B5EF4-FFF2-40B4-BE49-F238E27FC236}">
                <a16:creationId xmlns:a16="http://schemas.microsoft.com/office/drawing/2014/main" id="{E9FA042D-AF5B-4F1E-B691-E53D12A7A024}"/>
              </a:ext>
            </a:extLst>
          </p:cNvPr>
          <p:cNvGraphicFramePr>
            <a:graphicFrameLocks noGrp="1"/>
          </p:cNvGraphicFramePr>
          <p:nvPr/>
        </p:nvGraphicFramePr>
        <p:xfrm>
          <a:off x="119588" y="922209"/>
          <a:ext cx="9720000" cy="1311393"/>
        </p:xfrm>
        <a:graphic>
          <a:graphicData uri="http://schemas.openxmlformats.org/drawingml/2006/table">
            <a:tbl>
              <a:tblPr/>
              <a:tblGrid>
                <a:gridCol w="288000">
                  <a:extLst>
                    <a:ext uri="{9D8B030D-6E8A-4147-A177-3AD203B41FA5}">
                      <a16:colId xmlns:a16="http://schemas.microsoft.com/office/drawing/2014/main" val="1374382200"/>
                    </a:ext>
                  </a:extLst>
                </a:gridCol>
                <a:gridCol w="1800000">
                  <a:extLst>
                    <a:ext uri="{9D8B030D-6E8A-4147-A177-3AD203B41FA5}">
                      <a16:colId xmlns:a16="http://schemas.microsoft.com/office/drawing/2014/main" val="4221310956"/>
                    </a:ext>
                  </a:extLst>
                </a:gridCol>
                <a:gridCol w="648000">
                  <a:extLst>
                    <a:ext uri="{9D8B030D-6E8A-4147-A177-3AD203B41FA5}">
                      <a16:colId xmlns:a16="http://schemas.microsoft.com/office/drawing/2014/main" val="3362560996"/>
                    </a:ext>
                  </a:extLst>
                </a:gridCol>
                <a:gridCol w="5112000">
                  <a:extLst>
                    <a:ext uri="{9D8B030D-6E8A-4147-A177-3AD203B41FA5}">
                      <a16:colId xmlns:a16="http://schemas.microsoft.com/office/drawing/2014/main" val="3828592999"/>
                    </a:ext>
                  </a:extLst>
                </a:gridCol>
                <a:gridCol w="1872000">
                  <a:extLst>
                    <a:ext uri="{9D8B030D-6E8A-4147-A177-3AD203B41FA5}">
                      <a16:colId xmlns:a16="http://schemas.microsoft.com/office/drawing/2014/main" val="997940442"/>
                    </a:ext>
                  </a:extLst>
                </a:gridCol>
              </a:tblGrid>
              <a:tr h="279273">
                <a:tc>
                  <a:txBody>
                    <a:bodyPr/>
                    <a:lstStyle/>
                    <a:p>
                      <a:pPr algn="ctr" fontAlgn="ctr"/>
                      <a:r>
                        <a:rPr lang="en-US" altLang="ja-JP" sz="1200" b="1" i="0" u="none" strike="noStrike" dirty="0">
                          <a:solidFill>
                            <a:srgbClr val="000000"/>
                          </a:solidFill>
                          <a:effectLst/>
                          <a:latin typeface="+mn-lt"/>
                          <a:ea typeface="Meiryo UI" panose="020B0604030504040204" pitchFamily="50" charset="-128"/>
                        </a:rPr>
                        <a:t>No</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000000"/>
                          </a:solidFill>
                          <a:effectLst/>
                          <a:latin typeface="+mn-lt"/>
                          <a:ea typeface="Meiryo UI" panose="020B0604030504040204" pitchFamily="50" charset="-128"/>
                        </a:rPr>
                        <a:t>TOPIX</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媒体</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解説</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活用・リストアップのヒント</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4355103"/>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1</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1" dirty="0">
                          <a:solidFill>
                            <a:schemeClr val="tx1"/>
                          </a:solidFill>
                          <a:effectLst/>
                          <a:latin typeface="メイリオ" panose="020B0604030504040204" pitchFamily="50" charset="-128"/>
                          <a:ea typeface="メイリオ" panose="020B0604030504040204" pitchFamily="50" charset="-128"/>
                        </a:rPr>
                        <a:t>富国生命 </a:t>
                      </a:r>
                      <a:r>
                        <a:rPr lang="en-US" altLang="zh-TW" sz="1200" b="1" dirty="0">
                          <a:solidFill>
                            <a:schemeClr val="tx1"/>
                          </a:solidFill>
                          <a:effectLst/>
                          <a:latin typeface="メイリオ" panose="020B0604030504040204" pitchFamily="50" charset="-128"/>
                          <a:ea typeface="メイリオ" panose="020B0604030504040204" pitchFamily="50" charset="-128"/>
                        </a:rPr>
                        <a:t>100</a:t>
                      </a:r>
                      <a:r>
                        <a:rPr lang="zh-TW" altLang="en-US" sz="1200" b="1" dirty="0">
                          <a:solidFill>
                            <a:schemeClr val="tx1"/>
                          </a:solidFill>
                          <a:effectLst/>
                          <a:latin typeface="メイリオ" panose="020B0604030504040204" pitchFamily="50" charset="-128"/>
                          <a:ea typeface="メイリオ" panose="020B0604030504040204" pitchFamily="50" charset="-128"/>
                        </a:rPr>
                        <a:t>億円増配 </a:t>
                      </a:r>
                      <a:r>
                        <a:rPr lang="en-US" altLang="zh-TW" sz="1200" b="1" dirty="0">
                          <a:solidFill>
                            <a:schemeClr val="tx1"/>
                          </a:solidFill>
                          <a:effectLst/>
                          <a:latin typeface="メイリオ" panose="020B0604030504040204" pitchFamily="50" charset="-128"/>
                          <a:ea typeface="メイリオ" panose="020B0604030504040204" pitchFamily="50" charset="-128"/>
                        </a:rPr>
                        <a:t>24</a:t>
                      </a:r>
                      <a:r>
                        <a:rPr lang="zh-TW" altLang="en-US" sz="1200" b="1" dirty="0">
                          <a:solidFill>
                            <a:schemeClr val="tx1"/>
                          </a:solidFill>
                          <a:effectLst/>
                          <a:latin typeface="メイリオ" panose="020B0604030504040204" pitchFamily="50" charset="-128"/>
                          <a:ea typeface="メイリオ" panose="020B0604030504040204" pitchFamily="50" charset="-128"/>
                        </a:rPr>
                        <a:t>年度決算過去最大</a:t>
                      </a:r>
                      <a:endParaRPr lang="en-US" altLang="zh-TW" sz="1200" b="1" dirty="0">
                        <a:solidFill>
                          <a:schemeClr val="tx1"/>
                        </a:solidFill>
                        <a:effectLst/>
                        <a:latin typeface="メイリオ" panose="020B0604030504040204" pitchFamily="50" charset="-128"/>
                        <a:ea typeface="メイリオ"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7</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富国生命は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2024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年度決算で、個人保険の契約者向けの配当金を約</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億円増やす。</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増配額は前年度比</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倍で、データを確認できる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1976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年以降で最大となる。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年度は運用関連の収益が伸び、本業のもうけを示す基礎利益は過去最大となる見込みだ。好調な業績を背景に、契約者への還元を拡充する。</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年度は運用関連の収益が過去最高となる見通しで、好調な業績や強固な自己資本を踏まえ、契約者向け配当金を拡充させることを決めた。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保険会社の話題として活用</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自社の健全性や他社との違い、優位性等を説明等</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話題をきっかけに、自社の保障の優位性やポイントを説明、保障の訴求につなげる</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extLst>
                  <a:ext uri="{0D108BD9-81ED-4DB2-BD59-A6C34878D82A}">
                    <a16:rowId xmlns:a16="http://schemas.microsoft.com/office/drawing/2014/main" val="1140612298"/>
                  </a:ext>
                </a:extLst>
              </a:tr>
              <a:tr h="281003">
                <a:tc vMerge="1">
                  <a:txBody>
                    <a:bodyPr/>
                    <a:lstStyle/>
                    <a:p>
                      <a:endParaRPr kumimoji="1" lang="ja-JP" altLang="en-US"/>
                    </a:p>
                  </a:txBody>
                  <a:tcPr/>
                </a:tc>
                <a:tc vMerge="1">
                  <a:txBody>
                    <a:bodyPr/>
                    <a:lstStyle/>
                    <a:p>
                      <a:endParaRPr kumimoji="1" lang="ja-JP" altLang="en-US"/>
                    </a:p>
                  </a:txBody>
                  <a:tcPr/>
                </a:tc>
                <a:tc>
                  <a:txBody>
                    <a:bodyPr/>
                    <a:lstStyle/>
                    <a:p>
                      <a:pPr marL="0" indent="0" algn="ctr" fontAlgn="ctr">
                        <a:buFontTx/>
                        <a:buNone/>
                      </a:pPr>
                      <a:r>
                        <a:rPr lang="ja-JP" altLang="en-US" sz="900" b="1" i="0" u="none" strike="noStrike" dirty="0">
                          <a:solidFill>
                            <a:schemeClr val="tx1"/>
                          </a:solidFill>
                          <a:effectLst/>
                          <a:latin typeface="+mn-ea"/>
                          <a:ea typeface="+mn-ea"/>
                        </a:rPr>
                        <a:t>生命保険・</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ニュース</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293775580"/>
                  </a:ext>
                </a:extLst>
              </a:tr>
            </a:tbl>
          </a:graphicData>
        </a:graphic>
      </p:graphicFrame>
      <p:sp>
        <p:nvSpPr>
          <p:cNvPr id="15" name="正方形/長方形 14">
            <a:extLst>
              <a:ext uri="{FF2B5EF4-FFF2-40B4-BE49-F238E27FC236}">
                <a16:creationId xmlns:a16="http://schemas.microsoft.com/office/drawing/2014/main" id="{4D212862-0863-5868-0DD1-3AE9C1C7CDA7}"/>
              </a:ext>
            </a:extLst>
          </p:cNvPr>
          <p:cNvSpPr/>
          <p:nvPr/>
        </p:nvSpPr>
        <p:spPr>
          <a:xfrm>
            <a:off x="6250525" y="5381367"/>
            <a:ext cx="3646045" cy="369332"/>
          </a:xfrm>
          <a:prstGeom prst="rect">
            <a:avLst/>
          </a:prstGeom>
        </p:spPr>
        <p:txBody>
          <a:bodyPr wrap="square"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フィデリティ投信株式会社が制定。</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四</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し</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三</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さん</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で「しさん」の語呂合せ</a:t>
            </a:r>
          </a:p>
        </p:txBody>
      </p:sp>
      <p:sp>
        <p:nvSpPr>
          <p:cNvPr id="16" name="四角形: 角を丸くする 15">
            <a:extLst>
              <a:ext uri="{FF2B5EF4-FFF2-40B4-BE49-F238E27FC236}">
                <a16:creationId xmlns:a16="http://schemas.microsoft.com/office/drawing/2014/main" id="{4359D771-F280-73AB-8253-3A37E890D674}"/>
              </a:ext>
            </a:extLst>
          </p:cNvPr>
          <p:cNvSpPr/>
          <p:nvPr/>
        </p:nvSpPr>
        <p:spPr>
          <a:xfrm>
            <a:off x="3961827" y="5411879"/>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今日は何の日</a:t>
            </a:r>
            <a:endParaRPr kumimoji="1" lang="en-US" altLang="ja-JP"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22" name="正方形/長方形 21">
            <a:extLst>
              <a:ext uri="{FF2B5EF4-FFF2-40B4-BE49-F238E27FC236}">
                <a16:creationId xmlns:a16="http://schemas.microsoft.com/office/drawing/2014/main" id="{360103FC-5799-796F-DD2B-9E443446680B}"/>
              </a:ext>
            </a:extLst>
          </p:cNvPr>
          <p:cNvSpPr/>
          <p:nvPr/>
        </p:nvSpPr>
        <p:spPr>
          <a:xfrm>
            <a:off x="4905709" y="5381367"/>
            <a:ext cx="1521099" cy="646331"/>
          </a:xfrm>
          <a:prstGeom prst="rect">
            <a:avLst/>
          </a:prstGeom>
        </p:spPr>
        <p:txBody>
          <a:bodyPr wrap="square">
            <a:spAutoFit/>
          </a:bodyPr>
          <a:lstStyle/>
          <a:p>
            <a:pPr marL="88900" marR="0" lvl="1" indent="-88900" algn="l" defTabSz="914400" rtl="0" eaLnBrk="1" fontAlgn="ctr" latinLnBrk="1" hangingPunct="1">
              <a:lnSpc>
                <a:spcPct val="100000"/>
              </a:lnSpc>
              <a:spcBef>
                <a:spcPct val="0"/>
              </a:spcBef>
              <a:spcAft>
                <a:spcPct val="0"/>
              </a:spcAft>
              <a:buClrTx/>
              <a:buSzTx/>
              <a:buFont typeface="Arial" panose="020B0604020202020204" pitchFamily="34" charset="0"/>
              <a:buChar char="•"/>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資産運用の日⇒</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8900" marR="0" lvl="1" indent="-88900" algn="l" defTabSz="914400" rtl="0" eaLnBrk="1" fontAlgn="ctr" latinLnBrk="1" hangingPunct="1">
              <a:lnSpc>
                <a:spcPct val="100000"/>
              </a:lnSpc>
              <a:spcBef>
                <a:spcPct val="0"/>
              </a:spcBef>
              <a:spcAft>
                <a:spcPct val="0"/>
              </a:spcAft>
              <a:buClrTx/>
              <a:buSzTx/>
              <a:buFont typeface="Arial" panose="020B0604020202020204" pitchFamily="34" charset="0"/>
              <a:buChar char="•"/>
              <a:tabLst/>
              <a:defRPr/>
            </a:pP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日本橋開通記念日</a:t>
            </a:r>
            <a:endPar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8900" marR="0" lvl="1" indent="-88900" algn="l" defTabSz="914400" rtl="0" eaLnBrk="1" fontAlgn="ctr" latinLnBrk="1"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シミ対策の日</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8900" marR="0" lvl="1" indent="-88900" algn="l" defTabSz="914400" rtl="0" eaLnBrk="1" fontAlgn="ctr" latinLnBrk="1"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シーサーの日</a:t>
            </a:r>
            <a:endParaRPr kumimoji="1" lang="en-US" altLang="ja-JP" sz="9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29" name="テキスト ボックス 28">
            <a:extLst>
              <a:ext uri="{FF2B5EF4-FFF2-40B4-BE49-F238E27FC236}">
                <a16:creationId xmlns:a16="http://schemas.microsoft.com/office/drawing/2014/main" id="{21786C08-CC5C-E1F8-9D55-BF2DC2E0FFE2}"/>
              </a:ext>
            </a:extLst>
          </p:cNvPr>
          <p:cNvSpPr txBox="1"/>
          <p:nvPr/>
        </p:nvSpPr>
        <p:spPr>
          <a:xfrm>
            <a:off x="6543078" y="6712885"/>
            <a:ext cx="1391899"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前営業日の数値を基準</a:t>
            </a:r>
            <a:endParaRPr kumimoji="0" lang="ja-JP" altLang="en-US" sz="7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2" name="四角形: 角を丸くする 31">
            <a:extLst>
              <a:ext uri="{FF2B5EF4-FFF2-40B4-BE49-F238E27FC236}">
                <a16:creationId xmlns:a16="http://schemas.microsoft.com/office/drawing/2014/main" id="{AF6E738D-6C3C-6398-677C-A28B236D5EBE}"/>
              </a:ext>
            </a:extLst>
          </p:cNvPr>
          <p:cNvSpPr/>
          <p:nvPr/>
        </p:nvSpPr>
        <p:spPr>
          <a:xfrm>
            <a:off x="3961827" y="6005288"/>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誕生日うらない</a:t>
            </a:r>
            <a:endParaRPr kumimoji="1" lang="en-US" altLang="ja-JP"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33" name="正方形/長方形 32">
            <a:extLst>
              <a:ext uri="{FF2B5EF4-FFF2-40B4-BE49-F238E27FC236}">
                <a16:creationId xmlns:a16="http://schemas.microsoft.com/office/drawing/2014/main" id="{8216119A-7298-38DE-ACE6-850743E8326E}"/>
              </a:ext>
            </a:extLst>
          </p:cNvPr>
          <p:cNvSpPr/>
          <p:nvPr/>
        </p:nvSpPr>
        <p:spPr>
          <a:xfrm>
            <a:off x="4879638" y="6005351"/>
            <a:ext cx="1370888" cy="230832"/>
          </a:xfrm>
          <a:prstGeom prst="rect">
            <a:avLst/>
          </a:prstGeom>
        </p:spPr>
        <p:txBody>
          <a:bodyPr wrap="non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本日生まれの方の特徴：</a:t>
            </a:r>
            <a:endPar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4" name="正方形/長方形 33">
            <a:extLst>
              <a:ext uri="{FF2B5EF4-FFF2-40B4-BE49-F238E27FC236}">
                <a16:creationId xmlns:a16="http://schemas.microsoft.com/office/drawing/2014/main" id="{7921EB24-6CF9-4CBF-E90D-2F6D6880220A}"/>
              </a:ext>
            </a:extLst>
          </p:cNvPr>
          <p:cNvSpPr/>
          <p:nvPr/>
        </p:nvSpPr>
        <p:spPr bwMode="auto">
          <a:xfrm>
            <a:off x="3981077" y="6254992"/>
            <a:ext cx="360000" cy="432000"/>
          </a:xfrm>
          <a:prstGeom prst="rect">
            <a:avLst/>
          </a:prstGeom>
          <a:solidFill>
            <a:srgbClr val="FFCCC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長所</a:t>
            </a:r>
          </a:p>
        </p:txBody>
      </p:sp>
      <p:sp>
        <p:nvSpPr>
          <p:cNvPr id="35" name="正方形/長方形 34">
            <a:extLst>
              <a:ext uri="{FF2B5EF4-FFF2-40B4-BE49-F238E27FC236}">
                <a16:creationId xmlns:a16="http://schemas.microsoft.com/office/drawing/2014/main" id="{C5F1CEE5-1C20-0BC4-17AB-45FD26F038B5}"/>
              </a:ext>
            </a:extLst>
          </p:cNvPr>
          <p:cNvSpPr/>
          <p:nvPr/>
        </p:nvSpPr>
        <p:spPr bwMode="auto">
          <a:xfrm>
            <a:off x="5746539" y="6254992"/>
            <a:ext cx="360000" cy="432000"/>
          </a:xfrm>
          <a:prstGeom prst="rect">
            <a:avLst/>
          </a:prstGeom>
          <a:solidFill>
            <a:schemeClr val="bg1">
              <a:lumMod val="95000"/>
            </a:schemeClr>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短所</a:t>
            </a:r>
          </a:p>
        </p:txBody>
      </p:sp>
      <p:sp>
        <p:nvSpPr>
          <p:cNvPr id="36" name="正方形/長方形 35">
            <a:extLst>
              <a:ext uri="{FF2B5EF4-FFF2-40B4-BE49-F238E27FC236}">
                <a16:creationId xmlns:a16="http://schemas.microsoft.com/office/drawing/2014/main" id="{6BCCB9E7-66AA-0696-5938-2BC4EF7CC1A2}"/>
              </a:ext>
            </a:extLst>
          </p:cNvPr>
          <p:cNvSpPr/>
          <p:nvPr/>
        </p:nvSpPr>
        <p:spPr>
          <a:xfrm>
            <a:off x="9268338" y="6668657"/>
            <a:ext cx="697628" cy="215444"/>
          </a:xfrm>
          <a:prstGeom prst="rect">
            <a:avLst/>
          </a:prstGeom>
        </p:spPr>
        <p:txBody>
          <a:bodyPr wrap="none">
            <a:spAutoFit/>
          </a:bodyPr>
          <a:lstStyle/>
          <a:p>
            <a:pPr marL="0" marR="0" lvl="0" indent="0" algn="ctr" defTabSz="914400" rtl="0" eaLnBrk="1" fontAlgn="ctr" latinLnBrk="0" hangingPunct="1">
              <a:lnSpc>
                <a:spcPct val="100000"/>
              </a:lnSpc>
              <a:spcBef>
                <a:spcPct val="0"/>
              </a:spcBef>
              <a:spcAft>
                <a:spcPct val="0"/>
              </a:spcAft>
              <a:buClrTx/>
              <a:buSzTx/>
              <a:buFont typeface="Arial" panose="020B0604020202020204" pitchFamily="34" charset="0"/>
              <a:buNone/>
              <a:tabLst/>
              <a:defRPr/>
            </a:pPr>
            <a:r>
              <a:rPr kumimoji="1" lang="ja-JP" altLang="en-US" sz="8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詳細はこちら</a:t>
            </a:r>
            <a:endParaRPr kumimoji="1" lang="ja-JP" altLang="en-US" sz="10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7" name="楕円 36">
            <a:extLst>
              <a:ext uri="{FF2B5EF4-FFF2-40B4-BE49-F238E27FC236}">
                <a16:creationId xmlns:a16="http://schemas.microsoft.com/office/drawing/2014/main" id="{AB62AF2D-D3E7-B773-BD2C-3C60A34E324C}"/>
              </a:ext>
            </a:extLst>
          </p:cNvPr>
          <p:cNvSpPr/>
          <p:nvPr/>
        </p:nvSpPr>
        <p:spPr bwMode="auto">
          <a:xfrm>
            <a:off x="8792225" y="6127876"/>
            <a:ext cx="540000" cy="540000"/>
          </a:xfrm>
          <a:prstGeom prst="ellipse">
            <a:avLst/>
          </a:prstGeom>
          <a:solidFill>
            <a:srgbClr val="FBDDD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Arial"/>
                <a:ea typeface="メイリオ"/>
                <a:cs typeface="+mn-cs"/>
              </a:rPr>
              <a:t>誕生日</a:t>
            </a:r>
            <a:endParaRPr kumimoji="1" lang="en-US" altLang="ja-JP" sz="9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Arial"/>
                <a:ea typeface="メイリオ"/>
                <a:cs typeface="+mn-cs"/>
              </a:rPr>
              <a:t>カラー</a:t>
            </a:r>
            <a:endParaRPr kumimoji="1" lang="en-US" altLang="ja-JP" sz="9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Arial"/>
                <a:ea typeface="メイリオ"/>
                <a:cs typeface="+mn-cs"/>
              </a:rPr>
              <a:t>赤色</a:t>
            </a:r>
            <a:endParaRPr kumimoji="1" lang="en-US" altLang="ja-JP" sz="1050" b="1" i="0" u="none" strike="noStrike" kern="1200" cap="none" spc="0" normalizeH="0" baseline="0" noProof="0" dirty="0">
              <a:ln>
                <a:noFill/>
              </a:ln>
              <a:solidFill>
                <a:srgbClr val="3E3A39"/>
              </a:solidFill>
              <a:effectLst/>
              <a:uLnTx/>
              <a:uFillTx/>
              <a:latin typeface="Arial"/>
              <a:ea typeface="メイリオ"/>
              <a:cs typeface="+mn-cs"/>
            </a:endParaRPr>
          </a:p>
        </p:txBody>
      </p:sp>
      <p:sp>
        <p:nvSpPr>
          <p:cNvPr id="38" name="正方形/長方形 37">
            <a:extLst>
              <a:ext uri="{FF2B5EF4-FFF2-40B4-BE49-F238E27FC236}">
                <a16:creationId xmlns:a16="http://schemas.microsoft.com/office/drawing/2014/main" id="{71FC9DA7-20E3-3181-4374-6275A72CA30B}"/>
              </a:ext>
            </a:extLst>
          </p:cNvPr>
          <p:cNvSpPr/>
          <p:nvPr/>
        </p:nvSpPr>
        <p:spPr>
          <a:xfrm>
            <a:off x="4359808" y="6254992"/>
            <a:ext cx="1368000" cy="415498"/>
          </a:xfrm>
          <a:prstGeom prst="rect">
            <a:avLst/>
          </a:prstGeom>
        </p:spPr>
        <p:txBody>
          <a:bodyPr wrap="square" lIns="0" tIns="0" rIns="0" bIns="0">
            <a:spAutoFit/>
          </a:bodyPr>
          <a:lstStyle/>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探究心が旺盛</a:t>
            </a:r>
          </a:p>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感情に左右されない</a:t>
            </a:r>
          </a:p>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論理的な思考を持つ</a:t>
            </a:r>
          </a:p>
        </p:txBody>
      </p:sp>
      <p:sp>
        <p:nvSpPr>
          <p:cNvPr id="39" name="正方形/長方形 38">
            <a:extLst>
              <a:ext uri="{FF2B5EF4-FFF2-40B4-BE49-F238E27FC236}">
                <a16:creationId xmlns:a16="http://schemas.microsoft.com/office/drawing/2014/main" id="{05A2ED7D-DB16-4BA3-C2BA-F147BBA17D3E}"/>
              </a:ext>
            </a:extLst>
          </p:cNvPr>
          <p:cNvSpPr/>
          <p:nvPr/>
        </p:nvSpPr>
        <p:spPr>
          <a:xfrm>
            <a:off x="6125270" y="6254992"/>
            <a:ext cx="1291959" cy="415498"/>
          </a:xfrm>
          <a:prstGeom prst="rect">
            <a:avLst/>
          </a:prstGeom>
        </p:spPr>
        <p:txBody>
          <a:bodyPr wrap="square" lIns="0" tIns="0" rIns="0" bIns="0">
            <a:spAutoFit/>
          </a:bodyPr>
          <a:lstStyle/>
          <a:p>
            <a:pPr marL="84138" marR="0" lvl="0" indent="-84138"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都合の悪いことは忘れる</a:t>
            </a:r>
          </a:p>
          <a:p>
            <a:pPr marL="84138" marR="0" lvl="0" indent="-84138"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人間関係が苦手</a:t>
            </a:r>
          </a:p>
          <a:p>
            <a:pPr marL="84138" marR="0" lvl="0" indent="-84138"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美的センスがない</a:t>
            </a:r>
          </a:p>
        </p:txBody>
      </p:sp>
      <p:sp>
        <p:nvSpPr>
          <p:cNvPr id="40" name="正方形/長方形 39">
            <a:extLst>
              <a:ext uri="{FF2B5EF4-FFF2-40B4-BE49-F238E27FC236}">
                <a16:creationId xmlns:a16="http://schemas.microsoft.com/office/drawing/2014/main" id="{33AA110C-69DB-31F2-A487-3B83A935B158}"/>
              </a:ext>
            </a:extLst>
          </p:cNvPr>
          <p:cNvSpPr/>
          <p:nvPr/>
        </p:nvSpPr>
        <p:spPr>
          <a:xfrm>
            <a:off x="7333300" y="6254992"/>
            <a:ext cx="46166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誕生花：</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C290F3CE-C9A2-7E5B-7011-2D52509459F3}"/>
              </a:ext>
            </a:extLst>
          </p:cNvPr>
          <p:cNvSpPr/>
          <p:nvPr/>
        </p:nvSpPr>
        <p:spPr>
          <a:xfrm>
            <a:off x="7333300" y="6407392"/>
            <a:ext cx="46166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花言葉：</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72E83042-5A15-E235-CFF9-28D9D3A819D2}"/>
              </a:ext>
            </a:extLst>
          </p:cNvPr>
          <p:cNvSpPr/>
          <p:nvPr/>
        </p:nvSpPr>
        <p:spPr>
          <a:xfrm>
            <a:off x="7797415" y="6254992"/>
            <a:ext cx="352661"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スイセン</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42">
            <a:extLst>
              <a:ext uri="{FF2B5EF4-FFF2-40B4-BE49-F238E27FC236}">
                <a16:creationId xmlns:a16="http://schemas.microsoft.com/office/drawing/2014/main" id="{D859C3AE-17AB-A712-B68D-4A3E45962905}"/>
              </a:ext>
            </a:extLst>
          </p:cNvPr>
          <p:cNvSpPr/>
          <p:nvPr/>
        </p:nvSpPr>
        <p:spPr>
          <a:xfrm>
            <a:off x="7795959" y="6407392"/>
            <a:ext cx="927083" cy="138499"/>
          </a:xfrm>
          <a:prstGeom prst="rect">
            <a:avLst/>
          </a:prstGeom>
        </p:spPr>
        <p:txBody>
          <a:bodyPr wrap="squar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zh-TW"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自己愛</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r>
              <a:rPr kumimoji="1" lang="zh-TW"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神秘</a:t>
            </a:r>
            <a:endPar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pic>
        <p:nvPicPr>
          <p:cNvPr id="44" name="図 43">
            <a:extLst>
              <a:ext uri="{FF2B5EF4-FFF2-40B4-BE49-F238E27FC236}">
                <a16:creationId xmlns:a16="http://schemas.microsoft.com/office/drawing/2014/main" id="{199211EA-8788-AD74-0BFC-171FEB5FA27E}"/>
              </a:ext>
            </a:extLst>
          </p:cNvPr>
          <p:cNvPicPr>
            <a:picLocks noChangeAspect="1"/>
          </p:cNvPicPr>
          <p:nvPr/>
        </p:nvPicPr>
        <p:blipFill rotWithShape="1">
          <a:blip r:embed="rId4">
            <a:extLst>
              <a:ext uri="{28A0092B-C50C-407E-A947-70E740481C1C}">
                <a14:useLocalDpi xmlns:a14="http://schemas.microsoft.com/office/drawing/2010/main" val="0"/>
              </a:ext>
            </a:extLst>
          </a:blip>
          <a:srcRect l="9002" t="8994" r="8901" b="8269"/>
          <a:stretch/>
        </p:blipFill>
        <p:spPr>
          <a:xfrm>
            <a:off x="9377414" y="6145876"/>
            <a:ext cx="500107" cy="504000"/>
          </a:xfrm>
          <a:prstGeom prst="rect">
            <a:avLst/>
          </a:prstGeom>
        </p:spPr>
      </p:pic>
      <p:sp>
        <p:nvSpPr>
          <p:cNvPr id="45" name="正方形/長方形 44">
            <a:extLst>
              <a:ext uri="{FF2B5EF4-FFF2-40B4-BE49-F238E27FC236}">
                <a16:creationId xmlns:a16="http://schemas.microsoft.com/office/drawing/2014/main" id="{8ACC88A0-1BC0-27BE-9F0A-07F92BA5E5DB}"/>
              </a:ext>
            </a:extLst>
          </p:cNvPr>
          <p:cNvSpPr/>
          <p:nvPr/>
        </p:nvSpPr>
        <p:spPr>
          <a:xfrm>
            <a:off x="6045804" y="5993571"/>
            <a:ext cx="1619354" cy="253916"/>
          </a:xfrm>
          <a:prstGeom prst="rect">
            <a:avLst/>
          </a:prstGeom>
        </p:spPr>
        <p:txBody>
          <a:bodyPr wrap="non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知的で思慮深い冷静な人</a:t>
            </a:r>
          </a:p>
        </p:txBody>
      </p:sp>
      <p:pic>
        <p:nvPicPr>
          <p:cNvPr id="10" name="図 9">
            <a:extLst>
              <a:ext uri="{FF2B5EF4-FFF2-40B4-BE49-F238E27FC236}">
                <a16:creationId xmlns:a16="http://schemas.microsoft.com/office/drawing/2014/main" id="{60BBBE3A-F917-D37D-DA66-12F657B13476}"/>
              </a:ext>
            </a:extLst>
          </p:cNvPr>
          <p:cNvPicPr>
            <a:picLocks noChangeAspect="1"/>
          </p:cNvPicPr>
          <p:nvPr/>
        </p:nvPicPr>
        <p:blipFill>
          <a:blip r:embed="rId5"/>
          <a:stretch>
            <a:fillRect/>
          </a:stretch>
        </p:blipFill>
        <p:spPr>
          <a:xfrm>
            <a:off x="3131837" y="187510"/>
            <a:ext cx="6700875" cy="6565161"/>
          </a:xfrm>
          <a:prstGeom prst="rect">
            <a:avLst/>
          </a:prstGeom>
          <a:ln w="38100">
            <a:solidFill>
              <a:srgbClr val="EA5550"/>
            </a:solidFill>
          </a:ln>
        </p:spPr>
      </p:pic>
    </p:spTree>
    <p:extLst>
      <p:ext uri="{BB962C8B-B14F-4D97-AF65-F5344CB8AC3E}">
        <p14:creationId xmlns:p14="http://schemas.microsoft.com/office/powerpoint/2010/main" val="188850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57F9B1C-0F14-4A18-A6A8-7BB700D3037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878786"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本日の深掘りウォッチ：</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会社別 「保険金据置利率および配当金積立利率」一覧</a:t>
            </a:r>
            <a:r>
              <a:rPr kumimoji="1" lang="ja-JP" altLang="en-US" sz="11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1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2025</a:t>
            </a:r>
            <a:r>
              <a:rPr kumimoji="1" lang="ja-JP" altLang="en-US" sz="11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a:t>
            </a:r>
            <a:r>
              <a:rPr kumimoji="1" lang="en-US" altLang="ja-JP" sz="11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4</a:t>
            </a:r>
            <a:r>
              <a:rPr kumimoji="1" lang="ja-JP" altLang="en-US" sz="11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月時点）</a:t>
            </a:r>
            <a:endParaRPr kumimoji="1" lang="en-US" altLang="ja-JP" sz="1400" b="0"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endParaRPr>
          </a:p>
        </p:txBody>
      </p:sp>
      <p:sp>
        <p:nvSpPr>
          <p:cNvPr id="12" name="正方形/長方形 11">
            <a:extLst>
              <a:ext uri="{FF2B5EF4-FFF2-40B4-BE49-F238E27FC236}">
                <a16:creationId xmlns:a16="http://schemas.microsoft.com/office/drawing/2014/main" id="{3F5A0D80-EBDE-465C-B520-C5E1263F2A2A}"/>
              </a:ext>
            </a:extLst>
          </p:cNvPr>
          <p:cNvSpPr/>
          <p:nvPr/>
        </p:nvSpPr>
        <p:spPr>
          <a:xfrm>
            <a:off x="7077456" y="1586651"/>
            <a:ext cx="2828544" cy="184666"/>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参考）各社ホームページより。</a:t>
            </a:r>
            <a:endParaRPr kumimoji="1" lang="ja-JP" altLang="en-US" sz="6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．会社別 「保険金据置利率および配当金積立利率」一覧</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4</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月</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日時点）</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47987"/>
            <a:ext cx="9776614"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今日は、各社の保険金据置利率と配当金積立利率をご紹介！</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最近は、据置利率等も、日銀の金利政策に合わせてあげていく方向性ですが、それでも決して「高くない」のが現状です。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自社・他社問わず、据え置いたままでいるお客さまに対し、より予定･積立利率の高い商品をご案内する等展開していきましょう！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BEE02AA0-938D-0780-4255-C7EBCE67C366}"/>
              </a:ext>
            </a:extLst>
          </p:cNvPr>
          <p:cNvGraphicFramePr>
            <a:graphicFrameLocks noGrp="1"/>
          </p:cNvGraphicFramePr>
          <p:nvPr/>
        </p:nvGraphicFramePr>
        <p:xfrm>
          <a:off x="514707" y="1771317"/>
          <a:ext cx="9179432" cy="4680000"/>
        </p:xfrm>
        <a:graphic>
          <a:graphicData uri="http://schemas.openxmlformats.org/drawingml/2006/table">
            <a:tbl>
              <a:tblPr>
                <a:tableStyleId>{5C22544A-7EE6-4342-B048-85BDC9FD1C3A}</a:tableStyleId>
              </a:tblPr>
              <a:tblGrid>
                <a:gridCol w="1511432">
                  <a:extLst>
                    <a:ext uri="{9D8B030D-6E8A-4147-A177-3AD203B41FA5}">
                      <a16:colId xmlns:a16="http://schemas.microsoft.com/office/drawing/2014/main" val="1540463270"/>
                    </a:ext>
                  </a:extLst>
                </a:gridCol>
                <a:gridCol w="1044000">
                  <a:extLst>
                    <a:ext uri="{9D8B030D-6E8A-4147-A177-3AD203B41FA5}">
                      <a16:colId xmlns:a16="http://schemas.microsoft.com/office/drawing/2014/main" val="1164438632"/>
                    </a:ext>
                  </a:extLst>
                </a:gridCol>
                <a:gridCol w="1044000">
                  <a:extLst>
                    <a:ext uri="{9D8B030D-6E8A-4147-A177-3AD203B41FA5}">
                      <a16:colId xmlns:a16="http://schemas.microsoft.com/office/drawing/2014/main" val="602962994"/>
                    </a:ext>
                  </a:extLst>
                </a:gridCol>
                <a:gridCol w="1044000">
                  <a:extLst>
                    <a:ext uri="{9D8B030D-6E8A-4147-A177-3AD203B41FA5}">
                      <a16:colId xmlns:a16="http://schemas.microsoft.com/office/drawing/2014/main" val="3456290786"/>
                    </a:ext>
                  </a:extLst>
                </a:gridCol>
                <a:gridCol w="1044000">
                  <a:extLst>
                    <a:ext uri="{9D8B030D-6E8A-4147-A177-3AD203B41FA5}">
                      <a16:colId xmlns:a16="http://schemas.microsoft.com/office/drawing/2014/main" val="1490442394"/>
                    </a:ext>
                  </a:extLst>
                </a:gridCol>
                <a:gridCol w="1152000">
                  <a:extLst>
                    <a:ext uri="{9D8B030D-6E8A-4147-A177-3AD203B41FA5}">
                      <a16:colId xmlns:a16="http://schemas.microsoft.com/office/drawing/2014/main" val="3892812255"/>
                    </a:ext>
                  </a:extLst>
                </a:gridCol>
                <a:gridCol w="792000">
                  <a:extLst>
                    <a:ext uri="{9D8B030D-6E8A-4147-A177-3AD203B41FA5}">
                      <a16:colId xmlns:a16="http://schemas.microsoft.com/office/drawing/2014/main" val="2266151443"/>
                    </a:ext>
                  </a:extLst>
                </a:gridCol>
                <a:gridCol w="1548000">
                  <a:extLst>
                    <a:ext uri="{9D8B030D-6E8A-4147-A177-3AD203B41FA5}">
                      <a16:colId xmlns:a16="http://schemas.microsoft.com/office/drawing/2014/main" val="3375440821"/>
                    </a:ext>
                  </a:extLst>
                </a:gridCol>
              </a:tblGrid>
              <a:tr h="288000">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直前の利率</a:t>
                      </a:r>
                    </a:p>
                  </a:txBody>
                  <a:tcPr marL="5095" marR="5095" marT="5095"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38100" cap="flat" cmpd="sng" algn="ctr">
                      <a:solidFill>
                        <a:srgbClr val="EA5550"/>
                      </a:solidFill>
                      <a:prstDash val="solid"/>
                      <a:round/>
                      <a:headEnd type="none" w="med" len="med"/>
                      <a:tailEnd type="none" w="med" len="med"/>
                    </a:lnL>
                    <a:lnR w="38100" cap="flat" cmpd="sng" algn="ctr">
                      <a:solidFill>
                        <a:srgbClr val="EA5550"/>
                      </a:solidFill>
                      <a:prstDash val="solid"/>
                      <a:round/>
                      <a:headEnd type="none" w="med" len="med"/>
                      <a:tailEnd type="none" w="med" len="med"/>
                    </a:lnR>
                    <a:lnT w="38100"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直近変更の</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日付</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各社リンク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備考</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7037683"/>
                  </a:ext>
                </a:extLst>
              </a:tr>
              <a:tr h="504000">
                <a:tc vMerge="1">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390734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日本生命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1039494"/>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第一生命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1</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95789786"/>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明治安田生命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6466205"/>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住友生命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0.30%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930346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フコク生命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1</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6"/>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9415382"/>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朝日生命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323699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ソニー生命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（米国ドル建保険は</a:t>
                      </a:r>
                      <a:r>
                        <a:rPr lang="en-US" altLang="ja-JP" sz="900" u="none" strike="noStrike" dirty="0">
                          <a:effectLst/>
                          <a:latin typeface="Meiryo UI" panose="020B0604030504040204" pitchFamily="50" charset="-128"/>
                          <a:ea typeface="Meiryo UI" panose="020B0604030504040204" pitchFamily="50" charset="-128"/>
                        </a:rPr>
                        <a:t>3.20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9934483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プルデンシャル生命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zh-TW" sz="900" u="none" strike="noStrike" dirty="0">
                          <a:effectLst/>
                          <a:latin typeface="Meiryo UI" panose="020B0604030504040204" pitchFamily="50" charset="-128"/>
                          <a:ea typeface="Meiryo UI" panose="020B0604030504040204" pitchFamily="50" charset="-128"/>
                        </a:rPr>
                        <a:t>202</a:t>
                      </a: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年</a:t>
                      </a: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22</a:t>
                      </a:r>
                      <a:r>
                        <a:rPr lang="ja-JP" altLang="en-US" sz="900" u="none" strike="noStrike" dirty="0">
                          <a:effectLst/>
                          <a:latin typeface="Meiryo UI" panose="020B0604030504040204" pitchFamily="50" charset="-128"/>
                          <a:ea typeface="Meiryo UI" panose="020B0604030504040204" pitchFamily="50" charset="-128"/>
                        </a:rPr>
                        <a:t>日</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（米国ドル建保険は</a:t>
                      </a:r>
                      <a:r>
                        <a:rPr lang="en-US" altLang="ja-JP" sz="900" u="none" strike="noStrike" dirty="0">
                          <a:effectLst/>
                          <a:latin typeface="Meiryo UI" panose="020B0604030504040204" pitchFamily="50" charset="-128"/>
                          <a:ea typeface="Meiryo UI" panose="020B0604030504040204" pitchFamily="50" charset="-128"/>
                        </a:rPr>
                        <a:t>0.50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65297141"/>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アフラック生命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EA5550"/>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EA5550"/>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10">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26142323"/>
                  </a:ext>
                </a:extLst>
              </a:tr>
            </a:tbl>
          </a:graphicData>
        </a:graphic>
      </p:graphicFrame>
      <p:graphicFrame>
        <p:nvGraphicFramePr>
          <p:cNvPr id="5" name="表 4">
            <a:extLst>
              <a:ext uri="{FF2B5EF4-FFF2-40B4-BE49-F238E27FC236}">
                <a16:creationId xmlns:a16="http://schemas.microsoft.com/office/drawing/2014/main" id="{98A7730D-74EE-95D0-E6EE-50F4293F87D9}"/>
              </a:ext>
            </a:extLst>
          </p:cNvPr>
          <p:cNvGraphicFramePr>
            <a:graphicFrameLocks noGrp="1"/>
          </p:cNvGraphicFramePr>
          <p:nvPr>
            <p:extLst>
              <p:ext uri="{D42A27DB-BD31-4B8C-83A1-F6EECF244321}">
                <p14:modId xmlns:p14="http://schemas.microsoft.com/office/powerpoint/2010/main" val="2792096585"/>
              </p:ext>
            </p:extLst>
          </p:nvPr>
        </p:nvGraphicFramePr>
        <p:xfrm>
          <a:off x="4128307" y="1771317"/>
          <a:ext cx="2088000" cy="4680000"/>
        </p:xfrm>
        <a:graphic>
          <a:graphicData uri="http://schemas.openxmlformats.org/drawingml/2006/table">
            <a:tbl>
              <a:tblPr>
                <a:tableStyleId>{5C22544A-7EE6-4342-B048-85BDC9FD1C3A}</a:tableStyleId>
              </a:tblPr>
              <a:tblGrid>
                <a:gridCol w="1044000">
                  <a:extLst>
                    <a:ext uri="{9D8B030D-6E8A-4147-A177-3AD203B41FA5}">
                      <a16:colId xmlns:a16="http://schemas.microsoft.com/office/drawing/2014/main" val="4284241951"/>
                    </a:ext>
                  </a:extLst>
                </a:gridCol>
                <a:gridCol w="1044000">
                  <a:extLst>
                    <a:ext uri="{9D8B030D-6E8A-4147-A177-3AD203B41FA5}">
                      <a16:colId xmlns:a16="http://schemas.microsoft.com/office/drawing/2014/main" val="3094061552"/>
                    </a:ext>
                  </a:extLst>
                </a:gridCol>
              </a:tblGrid>
              <a:tr h="288000">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38100" cap="flat" cmpd="sng" algn="ctr">
                      <a:solidFill>
                        <a:srgbClr val="EA5550"/>
                      </a:solidFill>
                      <a:prstDash val="solid"/>
                      <a:round/>
                      <a:headEnd type="none" w="med" len="med"/>
                      <a:tailEnd type="none" w="med" len="med"/>
                    </a:lnL>
                    <a:lnR w="38100" cap="flat" cmpd="sng" algn="ctr">
                      <a:solidFill>
                        <a:srgbClr val="EA5550"/>
                      </a:solidFill>
                      <a:prstDash val="solid"/>
                      <a:round/>
                      <a:headEnd type="none" w="med" len="med"/>
                      <a:tailEnd type="none" w="med" len="med"/>
                    </a:lnR>
                    <a:lnT w="38100"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extLst>
                  <a:ext uri="{0D108BD9-81ED-4DB2-BD59-A6C34878D82A}">
                    <a16:rowId xmlns:a16="http://schemas.microsoft.com/office/drawing/2014/main" val="3819003448"/>
                  </a:ext>
                </a:extLst>
              </a:tr>
              <a:tr h="504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6373876"/>
                  </a:ext>
                </a:extLst>
              </a:tr>
              <a:tr h="432000">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0.01%</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0.01%</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25830531"/>
                  </a:ext>
                </a:extLst>
              </a:tr>
              <a:tr h="432000">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0.30%</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0.30%</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40285961"/>
                  </a:ext>
                </a:extLst>
              </a:tr>
              <a:tr h="432000">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0.20%</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0.20%</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35912521"/>
                  </a:ext>
                </a:extLst>
              </a:tr>
              <a:tr h="432000">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0.30%</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0.30%</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81681132"/>
                  </a:ext>
                </a:extLst>
              </a:tr>
              <a:tr h="432000">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0.10%</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0.10%</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56297031"/>
                  </a:ext>
                </a:extLst>
              </a:tr>
              <a:tr h="432000">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0.01%</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0.01%</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46223971"/>
                  </a:ext>
                </a:extLst>
              </a:tr>
              <a:tr h="432000">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0.01%※</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0.01%</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7616658"/>
                  </a:ext>
                </a:extLst>
              </a:tr>
              <a:tr h="432000">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0.01%※</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0.01%</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61528652"/>
                  </a:ext>
                </a:extLst>
              </a:tr>
              <a:tr h="432000">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0.05%</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38100"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EA5550"/>
                      </a:solidFill>
                      <a:prstDash val="solid"/>
                      <a:round/>
                      <a:headEnd type="none" w="med" len="med"/>
                      <a:tailEnd type="none" w="med" len="med"/>
                    </a:lnB>
                    <a:solidFill>
                      <a:schemeClr val="bg1"/>
                    </a:solidFill>
                  </a:tcPr>
                </a:tc>
                <a:tc>
                  <a:txBody>
                    <a:bodyPr/>
                    <a:lstStyle/>
                    <a:p>
                      <a:pPr algn="r" fontAlgn="ctr"/>
                      <a:r>
                        <a:rPr lang="en-US" altLang="ja-JP" sz="1400" b="1" u="none" strike="noStrike" dirty="0">
                          <a:effectLst/>
                          <a:highlight>
                            <a:srgbClr val="FFFF00"/>
                          </a:highlight>
                          <a:latin typeface="Meiryo UI" panose="020B0604030504040204" pitchFamily="50" charset="-128"/>
                          <a:ea typeface="Meiryo UI" panose="020B0604030504040204" pitchFamily="50" charset="-128"/>
                        </a:rPr>
                        <a:t>0.05%</a:t>
                      </a:r>
                      <a:endPar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3810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124771868"/>
                  </a:ext>
                </a:extLst>
              </a:tr>
            </a:tbl>
          </a:graphicData>
        </a:graphic>
      </p:graphicFrame>
      <p:sp>
        <p:nvSpPr>
          <p:cNvPr id="6" name="吹き出し: 四角形 5">
            <a:extLst>
              <a:ext uri="{FF2B5EF4-FFF2-40B4-BE49-F238E27FC236}">
                <a16:creationId xmlns:a16="http://schemas.microsoft.com/office/drawing/2014/main" id="{A59167BD-776A-F3AF-3BF6-8D315E0D9533}"/>
              </a:ext>
            </a:extLst>
          </p:cNvPr>
          <p:cNvSpPr/>
          <p:nvPr/>
        </p:nvSpPr>
        <p:spPr bwMode="auto">
          <a:xfrm>
            <a:off x="53312" y="5984908"/>
            <a:ext cx="9800778"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据置（配当）</a:t>
            </a:r>
            <a:r>
              <a:rPr kumimoji="1" lang="ja-JP" altLang="en-US" sz="4000" b="1" dirty="0">
                <a:latin typeface="Meiryo UI" panose="020B0604030504040204" pitchFamily="50" charset="-128"/>
                <a:ea typeface="Meiryo UI" panose="020B0604030504040204" pitchFamily="50" charset="-128"/>
              </a:rPr>
              <a:t>と積み立て商品を比較！</a:t>
            </a:r>
            <a:endParaRPr kumimoji="1" lang="ja-JP" altLang="en-US" sz="4000" b="1" i="1" u="none" strike="noStrike" cap="none" normalizeH="0" baseline="0" dirty="0">
              <a:ln>
                <a:noFill/>
              </a:ln>
              <a:effectLst/>
              <a:latin typeface="Meiryo UI" panose="020B0604030504040204" pitchFamily="50" charset="-128"/>
              <a:ea typeface="Meiryo UI" panose="020B0604030504040204" pitchFamily="50" charset="-128"/>
            </a:endParaRPr>
          </a:p>
        </p:txBody>
      </p:sp>
      <p:graphicFrame>
        <p:nvGraphicFramePr>
          <p:cNvPr id="7" name="表 6">
            <a:extLst>
              <a:ext uri="{FF2B5EF4-FFF2-40B4-BE49-F238E27FC236}">
                <a16:creationId xmlns:a16="http://schemas.microsoft.com/office/drawing/2014/main" id="{6F0102F2-7764-5438-B928-988B89D5B154}"/>
              </a:ext>
            </a:extLst>
          </p:cNvPr>
          <p:cNvGraphicFramePr>
            <a:graphicFrameLocks noGrp="1"/>
          </p:cNvGraphicFramePr>
          <p:nvPr>
            <p:extLst>
              <p:ext uri="{D42A27DB-BD31-4B8C-83A1-F6EECF244321}">
                <p14:modId xmlns:p14="http://schemas.microsoft.com/office/powerpoint/2010/main" val="2790446302"/>
              </p:ext>
            </p:extLst>
          </p:nvPr>
        </p:nvGraphicFramePr>
        <p:xfrm>
          <a:off x="119588" y="922209"/>
          <a:ext cx="9720000" cy="1311393"/>
        </p:xfrm>
        <a:graphic>
          <a:graphicData uri="http://schemas.openxmlformats.org/drawingml/2006/table">
            <a:tbl>
              <a:tblPr/>
              <a:tblGrid>
                <a:gridCol w="288000">
                  <a:extLst>
                    <a:ext uri="{9D8B030D-6E8A-4147-A177-3AD203B41FA5}">
                      <a16:colId xmlns:a16="http://schemas.microsoft.com/office/drawing/2014/main" val="1374382200"/>
                    </a:ext>
                  </a:extLst>
                </a:gridCol>
                <a:gridCol w="1800000">
                  <a:extLst>
                    <a:ext uri="{9D8B030D-6E8A-4147-A177-3AD203B41FA5}">
                      <a16:colId xmlns:a16="http://schemas.microsoft.com/office/drawing/2014/main" val="4221310956"/>
                    </a:ext>
                  </a:extLst>
                </a:gridCol>
                <a:gridCol w="648000">
                  <a:extLst>
                    <a:ext uri="{9D8B030D-6E8A-4147-A177-3AD203B41FA5}">
                      <a16:colId xmlns:a16="http://schemas.microsoft.com/office/drawing/2014/main" val="3362560996"/>
                    </a:ext>
                  </a:extLst>
                </a:gridCol>
                <a:gridCol w="5112000">
                  <a:extLst>
                    <a:ext uri="{9D8B030D-6E8A-4147-A177-3AD203B41FA5}">
                      <a16:colId xmlns:a16="http://schemas.microsoft.com/office/drawing/2014/main" val="3828592999"/>
                    </a:ext>
                  </a:extLst>
                </a:gridCol>
                <a:gridCol w="1872000">
                  <a:extLst>
                    <a:ext uri="{9D8B030D-6E8A-4147-A177-3AD203B41FA5}">
                      <a16:colId xmlns:a16="http://schemas.microsoft.com/office/drawing/2014/main" val="997940442"/>
                    </a:ext>
                  </a:extLst>
                </a:gridCol>
              </a:tblGrid>
              <a:tr h="279273">
                <a:tc>
                  <a:txBody>
                    <a:bodyPr/>
                    <a:lstStyle/>
                    <a:p>
                      <a:pPr algn="ctr" fontAlgn="ctr"/>
                      <a:r>
                        <a:rPr lang="en-US" altLang="ja-JP" sz="1200" b="1" i="0" u="none" strike="noStrike" dirty="0">
                          <a:solidFill>
                            <a:srgbClr val="000000"/>
                          </a:solidFill>
                          <a:effectLst/>
                          <a:latin typeface="+mn-lt"/>
                          <a:ea typeface="Meiryo UI" panose="020B0604030504040204" pitchFamily="50" charset="-128"/>
                        </a:rPr>
                        <a:t>No</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000000"/>
                          </a:solidFill>
                          <a:effectLst/>
                          <a:latin typeface="+mn-lt"/>
                          <a:ea typeface="Meiryo UI" panose="020B0604030504040204" pitchFamily="50" charset="-128"/>
                        </a:rPr>
                        <a:t>TOPIX</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媒体</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解説</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活用・リストアップのヒント</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4355103"/>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1</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1" dirty="0">
                          <a:solidFill>
                            <a:srgbClr val="EA5550"/>
                          </a:solidFill>
                          <a:effectLst/>
                          <a:highlight>
                            <a:srgbClr val="FFFF00"/>
                          </a:highlight>
                          <a:latin typeface="メイリオ" panose="020B0604030504040204" pitchFamily="50" charset="-128"/>
                          <a:ea typeface="メイリオ" panose="020B0604030504040204" pitchFamily="50" charset="-128"/>
                        </a:rPr>
                        <a:t>富国生命 </a:t>
                      </a:r>
                      <a:r>
                        <a:rPr lang="en-US" altLang="zh-TW" sz="1200" b="1" dirty="0">
                          <a:solidFill>
                            <a:schemeClr val="tx1"/>
                          </a:solidFill>
                          <a:effectLst/>
                          <a:latin typeface="メイリオ" panose="020B0604030504040204" pitchFamily="50" charset="-128"/>
                          <a:ea typeface="メイリオ" panose="020B0604030504040204" pitchFamily="50" charset="-128"/>
                        </a:rPr>
                        <a:t>100</a:t>
                      </a:r>
                      <a:r>
                        <a:rPr lang="zh-TW" altLang="en-US" sz="1200" b="1" dirty="0">
                          <a:solidFill>
                            <a:schemeClr val="tx1"/>
                          </a:solidFill>
                          <a:effectLst/>
                          <a:latin typeface="メイリオ" panose="020B0604030504040204" pitchFamily="50" charset="-128"/>
                          <a:ea typeface="メイリオ" panose="020B0604030504040204" pitchFamily="50" charset="-128"/>
                        </a:rPr>
                        <a:t>億円増配 </a:t>
                      </a:r>
                      <a:r>
                        <a:rPr lang="en-US" altLang="zh-TW" sz="1200" b="1" dirty="0">
                          <a:solidFill>
                            <a:schemeClr val="tx1"/>
                          </a:solidFill>
                          <a:effectLst/>
                          <a:latin typeface="メイリオ" panose="020B0604030504040204" pitchFamily="50" charset="-128"/>
                          <a:ea typeface="メイリオ" panose="020B0604030504040204" pitchFamily="50" charset="-128"/>
                        </a:rPr>
                        <a:t>24</a:t>
                      </a:r>
                      <a:r>
                        <a:rPr lang="zh-TW" altLang="en-US" sz="1200" b="1" dirty="0">
                          <a:solidFill>
                            <a:schemeClr val="tx1"/>
                          </a:solidFill>
                          <a:effectLst/>
                          <a:latin typeface="メイリオ" panose="020B0604030504040204" pitchFamily="50" charset="-128"/>
                          <a:ea typeface="メイリオ" panose="020B0604030504040204" pitchFamily="50" charset="-128"/>
                        </a:rPr>
                        <a:t>年度決算過去最大</a:t>
                      </a:r>
                      <a:endParaRPr lang="en-US" altLang="zh-TW" sz="1200" b="1" dirty="0">
                        <a:solidFill>
                          <a:schemeClr val="tx1"/>
                        </a:solidFill>
                        <a:effectLst/>
                        <a:latin typeface="メイリオ" panose="020B0604030504040204" pitchFamily="50" charset="-128"/>
                        <a:ea typeface="メイリオ"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7</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富国生命は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2024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年度決算で、個人保険の契約者向けの配当金を約</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億円増やす。</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増配額は前年度比</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倍で、データを確認できる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1976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年以降で最大となる。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年度は運用関連の収益が伸び、本業のもうけを示す基礎利益は過去最大となる見込みだ。好調な業績を背景に、契約者への還元を拡充する。</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年度は運用関連の収益が過去最高となる見通しで、</a:t>
                      </a:r>
                      <a:r>
                        <a:rPr lang="ja-JP" altLang="en-US" sz="1050" b="1" i="0" u="none" strike="noStrike" dirty="0">
                          <a:solidFill>
                            <a:srgbClr val="EA5550"/>
                          </a:solidFill>
                          <a:effectLst/>
                          <a:highlight>
                            <a:srgbClr val="FFFF00"/>
                          </a:highlight>
                          <a:latin typeface="HGPｺﾞｼｯｸM" panose="020B0600000000000000" pitchFamily="50" charset="-128"/>
                          <a:ea typeface="HGPｺﾞｼｯｸM" panose="020B0600000000000000" pitchFamily="50" charset="-128"/>
                        </a:rPr>
                        <a:t>好調な業績</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や強固な自己資本を踏まえ、契約者向け配当金を拡充させることを決めた。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保険会社の話題として活用</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自社の健全性や他社との違い、優位性等を説明等</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話題をきっかけに、自社の保障の優位性やポイントを説明、保障の訴求につなげる</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extLst>
                  <a:ext uri="{0D108BD9-81ED-4DB2-BD59-A6C34878D82A}">
                    <a16:rowId xmlns:a16="http://schemas.microsoft.com/office/drawing/2014/main" val="1140612298"/>
                  </a:ext>
                </a:extLst>
              </a:tr>
              <a:tr h="281003">
                <a:tc vMerge="1">
                  <a:txBody>
                    <a:bodyPr/>
                    <a:lstStyle/>
                    <a:p>
                      <a:endParaRPr kumimoji="1" lang="ja-JP" altLang="en-US"/>
                    </a:p>
                  </a:txBody>
                  <a:tcPr/>
                </a:tc>
                <a:tc vMerge="1">
                  <a:txBody>
                    <a:bodyPr/>
                    <a:lstStyle/>
                    <a:p>
                      <a:endParaRPr kumimoji="1" lang="ja-JP" altLang="en-US"/>
                    </a:p>
                  </a:txBody>
                  <a:tcPr/>
                </a:tc>
                <a:tc>
                  <a:txBody>
                    <a:bodyPr/>
                    <a:lstStyle/>
                    <a:p>
                      <a:pPr marL="0" indent="0" algn="ctr" fontAlgn="ctr">
                        <a:buFontTx/>
                        <a:buNone/>
                      </a:pPr>
                      <a:r>
                        <a:rPr lang="ja-JP" altLang="en-US" sz="900" b="1" i="0" u="none" strike="noStrike" dirty="0">
                          <a:solidFill>
                            <a:schemeClr val="tx1"/>
                          </a:solidFill>
                          <a:effectLst/>
                          <a:latin typeface="+mn-ea"/>
                          <a:ea typeface="+mn-ea"/>
                        </a:rPr>
                        <a:t>生命保険・</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ニュース</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293775580"/>
                  </a:ext>
                </a:extLst>
              </a:tr>
            </a:tbl>
          </a:graphicData>
        </a:graphic>
      </p:graphicFrame>
      <p:pic>
        <p:nvPicPr>
          <p:cNvPr id="8" name="図 7">
            <a:extLst>
              <a:ext uri="{FF2B5EF4-FFF2-40B4-BE49-F238E27FC236}">
                <a16:creationId xmlns:a16="http://schemas.microsoft.com/office/drawing/2014/main" id="{E245FDF5-1C73-1324-DE2B-5FAB662571C7}"/>
              </a:ext>
            </a:extLst>
          </p:cNvPr>
          <p:cNvPicPr>
            <a:picLocks noChangeAspect="1"/>
          </p:cNvPicPr>
          <p:nvPr/>
        </p:nvPicPr>
        <p:blipFill>
          <a:blip r:embed="rId11"/>
          <a:stretch>
            <a:fillRect/>
          </a:stretch>
        </p:blipFill>
        <p:spPr>
          <a:xfrm>
            <a:off x="113926" y="2233602"/>
            <a:ext cx="9719046" cy="7247572"/>
          </a:xfrm>
          <a:prstGeom prst="rect">
            <a:avLst/>
          </a:prstGeom>
          <a:ln w="38100">
            <a:solidFill>
              <a:srgbClr val="EA5550"/>
            </a:solidFill>
          </a:ln>
        </p:spPr>
      </p:pic>
      <p:sp>
        <p:nvSpPr>
          <p:cNvPr id="9" name="吹き出し: 四角形 8">
            <a:extLst>
              <a:ext uri="{FF2B5EF4-FFF2-40B4-BE49-F238E27FC236}">
                <a16:creationId xmlns:a16="http://schemas.microsoft.com/office/drawing/2014/main" id="{FE373CE3-2DC4-2E18-1DB1-A93FFE0EE64D}"/>
              </a:ext>
            </a:extLst>
          </p:cNvPr>
          <p:cNvSpPr/>
          <p:nvPr/>
        </p:nvSpPr>
        <p:spPr bwMode="auto">
          <a:xfrm>
            <a:off x="52611" y="5984908"/>
            <a:ext cx="9800778"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積み立て商品から、主力商品へ</a:t>
            </a:r>
            <a:r>
              <a:rPr kumimoji="1" lang="en-US" altLang="ja-JP" sz="4000" b="1" dirty="0">
                <a:solidFill>
                  <a:srgbClr val="EA5550"/>
                </a:solidFill>
                <a:latin typeface="Meiryo UI" panose="020B0604030504040204" pitchFamily="50" charset="-128"/>
                <a:ea typeface="Meiryo UI" panose="020B0604030504040204" pitchFamily="50" charset="-128"/>
              </a:rPr>
              <a:t>R</a:t>
            </a:r>
            <a:r>
              <a:rPr kumimoji="1" lang="ja-JP" altLang="en-US" sz="4000" b="1" dirty="0">
                <a:solidFill>
                  <a:srgbClr val="EA5550"/>
                </a:solidFill>
                <a:latin typeface="Meiryo UI" panose="020B0604030504040204" pitchFamily="50" charset="-128"/>
                <a:ea typeface="Meiryo UI" panose="020B0604030504040204" pitchFamily="50" charset="-128"/>
              </a:rPr>
              <a:t>販が絶好調</a:t>
            </a:r>
            <a:r>
              <a:rPr kumimoji="1" lang="en-US" altLang="ja-JP" sz="4000" b="1" i="1" dirty="0">
                <a:latin typeface="Meiryo UI" panose="020B0604030504040204" pitchFamily="50" charset="-128"/>
                <a:ea typeface="Meiryo UI" panose="020B0604030504040204" pitchFamily="50" charset="-128"/>
              </a:rPr>
              <a:t>!</a:t>
            </a:r>
            <a:endParaRPr kumimoji="1" lang="ja-JP" altLang="en-US" sz="4000" b="1" i="1"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3820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87D5F-9FB9-C9D7-42D9-460AB5FBDA7C}"/>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3B03F41A-DF09-871C-0CB2-59F6509448F7}"/>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5" name="テキスト プレースホルダー 1">
            <a:extLst>
              <a:ext uri="{FF2B5EF4-FFF2-40B4-BE49-F238E27FC236}">
                <a16:creationId xmlns:a16="http://schemas.microsoft.com/office/drawing/2014/main" id="{41E6319B-E555-C733-0E13-9BC7EB19C91F}"/>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dirty="0">
                <a:solidFill>
                  <a:srgbClr val="002060"/>
                </a:solidFill>
              </a:rPr>
              <a:t>（参考）</a:t>
            </a:r>
            <a:r>
              <a:rPr lang="en-US" altLang="ja-JP" dirty="0">
                <a:solidFill>
                  <a:schemeClr val="tx1"/>
                </a:solidFill>
              </a:rPr>
              <a:t>4</a:t>
            </a:r>
            <a:r>
              <a:rPr lang="ja-JP" altLang="en-US" dirty="0">
                <a:solidFill>
                  <a:schemeClr val="tx1"/>
                </a:solidFill>
              </a:rPr>
              <a:t>月展開の他社新商品の特徴</a:t>
            </a:r>
          </a:p>
        </p:txBody>
      </p:sp>
      <p:sp>
        <p:nvSpPr>
          <p:cNvPr id="3" name="正方形/長方形 2">
            <a:extLst>
              <a:ext uri="{FF2B5EF4-FFF2-40B4-BE49-F238E27FC236}">
                <a16:creationId xmlns:a16="http://schemas.microsoft.com/office/drawing/2014/main" id="{5A78B8E9-7058-42FD-774F-60E858FBA1F8}"/>
              </a:ext>
            </a:extLst>
          </p:cNvPr>
          <p:cNvSpPr/>
          <p:nvPr/>
        </p:nvSpPr>
        <p:spPr>
          <a:xfrm>
            <a:off x="5270510" y="1628775"/>
            <a:ext cx="4620420" cy="92414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8DEA01B8-1C93-D8F9-7BF4-2C27F43AC809}"/>
              </a:ext>
            </a:extLst>
          </p:cNvPr>
          <p:cNvSpPr txBox="1"/>
          <p:nvPr/>
        </p:nvSpPr>
        <p:spPr>
          <a:xfrm>
            <a:off x="281979" y="1981238"/>
            <a:ext cx="7371955" cy="800219"/>
          </a:xfrm>
          <a:prstGeom prst="rect">
            <a:avLst/>
          </a:prstGeom>
          <a:noFill/>
        </p:spPr>
        <p:txBody>
          <a:bodyPr wrap="square">
            <a:spAutoFit/>
          </a:bodyPr>
          <a:lstStyle/>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安心</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いつでも</a:t>
            </a:r>
            <a:r>
              <a:rPr kumimoji="1" lang="en-US" altLang="ja-JP" sz="1200" dirty="0">
                <a:latin typeface="メイリオ" panose="020B0604030504040204" pitchFamily="50" charset="-128"/>
                <a:ea typeface="メイリオ" panose="020B0604030504040204" pitchFamily="50" charset="-128"/>
              </a:rPr>
              <a:t>100</a:t>
            </a:r>
            <a:r>
              <a:rPr kumimoji="1" lang="ja-JP" altLang="en-US" sz="1200" dirty="0">
                <a:latin typeface="メイリオ" panose="020B0604030504040204" pitchFamily="50" charset="-128"/>
                <a:ea typeface="メイリオ" panose="020B0604030504040204" pitchFamily="50" charset="-128"/>
              </a:rPr>
              <a:t>％以上戻ってくる！</a:t>
            </a:r>
            <a:endParaRPr kumimoji="1" lang="en-US" altLang="ja-JP" sz="1200" dirty="0">
              <a:latin typeface="メイリオ" panose="020B0604030504040204" pitchFamily="50" charset="-128"/>
              <a:ea typeface="メイリオ" panose="020B0604030504040204" pitchFamily="50" charset="-128"/>
            </a:endParaRPr>
          </a:p>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増える</a:t>
            </a:r>
            <a:r>
              <a:rPr kumimoji="1" lang="en-US" altLang="ja-JP" sz="1200" dirty="0">
                <a:latin typeface="メイリオ" panose="020B0604030504040204" pitchFamily="50" charset="-128"/>
                <a:ea typeface="メイリオ" panose="020B0604030504040204" pitchFamily="50" charset="-128"/>
              </a:rPr>
              <a:t>】1</a:t>
            </a:r>
            <a:r>
              <a:rPr kumimoji="1" lang="ja-JP" altLang="en-US" sz="1200" dirty="0">
                <a:latin typeface="メイリオ" panose="020B0604030504040204" pitchFamily="50" charset="-128"/>
                <a:ea typeface="メイリオ" panose="020B0604030504040204" pitchFamily="50" charset="-128"/>
              </a:rPr>
              <a:t>カ月目から毎月増える</a:t>
            </a:r>
            <a:endParaRPr kumimoji="1" lang="en-US" altLang="ja-JP" sz="1200" dirty="0">
              <a:latin typeface="メイリオ" panose="020B0604030504040204" pitchFamily="50" charset="-128"/>
              <a:ea typeface="メイリオ" panose="020B0604030504040204" pitchFamily="50" charset="-128"/>
            </a:endParaRPr>
          </a:p>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手軽</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スマホだけで申込完結！</a:t>
            </a:r>
          </a:p>
        </p:txBody>
      </p:sp>
      <p:sp>
        <p:nvSpPr>
          <p:cNvPr id="7" name="正方形/長方形 6">
            <a:extLst>
              <a:ext uri="{FF2B5EF4-FFF2-40B4-BE49-F238E27FC236}">
                <a16:creationId xmlns:a16="http://schemas.microsoft.com/office/drawing/2014/main" id="{EC79F401-4A34-05B7-B84C-E7F874DC782F}"/>
              </a:ext>
            </a:extLst>
          </p:cNvPr>
          <p:cNvSpPr/>
          <p:nvPr/>
        </p:nvSpPr>
        <p:spPr>
          <a:xfrm>
            <a:off x="9521" y="2855931"/>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❷．仕組み図</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8" name="正方形/長方形 7">
            <a:extLst>
              <a:ext uri="{FF2B5EF4-FFF2-40B4-BE49-F238E27FC236}">
                <a16:creationId xmlns:a16="http://schemas.microsoft.com/office/drawing/2014/main" id="{DB12C3F1-45D7-43CB-E894-D46E5F24B444}"/>
              </a:ext>
            </a:extLst>
          </p:cNvPr>
          <p:cNvSpPr/>
          <p:nvPr/>
        </p:nvSpPr>
        <p:spPr>
          <a:xfrm>
            <a:off x="9521" y="1710911"/>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❶．主な特長・ポイント：業界初</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i="0" u="none" strike="noStrike" kern="1200" cap="none" spc="0" normalizeH="0" baseline="0" noProof="0" dirty="0" err="1">
                <a:ln>
                  <a:noFill/>
                </a:ln>
                <a:solidFill>
                  <a:srgbClr val="3E3A39"/>
                </a:solidFill>
                <a:effectLst/>
                <a:uLnTx/>
                <a:uFillTx/>
                <a:latin typeface="メイリオ" panose="020B0604030504040204" pitchFamily="50" charset="-128"/>
                <a:ea typeface="メイリオ" panose="020B0604030504040204" pitchFamily="50" charset="-128"/>
                <a:cs typeface="+mn-cs"/>
              </a:rPr>
              <a:t>Chakin</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」だけの</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つのポイント</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CFF232C9-12AD-432F-665D-4E418FA421A0}"/>
              </a:ext>
            </a:extLst>
          </p:cNvPr>
          <p:cNvSpPr/>
          <p:nvPr/>
        </p:nvSpPr>
        <p:spPr>
          <a:xfrm>
            <a:off x="281980" y="804222"/>
            <a:ext cx="7271366" cy="73866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000000"/>
                </a:solidFill>
                <a:latin typeface="メイリオ" panose="020B0604030504040204" pitchFamily="50" charset="-128"/>
                <a:ea typeface="メイリオ" panose="020B0604030504040204" pitchFamily="50" charset="-128"/>
              </a:rPr>
              <a:t>住友生命保険相互会社（取締役 代表執行役社長 高田 幸徳、以下「住友生命」）は、</a:t>
            </a:r>
            <a:r>
              <a:rPr kumimoji="1" lang="en-US" altLang="ja-JP" sz="1050" dirty="0">
                <a:solidFill>
                  <a:srgbClr val="000000"/>
                </a:solidFill>
                <a:latin typeface="メイリオ" panose="020B0604030504040204" pitchFamily="50" charset="-128"/>
                <a:ea typeface="メイリオ" panose="020B0604030504040204" pitchFamily="50" charset="-128"/>
              </a:rPr>
              <a:t>2025</a:t>
            </a:r>
            <a:r>
              <a:rPr kumimoji="1" lang="ja-JP" altLang="en-US" sz="1050" dirty="0">
                <a:solidFill>
                  <a:srgbClr val="000000"/>
                </a:solidFill>
                <a:latin typeface="メイリオ" panose="020B0604030504040204" pitchFamily="50" charset="-128"/>
                <a:ea typeface="メイリオ" panose="020B0604030504040204" pitchFamily="50" charset="-128"/>
              </a:rPr>
              <a:t>年３月</a:t>
            </a:r>
            <a:r>
              <a:rPr kumimoji="1" lang="en-US" altLang="ja-JP" sz="1050" dirty="0">
                <a:solidFill>
                  <a:srgbClr val="000000"/>
                </a:solidFill>
                <a:latin typeface="メイリオ" panose="020B0604030504040204" pitchFamily="50" charset="-128"/>
                <a:ea typeface="メイリオ" panose="020B0604030504040204" pitchFamily="50" charset="-128"/>
              </a:rPr>
              <a:t>10</a:t>
            </a:r>
            <a:r>
              <a:rPr kumimoji="1" lang="ja-JP" altLang="en-US" sz="1050" dirty="0">
                <a:solidFill>
                  <a:srgbClr val="000000"/>
                </a:solidFill>
                <a:latin typeface="メイリオ" panose="020B0604030504040204" pitchFamily="50" charset="-128"/>
                <a:ea typeface="メイリオ" panose="020B0604030504040204" pitchFamily="50" charset="-128"/>
              </a:rPr>
              <a:t>日より、ダイレクトチャネル</a:t>
            </a:r>
            <a:r>
              <a:rPr kumimoji="1" lang="en-US" altLang="ja-JP" sz="1050" dirty="0">
                <a:solidFill>
                  <a:srgbClr val="000000"/>
                </a:solidFill>
                <a:latin typeface="メイリオ" panose="020B0604030504040204" pitchFamily="50" charset="-128"/>
                <a:ea typeface="メイリオ" panose="020B0604030504040204" pitchFamily="50" charset="-128"/>
              </a:rPr>
              <a:t>※</a:t>
            </a:r>
            <a:r>
              <a:rPr kumimoji="1" lang="ja-JP" altLang="en-US" sz="1050" dirty="0">
                <a:solidFill>
                  <a:srgbClr val="000000"/>
                </a:solidFill>
                <a:latin typeface="メイリオ" panose="020B0604030504040204" pitchFamily="50" charset="-128"/>
                <a:ea typeface="メイリオ" panose="020B0604030504040204" pitchFamily="50" charset="-128"/>
              </a:rPr>
              <a:t>１専用商品「Ｃｈａｋｉｎチャキン（無配当災害死亡保障付積立保険）」を発売します。</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000000"/>
                </a:solidFill>
                <a:latin typeface="メイリオ" panose="020B0604030504040204" pitchFamily="50" charset="-128"/>
                <a:ea typeface="メイリオ" panose="020B0604030504040204" pitchFamily="50" charset="-128"/>
              </a:rPr>
              <a:t>Ｃｈａｋｉｎは主に投資未経験者の若年層を応援するもので、投資よりもリスクが少なく、貯金よりもお金が増える「貯金以上、投資未満。」という今までにない新しい概念をコンセプトにした商品です。（原文ママ）</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A66EB57E-532F-437A-CB8C-F837CA59BED9}"/>
              </a:ext>
            </a:extLst>
          </p:cNvPr>
          <p:cNvSpPr/>
          <p:nvPr/>
        </p:nvSpPr>
        <p:spPr>
          <a:xfrm>
            <a:off x="4344080" y="2552916"/>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❸</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保障内容</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pic>
        <p:nvPicPr>
          <p:cNvPr id="11" name="図 10">
            <a:extLst>
              <a:ext uri="{FF2B5EF4-FFF2-40B4-BE49-F238E27FC236}">
                <a16:creationId xmlns:a16="http://schemas.microsoft.com/office/drawing/2014/main" id="{8791DDAE-D27E-501F-8ADE-341584AFC6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81" y="5827817"/>
            <a:ext cx="541867" cy="541867"/>
          </a:xfrm>
          <a:prstGeom prst="rect">
            <a:avLst/>
          </a:prstGeom>
        </p:spPr>
      </p:pic>
      <p:sp>
        <p:nvSpPr>
          <p:cNvPr id="12" name="吹き出し: 四角形 11">
            <a:extLst>
              <a:ext uri="{FF2B5EF4-FFF2-40B4-BE49-F238E27FC236}">
                <a16:creationId xmlns:a16="http://schemas.microsoft.com/office/drawing/2014/main" id="{F7CC923E-DB52-54EA-D7F1-08C5C4076EEC}"/>
              </a:ext>
            </a:extLst>
          </p:cNvPr>
          <p:cNvSpPr/>
          <p:nvPr/>
        </p:nvSpPr>
        <p:spPr bwMode="auto">
          <a:xfrm>
            <a:off x="568702" y="5887766"/>
            <a:ext cx="9173081" cy="504000"/>
          </a:xfrm>
          <a:prstGeom prst="wedgeRectCallout">
            <a:avLst>
              <a:gd name="adj1" fmla="val -51196"/>
              <a:gd name="adj2" fmla="val 7355"/>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srgbClr val="3E3A39"/>
                </a:solidFill>
                <a:effectLst/>
                <a:uLnTx/>
                <a:uFillTx/>
                <a:latin typeface="メイリオ"/>
                <a:ea typeface="メイリオ"/>
                <a:cs typeface="+mn-cs"/>
              </a:rPr>
              <a:t>いつでも</a:t>
            </a:r>
            <a:r>
              <a:rPr kumimoji="1" lang="en-US" altLang="ja-JP" sz="1000" b="0" i="0" u="none" strike="noStrike" kern="1200" cap="none" spc="0" normalizeH="0" baseline="0" noProof="0" dirty="0">
                <a:ln>
                  <a:noFill/>
                </a:ln>
                <a:solidFill>
                  <a:srgbClr val="3E3A39"/>
                </a:solidFill>
                <a:effectLst/>
                <a:uLnTx/>
                <a:uFillTx/>
                <a:latin typeface="メイリオ"/>
                <a:ea typeface="メイリオ"/>
                <a:cs typeface="+mn-cs"/>
              </a:rPr>
              <a:t>100</a:t>
            </a:r>
            <a:r>
              <a:rPr kumimoji="1" lang="ja-JP" altLang="en-US" sz="1000" b="0" i="0" u="none" strike="noStrike" kern="1200" cap="none" spc="0" normalizeH="0" baseline="0" noProof="0" dirty="0">
                <a:ln>
                  <a:noFill/>
                </a:ln>
                <a:solidFill>
                  <a:srgbClr val="3E3A39"/>
                </a:solidFill>
                <a:effectLst/>
                <a:uLnTx/>
                <a:uFillTx/>
                <a:latin typeface="メイリオ"/>
                <a:ea typeface="メイリオ"/>
                <a:cs typeface="+mn-cs"/>
              </a:rPr>
              <a:t>％以上戻ってくる安心感は、他の生命保険会社が展開する積み立て系商品の中でも</a:t>
            </a:r>
            <a:r>
              <a:rPr kumimoji="1" lang="ja-JP" altLang="en-US" sz="1000" dirty="0">
                <a:solidFill>
                  <a:srgbClr val="3E3A39"/>
                </a:solidFill>
                <a:latin typeface="メイリオ"/>
                <a:ea typeface="メイリオ"/>
              </a:rPr>
              <a:t>大きな優位点といえますね！</a:t>
            </a:r>
            <a:r>
              <a:rPr kumimoji="1" lang="ja-JP" altLang="en-US" sz="1000" b="0" i="0" u="none" strike="noStrike" kern="1200" cap="none" spc="0" normalizeH="0" baseline="0" noProof="0" dirty="0">
                <a:ln>
                  <a:noFill/>
                </a:ln>
                <a:solidFill>
                  <a:srgbClr val="3E3A39"/>
                </a:solidFill>
                <a:effectLst/>
                <a:uLnTx/>
                <a:uFillTx/>
                <a:latin typeface="メイリオ"/>
                <a:ea typeface="メイリオ"/>
                <a:cs typeface="+mn-cs"/>
              </a:rPr>
              <a:t>先行している明治安田生命の「じぶんの積立」との違いは、</a:t>
            </a:r>
            <a:r>
              <a:rPr kumimoji="1" lang="en-US" altLang="ja-JP" sz="1000" b="0" i="0" u="none" strike="noStrike" kern="1200" cap="none" spc="0" normalizeH="0" baseline="0" noProof="0" dirty="0">
                <a:ln>
                  <a:noFill/>
                </a:ln>
                <a:solidFill>
                  <a:srgbClr val="3E3A39"/>
                </a:solidFill>
                <a:effectLst/>
                <a:uLnTx/>
                <a:uFillTx/>
                <a:latin typeface="メイリオ"/>
                <a:ea typeface="メイリオ"/>
                <a:cs typeface="+mn-cs"/>
              </a:rPr>
              <a:t>5</a:t>
            </a:r>
            <a:r>
              <a:rPr kumimoji="1" lang="ja-JP" altLang="en-US" sz="1000" b="0" i="0" u="none" strike="noStrike" kern="1200" cap="none" spc="0" normalizeH="0" baseline="0" noProof="0" dirty="0">
                <a:ln>
                  <a:noFill/>
                </a:ln>
                <a:solidFill>
                  <a:srgbClr val="3E3A39"/>
                </a:solidFill>
                <a:effectLst/>
                <a:uLnTx/>
                <a:uFillTx/>
                <a:latin typeface="メイリオ"/>
                <a:ea typeface="メイリオ"/>
                <a:cs typeface="+mn-cs"/>
              </a:rPr>
              <a:t>年までの短期間の増え幅を重視するか、</a:t>
            </a:r>
            <a:r>
              <a:rPr kumimoji="1" lang="en-US" altLang="ja-JP" sz="1000" b="0" i="0" u="none" strike="noStrike" kern="1200" cap="none" spc="0" normalizeH="0" baseline="0" noProof="0" dirty="0">
                <a:ln>
                  <a:noFill/>
                </a:ln>
                <a:solidFill>
                  <a:srgbClr val="3E3A39"/>
                </a:solidFill>
                <a:effectLst/>
                <a:uLnTx/>
                <a:uFillTx/>
                <a:latin typeface="メイリオ"/>
                <a:ea typeface="メイリオ"/>
                <a:cs typeface="+mn-cs"/>
              </a:rPr>
              <a:t>5</a:t>
            </a:r>
            <a:r>
              <a:rPr kumimoji="1" lang="ja-JP" altLang="en-US" sz="1000" b="0" i="0" u="none" strike="noStrike" kern="1200" cap="none" spc="0" normalizeH="0" baseline="0" noProof="0" dirty="0">
                <a:ln>
                  <a:noFill/>
                </a:ln>
                <a:solidFill>
                  <a:srgbClr val="3E3A39"/>
                </a:solidFill>
                <a:effectLst/>
                <a:uLnTx/>
                <a:uFillTx/>
                <a:latin typeface="メイリオ"/>
                <a:ea typeface="メイリオ"/>
                <a:cs typeface="+mn-cs"/>
              </a:rPr>
              <a:t>年超の増え幅を重視するかという点といえます。短期の積み立ては、より流動性が高く、利率としても</a:t>
            </a:r>
            <a:r>
              <a:rPr kumimoji="1" lang="en-US" altLang="ja-JP" sz="1000" b="0" i="0" u="none" strike="noStrike" kern="1200" cap="none" spc="0" normalizeH="0" baseline="0" noProof="0" dirty="0">
                <a:ln>
                  <a:noFill/>
                </a:ln>
                <a:solidFill>
                  <a:srgbClr val="3E3A39"/>
                </a:solidFill>
                <a:effectLst/>
                <a:uLnTx/>
                <a:uFillTx/>
                <a:latin typeface="メイリオ"/>
                <a:ea typeface="メイリオ"/>
                <a:cs typeface="+mn-cs"/>
              </a:rPr>
              <a:t>1</a:t>
            </a:r>
            <a:r>
              <a:rPr kumimoji="1" lang="ja-JP" altLang="en-US" sz="1000" b="0" i="0" u="none" strike="noStrike" kern="1200" cap="none" spc="0" normalizeH="0" baseline="0" noProof="0" dirty="0">
                <a:ln>
                  <a:noFill/>
                </a:ln>
                <a:solidFill>
                  <a:srgbClr val="3E3A39"/>
                </a:solidFill>
                <a:effectLst/>
                <a:uLnTx/>
                <a:uFillTx/>
                <a:latin typeface="メイリオ"/>
                <a:ea typeface="メイリオ"/>
                <a:cs typeface="+mn-cs"/>
              </a:rPr>
              <a:t>％を超える預金等もありますので、私たちがご案内する商品としては、より長期の目線を踏まえてご案内したいですよね！</a:t>
            </a:r>
            <a:endParaRPr kumimoji="1" lang="en-US" altLang="ja-JP" sz="10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3" name="正方形/長方形 12">
            <a:extLst>
              <a:ext uri="{FF2B5EF4-FFF2-40B4-BE49-F238E27FC236}">
                <a16:creationId xmlns:a16="http://schemas.microsoft.com/office/drawing/2014/main" id="{5413F254-A592-AEB1-8DC4-FCFE5E0A214E}"/>
              </a:ext>
            </a:extLst>
          </p:cNvPr>
          <p:cNvSpPr/>
          <p:nvPr/>
        </p:nvSpPr>
        <p:spPr>
          <a:xfrm>
            <a:off x="-15881" y="6348054"/>
            <a:ext cx="9807581" cy="200055"/>
          </a:xfrm>
          <a:prstGeom prst="rect">
            <a:avLst/>
          </a:prstGeom>
        </p:spPr>
        <p:txBody>
          <a:bodyPr wrap="square"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参考・引用）　</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3"/>
              </a:rPr>
              <a:t>https://www.asahi-life.co.jp/company/newsrelease/20250312.pdf</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 </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4"/>
              </a:rPr>
              <a:t>https://www.meijiyasuda.co.jp/profile/news/release/2022/pdf/20230217_01.pdf</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p:txBody>
      </p:sp>
      <p:graphicFrame>
        <p:nvGraphicFramePr>
          <p:cNvPr id="14" name="表 13">
            <a:extLst>
              <a:ext uri="{FF2B5EF4-FFF2-40B4-BE49-F238E27FC236}">
                <a16:creationId xmlns:a16="http://schemas.microsoft.com/office/drawing/2014/main" id="{627856EC-12C4-A034-4434-2C17F4EE0410}"/>
              </a:ext>
            </a:extLst>
          </p:cNvPr>
          <p:cNvGraphicFramePr>
            <a:graphicFrameLocks noGrp="1"/>
          </p:cNvGraphicFramePr>
          <p:nvPr/>
        </p:nvGraphicFramePr>
        <p:xfrm>
          <a:off x="4608771" y="2813213"/>
          <a:ext cx="5220000" cy="1584000"/>
        </p:xfrm>
        <a:graphic>
          <a:graphicData uri="http://schemas.openxmlformats.org/drawingml/2006/table">
            <a:tbl>
              <a:tblPr>
                <a:tableStyleId>{5C22544A-7EE6-4342-B048-85BDC9FD1C3A}</a:tableStyleId>
              </a:tblPr>
              <a:tblGrid>
                <a:gridCol w="936000">
                  <a:extLst>
                    <a:ext uri="{9D8B030D-6E8A-4147-A177-3AD203B41FA5}">
                      <a16:colId xmlns:a16="http://schemas.microsoft.com/office/drawing/2014/main" val="2343754919"/>
                    </a:ext>
                  </a:extLst>
                </a:gridCol>
                <a:gridCol w="3276000">
                  <a:extLst>
                    <a:ext uri="{9D8B030D-6E8A-4147-A177-3AD203B41FA5}">
                      <a16:colId xmlns:a16="http://schemas.microsoft.com/office/drawing/2014/main" val="2615619220"/>
                    </a:ext>
                  </a:extLst>
                </a:gridCol>
                <a:gridCol w="1008000">
                  <a:extLst>
                    <a:ext uri="{9D8B030D-6E8A-4147-A177-3AD203B41FA5}">
                      <a16:colId xmlns:a16="http://schemas.microsoft.com/office/drawing/2014/main" val="630557743"/>
                    </a:ext>
                  </a:extLst>
                </a:gridCol>
              </a:tblGrid>
              <a:tr h="216000">
                <a:tc>
                  <a:txBody>
                    <a:bodyPr/>
                    <a:lstStyle/>
                    <a:p>
                      <a:pPr algn="ctr" fontAlgn="t"/>
                      <a:r>
                        <a:rPr lang="ja-JP" altLang="en-US" sz="900" dirty="0">
                          <a:latin typeface="Meiryo UI" panose="020B0604030504040204" pitchFamily="50" charset="-128"/>
                          <a:ea typeface="Meiryo UI" panose="020B0604030504040204" pitchFamily="50" charset="-128"/>
                        </a:rPr>
                        <a:t>給付金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支払事由</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dirty="0">
                          <a:latin typeface="Meiryo UI" panose="020B0604030504040204" pitchFamily="50" charset="-128"/>
                          <a:ea typeface="Meiryo UI" panose="020B0604030504040204" pitchFamily="50" charset="-128"/>
                        </a:rPr>
                        <a:t>支払金額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5564463"/>
                  </a:ext>
                </a:extLst>
              </a:tr>
              <a:tr h="360000">
                <a:tc>
                  <a:txBody>
                    <a:bodyPr/>
                    <a:lstStyle/>
                    <a:p>
                      <a:pPr algn="ct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満期保険金</a:t>
                      </a:r>
                      <a:endParaRPr kumimoji="1" lang="zh-TW"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保険期間満了時まで生存したとき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満期保険金額</a:t>
                      </a: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（積立金額</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4048230"/>
                  </a:ext>
                </a:extLst>
              </a:tr>
              <a:tr h="648000">
                <a:tc>
                  <a:txBody>
                    <a:bodyPr/>
                    <a:lstStyle/>
                    <a:p>
                      <a:pPr algn="ctr"/>
                      <a:r>
                        <a:rPr kumimoji="1" lang="zh-TW"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災害</a:t>
                      </a:r>
                      <a:endParaRPr kumimoji="1" lang="en-US" altLang="zh-TW" sz="900" b="0" i="0" u="none" strike="noStrike" kern="1200" baseline="0" dirty="0">
                        <a:solidFill>
                          <a:schemeClr val="dk1"/>
                        </a:solidFill>
                        <a:latin typeface="Meiryo UI" panose="020B0604030504040204" pitchFamily="50" charset="-128"/>
                        <a:ea typeface="Meiryo UI" panose="020B0604030504040204" pitchFamily="50" charset="-128"/>
                        <a:cs typeface="+mn-cs"/>
                      </a:endParaRPr>
                    </a:p>
                    <a:p>
                      <a:pPr algn="ctr"/>
                      <a:r>
                        <a:rPr kumimoji="1" lang="zh-TW"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死亡給付金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次のいずれかに該当したとき</a:t>
                      </a:r>
                    </a:p>
                    <a:p>
                      <a:pPr marL="171450" indent="-171450">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不慮の事故を直接の原因としてその事故の日から</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日以内に死亡したとき</a:t>
                      </a:r>
                    </a:p>
                    <a:p>
                      <a:pPr marL="171450" indent="-171450">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住友生命所定の感染症により死亡したとき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積立金額の</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倍相当額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4516647"/>
                  </a:ext>
                </a:extLst>
              </a:tr>
              <a:tr h="360000">
                <a:tc>
                  <a:txBody>
                    <a:bodyPr/>
                    <a:lstStyle/>
                    <a:p>
                      <a:pPr algn="ctr"/>
                      <a:r>
                        <a:rPr kumimoji="1" lang="zh-TW"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死亡給付金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災害死亡給付金が支払われずに</a:t>
                      </a:r>
                    </a:p>
                    <a:p>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死亡したとき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積立金額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5386310"/>
                  </a:ext>
                </a:extLst>
              </a:tr>
            </a:tbl>
          </a:graphicData>
        </a:graphic>
      </p:graphicFrame>
      <p:sp>
        <p:nvSpPr>
          <p:cNvPr id="15" name="正方形/長方形 14">
            <a:extLst>
              <a:ext uri="{FF2B5EF4-FFF2-40B4-BE49-F238E27FC236}">
                <a16:creationId xmlns:a16="http://schemas.microsoft.com/office/drawing/2014/main" id="{92B694F3-378B-4105-2E21-79796D14A47E}"/>
              </a:ext>
            </a:extLst>
          </p:cNvPr>
          <p:cNvSpPr/>
          <p:nvPr/>
        </p:nvSpPr>
        <p:spPr>
          <a:xfrm>
            <a:off x="4344080" y="4490265"/>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❹．</a:t>
            </a:r>
            <a:r>
              <a:rPr kumimoji="1" lang="zh-TW"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契約年齢範囲</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など</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6" name="表 15">
            <a:extLst>
              <a:ext uri="{FF2B5EF4-FFF2-40B4-BE49-F238E27FC236}">
                <a16:creationId xmlns:a16="http://schemas.microsoft.com/office/drawing/2014/main" id="{16322AB2-7D63-7954-455D-CA1704417814}"/>
              </a:ext>
            </a:extLst>
          </p:cNvPr>
          <p:cNvGraphicFramePr>
            <a:graphicFrameLocks noGrp="1"/>
          </p:cNvGraphicFramePr>
          <p:nvPr/>
        </p:nvGraphicFramePr>
        <p:xfrm>
          <a:off x="4608771" y="4767031"/>
          <a:ext cx="4140000" cy="994320"/>
        </p:xfrm>
        <a:graphic>
          <a:graphicData uri="http://schemas.openxmlformats.org/drawingml/2006/table">
            <a:tbl>
              <a:tblPr>
                <a:tableStyleId>{5C22544A-7EE6-4342-B048-85BDC9FD1C3A}</a:tableStyleId>
              </a:tblPr>
              <a:tblGrid>
                <a:gridCol w="1116000">
                  <a:extLst>
                    <a:ext uri="{9D8B030D-6E8A-4147-A177-3AD203B41FA5}">
                      <a16:colId xmlns:a16="http://schemas.microsoft.com/office/drawing/2014/main" val="2218457237"/>
                    </a:ext>
                  </a:extLst>
                </a:gridCol>
                <a:gridCol w="3024000">
                  <a:extLst>
                    <a:ext uri="{9D8B030D-6E8A-4147-A177-3AD203B41FA5}">
                      <a16:colId xmlns:a16="http://schemas.microsoft.com/office/drawing/2014/main" val="2299677408"/>
                    </a:ext>
                  </a:extLst>
                </a:gridCol>
              </a:tblGrid>
              <a:tr h="216000">
                <a:tc>
                  <a:txBody>
                    <a:bodyPr/>
                    <a:lstStyle/>
                    <a:p>
                      <a:pPr algn="ctr" fontAlgn="t"/>
                      <a:r>
                        <a:rPr lang="ja-JP" altLang="en-US" sz="900" dirty="0">
                          <a:latin typeface="Meiryo UI" panose="020B0604030504040204" pitchFamily="50" charset="-128"/>
                          <a:ea typeface="Meiryo UI" panose="020B0604030504040204" pitchFamily="50" charset="-128"/>
                        </a:rPr>
                        <a:t>契約年齢範囲</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99839917"/>
                  </a:ext>
                </a:extLst>
              </a:tr>
              <a:tr h="216000">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設定可能な保険料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5,000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15,000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円／月額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円単位で設定可能</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86860950"/>
                  </a:ext>
                </a:extLst>
              </a:tr>
              <a:tr h="216000">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保険料払込方法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266700" indent="-85725" algn="l" fontAlgn="t">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初回保険料：</a:t>
                      </a:r>
                      <a:r>
                        <a:rPr lang="en-US" altLang="ja-JP" sz="900" b="0" i="0" u="none" strike="noStrike" dirty="0" err="1">
                          <a:solidFill>
                            <a:srgbClr val="000000"/>
                          </a:solidFill>
                          <a:effectLst/>
                          <a:latin typeface="Meiryo UI" panose="020B0604030504040204" pitchFamily="50" charset="-128"/>
                          <a:ea typeface="Meiryo UI" panose="020B0604030504040204" pitchFamily="50" charset="-128"/>
                        </a:rPr>
                        <a:t>PayPay</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・ペイジー・コンビニ払い</a:t>
                      </a:r>
                    </a:p>
                    <a:p>
                      <a:pPr marL="266700" indent="-85725" algn="l" fontAlgn="t">
                        <a:buFont typeface="Arial" panose="020B0604020202020204" pitchFamily="34" charset="0"/>
                        <a:buChar cha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回目以降の保険料：口座振替</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0762925"/>
                  </a:ext>
                </a:extLst>
              </a:tr>
              <a:tr h="216000">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生命保険料控除</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一般生命保険料控除の対象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31387121"/>
                  </a:ext>
                </a:extLst>
              </a:tr>
            </a:tbl>
          </a:graphicData>
        </a:graphic>
      </p:graphicFrame>
      <p:sp>
        <p:nvSpPr>
          <p:cNvPr id="17" name="正方形/長方形 16">
            <a:extLst>
              <a:ext uri="{FF2B5EF4-FFF2-40B4-BE49-F238E27FC236}">
                <a16:creationId xmlns:a16="http://schemas.microsoft.com/office/drawing/2014/main" id="{983A07BC-A9BF-492F-C2E4-C210F4B0B5A3}"/>
              </a:ext>
            </a:extLst>
          </p:cNvPr>
          <p:cNvSpPr/>
          <p:nvPr/>
        </p:nvSpPr>
        <p:spPr>
          <a:xfrm>
            <a:off x="8015200" y="1057911"/>
            <a:ext cx="1143099" cy="338554"/>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r>
              <a:rPr kumimoji="1" lang="ja-JP" altLang="en-US" sz="800" dirty="0">
                <a:solidFill>
                  <a:srgbClr val="000000"/>
                </a:solidFill>
                <a:latin typeface="メイリオ" panose="020B0604030504040204" pitchFamily="50" charset="-128"/>
                <a:ea typeface="メイリオ" panose="020B0604030504040204" pitchFamily="50" charset="-128"/>
              </a:rPr>
              <a:t>当商品のニュース</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00000"/>
              </a:lnSpc>
              <a:spcBef>
                <a:spcPct val="0"/>
              </a:spcBef>
              <a:spcAft>
                <a:spcPct val="0"/>
              </a:spcAft>
              <a:buClrTx/>
              <a:buSzTx/>
              <a:tabLst/>
              <a:defRPr/>
            </a:pPr>
            <a:r>
              <a:rPr kumimoji="1" lang="ja-JP" altLang="en-US" sz="800" dirty="0">
                <a:solidFill>
                  <a:srgbClr val="000000"/>
                </a:solidFill>
                <a:latin typeface="メイリオ" panose="020B0604030504040204" pitchFamily="50" charset="-128"/>
                <a:ea typeface="メイリオ" panose="020B0604030504040204" pitchFamily="50" charset="-128"/>
              </a:rPr>
              <a:t>リリースはコチラ⇒</a:t>
            </a:r>
            <a:endParaRPr kumimoji="1" lang="en-US" altLang="ja-JP"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8" name="表 17">
            <a:extLst>
              <a:ext uri="{FF2B5EF4-FFF2-40B4-BE49-F238E27FC236}">
                <a16:creationId xmlns:a16="http://schemas.microsoft.com/office/drawing/2014/main" id="{B4924E8D-288A-3ED9-BBDE-A7C724BD1061}"/>
              </a:ext>
            </a:extLst>
          </p:cNvPr>
          <p:cNvGraphicFramePr>
            <a:graphicFrameLocks noGrp="1"/>
          </p:cNvGraphicFramePr>
          <p:nvPr/>
        </p:nvGraphicFramePr>
        <p:xfrm>
          <a:off x="5343525" y="1678320"/>
          <a:ext cx="4485246" cy="792000"/>
        </p:xfrm>
        <a:graphic>
          <a:graphicData uri="http://schemas.openxmlformats.org/drawingml/2006/table">
            <a:tbl>
              <a:tblPr>
                <a:tableStyleId>{5C22544A-7EE6-4342-B048-85BDC9FD1C3A}</a:tableStyleId>
              </a:tblPr>
              <a:tblGrid>
                <a:gridCol w="2242623">
                  <a:extLst>
                    <a:ext uri="{9D8B030D-6E8A-4147-A177-3AD203B41FA5}">
                      <a16:colId xmlns:a16="http://schemas.microsoft.com/office/drawing/2014/main" val="2343754919"/>
                    </a:ext>
                  </a:extLst>
                </a:gridCol>
                <a:gridCol w="2242623">
                  <a:extLst>
                    <a:ext uri="{9D8B030D-6E8A-4147-A177-3AD203B41FA5}">
                      <a16:colId xmlns:a16="http://schemas.microsoft.com/office/drawing/2014/main" val="2615619220"/>
                    </a:ext>
                  </a:extLst>
                </a:gridCol>
              </a:tblGrid>
              <a:tr h="216000">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5564463"/>
                  </a:ext>
                </a:extLst>
              </a:tr>
              <a:tr h="576000">
                <a:tc>
                  <a:txBody>
                    <a:bodyPr/>
                    <a:lstStyle/>
                    <a:p>
                      <a:pPr marL="0" indent="0" algn="l">
                        <a:buFont typeface="Arial" panose="020B0604020202020204" pitchFamily="34" charset="0"/>
                        <a:buNone/>
                      </a:pPr>
                      <a:endPar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endParaRPr>
                    </a:p>
                    <a:p>
                      <a:pPr marL="92075" indent="-92075" algn="l">
                        <a:buFont typeface="Arial" panose="020B0604020202020204" pitchFamily="34" charset="0"/>
                        <a:buChar char="•"/>
                      </a:pP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a:t>
                      </a:r>
                      <a:r>
                        <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rPr>
                        <a:t>5</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年目までの受取率が高い（</a:t>
                      </a:r>
                      <a:r>
                        <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rPr>
                        <a:t>5</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年目：</a:t>
                      </a:r>
                      <a:r>
                        <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rPr>
                        <a:t>101</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a:t>
                      </a:r>
                      <a:endParaRPr kumimoji="1" lang="zh-TW"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kumimoji="1" lang="ja-JP" altLang="en-US" sz="800" b="0" i="0" u="none" strike="noStrike" kern="1200" baseline="0" dirty="0">
                          <a:solidFill>
                            <a:schemeClr val="dk1"/>
                          </a:solidFill>
                          <a:latin typeface="Meiryo UI" panose="020B0604030504040204" pitchFamily="50" charset="-128"/>
                          <a:ea typeface="Meiryo UI" panose="020B0604030504040204" pitchFamily="50" charset="-128"/>
                          <a:cs typeface="+mn-cs"/>
                        </a:rPr>
                        <a:t>同じような商品：</a:t>
                      </a:r>
                      <a:r>
                        <a:rPr kumimoji="1" lang="ja-JP" altLang="en-US" sz="900" b="1" i="0" u="none" strike="noStrike" kern="1200" baseline="0" dirty="0">
                          <a:solidFill>
                            <a:schemeClr val="dk1"/>
                          </a:solidFill>
                          <a:latin typeface="Meiryo UI" panose="020B0604030504040204" pitchFamily="50" charset="-128"/>
                          <a:ea typeface="Meiryo UI" panose="020B0604030504040204" pitchFamily="50" charset="-128"/>
                          <a:cs typeface="+mn-cs"/>
                        </a:rPr>
                        <a:t>明治安田生命じぶんの積立</a:t>
                      </a:r>
                      <a:endParaRPr kumimoji="1" lang="en-US" altLang="ja-JP" sz="900" b="1" i="0" u="none" strike="noStrike" kern="1200" baseline="0" dirty="0">
                        <a:solidFill>
                          <a:schemeClr val="dk1"/>
                        </a:solidFill>
                        <a:latin typeface="Meiryo UI" panose="020B0604030504040204" pitchFamily="50" charset="-128"/>
                        <a:ea typeface="Meiryo UI" panose="020B0604030504040204" pitchFamily="50" charset="-128"/>
                        <a:cs typeface="+mn-cs"/>
                      </a:endParaRPr>
                    </a:p>
                    <a:p>
                      <a:pPr marL="92075" indent="-92075">
                        <a:buFont typeface="Arial" panose="020B0604020202020204" pitchFamily="34" charset="0"/>
                        <a:buChar cha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年目超～の受取率が高い！（</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年目：</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103.2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年目</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106.3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4048230"/>
                  </a:ext>
                </a:extLst>
              </a:tr>
            </a:tbl>
          </a:graphicData>
        </a:graphic>
      </p:graphicFrame>
      <p:sp>
        <p:nvSpPr>
          <p:cNvPr id="19" name="正方形/長方形 18">
            <a:extLst>
              <a:ext uri="{FF2B5EF4-FFF2-40B4-BE49-F238E27FC236}">
                <a16:creationId xmlns:a16="http://schemas.microsoft.com/office/drawing/2014/main" id="{FDBE868E-8082-9765-0788-A086C66D0B6F}"/>
              </a:ext>
            </a:extLst>
          </p:cNvPr>
          <p:cNvSpPr/>
          <p:nvPr/>
        </p:nvSpPr>
        <p:spPr>
          <a:xfrm>
            <a:off x="8229600" y="1430362"/>
            <a:ext cx="1661330" cy="230832"/>
          </a:xfrm>
          <a:prstGeom prst="rect">
            <a:avLst/>
          </a:prstGeom>
          <a:solidFill>
            <a:schemeClr val="bg1">
              <a:lumMod val="85000"/>
            </a:schemeClr>
          </a:solid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他の保険会社との主な比較</a:t>
            </a:r>
            <a:endParaRPr kumimoji="1" lang="en-US" altLang="ja-JP" sz="9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20" name="テキスト ボックス 19">
            <a:extLst>
              <a:ext uri="{FF2B5EF4-FFF2-40B4-BE49-F238E27FC236}">
                <a16:creationId xmlns:a16="http://schemas.microsoft.com/office/drawing/2014/main" id="{5B76ADF3-38E9-A08E-8C41-6BA9D297663A}"/>
              </a:ext>
            </a:extLst>
          </p:cNvPr>
          <p:cNvSpPr txBox="1"/>
          <p:nvPr/>
        </p:nvSpPr>
        <p:spPr>
          <a:xfrm>
            <a:off x="3473834" y="1987910"/>
            <a:ext cx="1734517" cy="523220"/>
          </a:xfrm>
          <a:prstGeom prst="rect">
            <a:avLst/>
          </a:prstGeom>
          <a:noFill/>
        </p:spPr>
        <p:txBody>
          <a:bodyPr wrap="square">
            <a:spAutoFit/>
          </a:bodyPr>
          <a:lstStyle/>
          <a:p>
            <a:pPr marL="171450" indent="-171450">
              <a:buFont typeface="メイリオ" panose="020B0604030504040204" pitchFamily="50" charset="-128"/>
              <a:buChar char="※"/>
            </a:pPr>
            <a:r>
              <a:rPr lang="ja-JP" altLang="en-US" sz="700" dirty="0">
                <a:latin typeface="Meiryo UI" panose="020B0604030504040204" pitchFamily="50" charset="-128"/>
                <a:ea typeface="Meiryo UI" panose="020B0604030504040204" pitchFamily="50" charset="-128"/>
              </a:rPr>
              <a:t>インターネットのみで申込みが完結し、「１か月目から毎月増える」かつ「 いつでも 100 ％以上戻ってくる 」 生命保険商品は業界初です。</a:t>
            </a:r>
          </a:p>
        </p:txBody>
      </p:sp>
      <p:graphicFrame>
        <p:nvGraphicFramePr>
          <p:cNvPr id="21" name="グラフ 20">
            <a:extLst>
              <a:ext uri="{FF2B5EF4-FFF2-40B4-BE49-F238E27FC236}">
                <a16:creationId xmlns:a16="http://schemas.microsoft.com/office/drawing/2014/main" id="{80312C78-06F4-AF45-16D5-5CA0032B4BB1}"/>
              </a:ext>
            </a:extLst>
          </p:cNvPr>
          <p:cNvGraphicFramePr>
            <a:graphicFrameLocks/>
          </p:cNvGraphicFramePr>
          <p:nvPr/>
        </p:nvGraphicFramePr>
        <p:xfrm>
          <a:off x="432816" y="3038034"/>
          <a:ext cx="3911264" cy="1708917"/>
        </p:xfrm>
        <a:graphic>
          <a:graphicData uri="http://schemas.openxmlformats.org/drawingml/2006/chart">
            <c:chart xmlns:c="http://schemas.openxmlformats.org/drawingml/2006/chart" xmlns:r="http://schemas.openxmlformats.org/officeDocument/2006/relationships" r:id="rId5"/>
          </a:graphicData>
        </a:graphic>
      </p:graphicFrame>
      <p:pic>
        <p:nvPicPr>
          <p:cNvPr id="22" name="図 21" descr="QR コード&#10;&#10;AI によって生成されたコンテンツは間違っている可能性があります。">
            <a:extLst>
              <a:ext uri="{FF2B5EF4-FFF2-40B4-BE49-F238E27FC236}">
                <a16:creationId xmlns:a16="http://schemas.microsoft.com/office/drawing/2014/main" id="{D4F80C57-6808-FA6D-C239-6144E792E1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78000" y="576221"/>
            <a:ext cx="828000" cy="828000"/>
          </a:xfrm>
          <a:prstGeom prst="rect">
            <a:avLst/>
          </a:prstGeom>
        </p:spPr>
      </p:pic>
      <p:graphicFrame>
        <p:nvGraphicFramePr>
          <p:cNvPr id="23" name="表 22">
            <a:extLst>
              <a:ext uri="{FF2B5EF4-FFF2-40B4-BE49-F238E27FC236}">
                <a16:creationId xmlns:a16="http://schemas.microsoft.com/office/drawing/2014/main" id="{4FE183EF-98D6-722B-56C7-6E88A473C823}"/>
              </a:ext>
            </a:extLst>
          </p:cNvPr>
          <p:cNvGraphicFramePr>
            <a:graphicFrameLocks noGrp="1"/>
          </p:cNvGraphicFramePr>
          <p:nvPr/>
        </p:nvGraphicFramePr>
        <p:xfrm>
          <a:off x="427908" y="4565726"/>
          <a:ext cx="3769100" cy="1196340"/>
        </p:xfrm>
        <a:graphic>
          <a:graphicData uri="http://schemas.openxmlformats.org/drawingml/2006/table">
            <a:tbl>
              <a:tblPr>
                <a:tableStyleId>{5C22544A-7EE6-4342-B048-85BDC9FD1C3A}</a:tableStyleId>
              </a:tblPr>
              <a:tblGrid>
                <a:gridCol w="673100">
                  <a:extLst>
                    <a:ext uri="{9D8B030D-6E8A-4147-A177-3AD203B41FA5}">
                      <a16:colId xmlns:a16="http://schemas.microsoft.com/office/drawing/2014/main" val="2437004562"/>
                    </a:ext>
                  </a:extLst>
                </a:gridCol>
                <a:gridCol w="619200">
                  <a:extLst>
                    <a:ext uri="{9D8B030D-6E8A-4147-A177-3AD203B41FA5}">
                      <a16:colId xmlns:a16="http://schemas.microsoft.com/office/drawing/2014/main" val="170704601"/>
                    </a:ext>
                  </a:extLst>
                </a:gridCol>
                <a:gridCol w="619200">
                  <a:extLst>
                    <a:ext uri="{9D8B030D-6E8A-4147-A177-3AD203B41FA5}">
                      <a16:colId xmlns:a16="http://schemas.microsoft.com/office/drawing/2014/main" val="3530605988"/>
                    </a:ext>
                  </a:extLst>
                </a:gridCol>
                <a:gridCol w="619200">
                  <a:extLst>
                    <a:ext uri="{9D8B030D-6E8A-4147-A177-3AD203B41FA5}">
                      <a16:colId xmlns:a16="http://schemas.microsoft.com/office/drawing/2014/main" val="301027144"/>
                    </a:ext>
                  </a:extLst>
                </a:gridCol>
                <a:gridCol w="619200">
                  <a:extLst>
                    <a:ext uri="{9D8B030D-6E8A-4147-A177-3AD203B41FA5}">
                      <a16:colId xmlns:a16="http://schemas.microsoft.com/office/drawing/2014/main" val="114088578"/>
                    </a:ext>
                  </a:extLst>
                </a:gridCol>
                <a:gridCol w="619200">
                  <a:extLst>
                    <a:ext uri="{9D8B030D-6E8A-4147-A177-3AD203B41FA5}">
                      <a16:colId xmlns:a16="http://schemas.microsoft.com/office/drawing/2014/main" val="3087142171"/>
                    </a:ext>
                  </a:extLst>
                </a:gridCol>
              </a:tblGrid>
              <a:tr h="2286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経過年数</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１年</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３年</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５年</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７年</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10</a:t>
                      </a:r>
                      <a:r>
                        <a:rPr lang="ja-JP" altLang="en-US" sz="900" u="none" strike="noStrike" dirty="0">
                          <a:effectLst/>
                          <a:latin typeface="Meiryo UI" panose="020B0604030504040204" pitchFamily="50" charset="-128"/>
                          <a:ea typeface="Meiryo UI" panose="020B0604030504040204" pitchFamily="50" charset="-128"/>
                        </a:rPr>
                        <a:t>年</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87850472"/>
                  </a:ext>
                </a:extLst>
              </a:tr>
              <a:tr h="228600">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返戻率</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100.2%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100.6%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103.0%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106.1%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18595031"/>
                  </a:ext>
                </a:extLst>
              </a:tr>
              <a:tr h="228600">
                <a:tc>
                  <a:txBody>
                    <a:bodyPr/>
                    <a:lstStyle/>
                    <a:p>
                      <a:pPr algn="ctr" fontAlgn="ctr"/>
                      <a:r>
                        <a:rPr lang="zh-TW" altLang="en-US" sz="900" b="1" u="none" strike="noStrike" dirty="0">
                          <a:effectLst/>
                          <a:latin typeface="Meiryo UI" panose="020B0604030504040204" pitchFamily="50" charset="-128"/>
                          <a:ea typeface="Meiryo UI" panose="020B0604030504040204" pitchFamily="50" charset="-128"/>
                        </a:rPr>
                        <a:t>払込保険料累計額</a:t>
                      </a:r>
                      <a:endParaRPr lang="zh-TW"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120,000</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u="none" strike="noStrike">
                          <a:effectLst/>
                          <a:latin typeface="Meiryo UI" panose="020B0604030504040204" pitchFamily="50" charset="-128"/>
                          <a:ea typeface="Meiryo UI" panose="020B0604030504040204" pitchFamily="50" charset="-128"/>
                        </a:rPr>
                        <a:t>360,000</a:t>
                      </a:r>
                      <a:endParaRPr lang="en-US" altLang="ja-JP" sz="900" b="1" i="0" u="none" strike="noStrike">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600,000</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u="none" strike="noStrike">
                          <a:effectLst/>
                          <a:latin typeface="Meiryo UI" panose="020B0604030504040204" pitchFamily="50" charset="-128"/>
                          <a:ea typeface="Meiryo UI" panose="020B0604030504040204" pitchFamily="50" charset="-128"/>
                        </a:rPr>
                        <a:t>600,000</a:t>
                      </a:r>
                      <a:endParaRPr lang="en-US" altLang="ja-JP" sz="900" b="1" i="0" u="none" strike="noStrike">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u="none" strike="noStrike" dirty="0">
                          <a:effectLst/>
                          <a:latin typeface="Meiryo UI" panose="020B0604030504040204" pitchFamily="50" charset="-128"/>
                          <a:ea typeface="Meiryo UI" panose="020B0604030504040204" pitchFamily="50" charset="-128"/>
                        </a:rPr>
                        <a:t>600,000</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31208702"/>
                  </a:ext>
                </a:extLst>
              </a:tr>
              <a:tr h="228600">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積立金額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120,260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362,224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606,128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618,311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637,046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81783314"/>
                  </a:ext>
                </a:extLst>
              </a:tr>
              <a:tr h="228600">
                <a:tc>
                  <a:txBody>
                    <a:bodyPr/>
                    <a:lstStyle/>
                    <a:p>
                      <a:pPr algn="ctr" fontAlgn="ctr"/>
                      <a:r>
                        <a:rPr lang="ja-JP" altLang="en-US" sz="900" b="1" u="none" strike="noStrike" dirty="0">
                          <a:solidFill>
                            <a:srgbClr val="EA5550"/>
                          </a:solidFill>
                          <a:effectLst/>
                          <a:latin typeface="Meiryo UI" panose="020B0604030504040204" pitchFamily="50" charset="-128"/>
                          <a:ea typeface="Meiryo UI" panose="020B0604030504040204" pitchFamily="50" charset="-128"/>
                        </a:rPr>
                        <a:t>差額</a:t>
                      </a:r>
                      <a:endParaRPr lang="ja-JP" altLang="en-US" sz="900" b="1" i="0" u="none" strike="noStrike" dirty="0">
                        <a:solidFill>
                          <a:srgbClr val="EA555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u="none" strike="noStrike" dirty="0">
                          <a:solidFill>
                            <a:srgbClr val="EA5550"/>
                          </a:solidFill>
                          <a:effectLst/>
                          <a:latin typeface="Meiryo UI" panose="020B0604030504040204" pitchFamily="50" charset="-128"/>
                          <a:ea typeface="Meiryo UI" panose="020B0604030504040204" pitchFamily="50" charset="-128"/>
                        </a:rPr>
                        <a:t>260</a:t>
                      </a:r>
                      <a:endParaRPr lang="en-US" altLang="ja-JP" sz="900" b="1" i="0" u="none" strike="noStrike" dirty="0">
                        <a:solidFill>
                          <a:srgbClr val="EA555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u="none" strike="noStrike" dirty="0">
                          <a:solidFill>
                            <a:srgbClr val="EA5550"/>
                          </a:solidFill>
                          <a:effectLst/>
                          <a:latin typeface="Meiryo UI" panose="020B0604030504040204" pitchFamily="50" charset="-128"/>
                          <a:ea typeface="Meiryo UI" panose="020B0604030504040204" pitchFamily="50" charset="-128"/>
                        </a:rPr>
                        <a:t>2,224</a:t>
                      </a:r>
                      <a:endParaRPr lang="en-US" altLang="ja-JP" sz="900" b="1" i="0" u="none" strike="noStrike" dirty="0">
                        <a:solidFill>
                          <a:srgbClr val="EA555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u="none" strike="noStrike" dirty="0">
                          <a:solidFill>
                            <a:srgbClr val="EA5550"/>
                          </a:solidFill>
                          <a:effectLst/>
                          <a:latin typeface="Meiryo UI" panose="020B0604030504040204" pitchFamily="50" charset="-128"/>
                          <a:ea typeface="Meiryo UI" panose="020B0604030504040204" pitchFamily="50" charset="-128"/>
                        </a:rPr>
                        <a:t>6,128</a:t>
                      </a:r>
                      <a:endParaRPr lang="en-US" altLang="ja-JP" sz="900" b="1" i="0" u="none" strike="noStrike" dirty="0">
                        <a:solidFill>
                          <a:srgbClr val="EA555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u="none" strike="noStrike" dirty="0">
                          <a:solidFill>
                            <a:srgbClr val="EA5550"/>
                          </a:solidFill>
                          <a:effectLst/>
                          <a:latin typeface="Meiryo UI" panose="020B0604030504040204" pitchFamily="50" charset="-128"/>
                          <a:ea typeface="Meiryo UI" panose="020B0604030504040204" pitchFamily="50" charset="-128"/>
                        </a:rPr>
                        <a:t>18,311</a:t>
                      </a:r>
                      <a:endParaRPr lang="en-US" altLang="ja-JP" sz="900" b="1" i="0" u="none" strike="noStrike" dirty="0">
                        <a:solidFill>
                          <a:srgbClr val="EA555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u="none" strike="noStrike" dirty="0">
                          <a:solidFill>
                            <a:srgbClr val="EA5550"/>
                          </a:solidFill>
                          <a:effectLst/>
                          <a:latin typeface="Meiryo UI" panose="020B0604030504040204" pitchFamily="50" charset="-128"/>
                          <a:ea typeface="Meiryo UI" panose="020B0604030504040204" pitchFamily="50" charset="-128"/>
                        </a:rPr>
                        <a:t>37,046</a:t>
                      </a:r>
                      <a:endParaRPr lang="en-US" altLang="ja-JP" sz="900" b="1" i="0" u="none" strike="noStrike" dirty="0">
                        <a:solidFill>
                          <a:srgbClr val="EA5550"/>
                        </a:solidFill>
                        <a:effectLst/>
                        <a:latin typeface="Meiryo UI" panose="020B0604030504040204" pitchFamily="50" charset="-128"/>
                        <a:ea typeface="Meiryo UI" panose="020B0604030504040204" pitchFamily="50" charset="-128"/>
                      </a:endParaRPr>
                    </a:p>
                  </a:txBody>
                  <a:tcPr marL="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70786277"/>
                  </a:ext>
                </a:extLst>
              </a:tr>
            </a:tbl>
          </a:graphicData>
        </a:graphic>
      </p:graphicFrame>
      <p:sp>
        <p:nvSpPr>
          <p:cNvPr id="24" name="AutoShape 3">
            <a:extLst>
              <a:ext uri="{FF2B5EF4-FFF2-40B4-BE49-F238E27FC236}">
                <a16:creationId xmlns:a16="http://schemas.microsoft.com/office/drawing/2014/main" id="{19B92469-5AFB-D1CD-4A9E-A5C8B1215AFD}"/>
              </a:ext>
            </a:extLst>
          </p:cNvPr>
          <p:cNvSpPr>
            <a:spLocks noChangeArrowheads="1"/>
          </p:cNvSpPr>
          <p:nvPr/>
        </p:nvSpPr>
        <p:spPr bwMode="auto">
          <a:xfrm>
            <a:off x="114299"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１．新商品「</a:t>
            </a:r>
            <a:r>
              <a:rPr kumimoji="1" lang="ja-JP" altLang="en-US" sz="1400" b="1" dirty="0">
                <a:latin typeface="メイリオ" panose="020B0604030504040204" pitchFamily="50" charset="-128"/>
                <a:ea typeface="メイリオ" panose="020B0604030504040204" pitchFamily="50" charset="-128"/>
              </a:rPr>
              <a:t> Ｃｈａｋｉｎ（チャキン／住友生命）</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」のニュースリリースを紹介！</a:t>
            </a:r>
          </a:p>
        </p:txBody>
      </p:sp>
      <p:sp>
        <p:nvSpPr>
          <p:cNvPr id="25" name="スライド番号プレースホルダー 5">
            <a:extLst>
              <a:ext uri="{FF2B5EF4-FFF2-40B4-BE49-F238E27FC236}">
                <a16:creationId xmlns:a16="http://schemas.microsoft.com/office/drawing/2014/main" id="{2F03394D-C2E7-38A6-D557-2C24F76CCB5C}"/>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34</a:t>
            </a:fld>
            <a:endParaRPr kumimoji="1" lang="ja-JP" altLang="en-US" sz="1200" b="1" dirty="0">
              <a:solidFill>
                <a:schemeClr val="tx1"/>
              </a:solidFill>
            </a:endParaRPr>
          </a:p>
        </p:txBody>
      </p:sp>
    </p:spTree>
    <p:extLst>
      <p:ext uri="{BB962C8B-B14F-4D97-AF65-F5344CB8AC3E}">
        <p14:creationId xmlns:p14="http://schemas.microsoft.com/office/powerpoint/2010/main" val="174311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57F9B1C-0F14-4A18-A6A8-7BB700D3037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878786" cy="215444"/>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400" b="1" dirty="0">
                <a:solidFill>
                  <a:srgbClr val="4D4D4D"/>
                </a:solidFill>
                <a:latin typeface="Arial"/>
                <a:cs typeface="メイリオ" pitchFamily="50" charset="-128"/>
              </a:rPr>
              <a:t>本日の深掘りウォッチ：会社別、主な外貨建（米国ドル）・円貨建商品の利率（含む前回差）</a:t>
            </a:r>
            <a:r>
              <a:rPr kumimoji="1" lang="ja-JP" altLang="en-US" sz="1200" b="1" dirty="0">
                <a:solidFill>
                  <a:srgbClr val="4D4D4D"/>
                </a:solidFill>
                <a:latin typeface="Arial"/>
                <a:cs typeface="メイリオ" pitchFamily="50" charset="-128"/>
              </a:rPr>
              <a:t>（</a:t>
            </a:r>
            <a:r>
              <a:rPr kumimoji="1" lang="en-US" altLang="ja-JP" sz="1200" b="1" dirty="0">
                <a:solidFill>
                  <a:srgbClr val="4D4D4D"/>
                </a:solidFill>
                <a:latin typeface="Arial"/>
                <a:cs typeface="メイリオ" pitchFamily="50" charset="-128"/>
              </a:rPr>
              <a:t>4</a:t>
            </a:r>
            <a:r>
              <a:rPr kumimoji="1" lang="ja-JP" altLang="en-US" sz="1200" b="1" dirty="0">
                <a:solidFill>
                  <a:srgbClr val="4D4D4D"/>
                </a:solidFill>
                <a:latin typeface="Arial"/>
                <a:cs typeface="メイリオ" pitchFamily="50" charset="-128"/>
              </a:rPr>
              <a:t>月</a:t>
            </a:r>
            <a:r>
              <a:rPr kumimoji="1" lang="en-US" altLang="ja-JP" sz="1200" b="1" dirty="0">
                <a:solidFill>
                  <a:srgbClr val="4D4D4D"/>
                </a:solidFill>
                <a:latin typeface="Arial"/>
                <a:cs typeface="メイリオ" pitchFamily="50" charset="-128"/>
              </a:rPr>
              <a:t>1</a:t>
            </a:r>
            <a:r>
              <a:rPr kumimoji="1" lang="ja-JP" altLang="en-US" sz="1200" b="1" dirty="0">
                <a:solidFill>
                  <a:srgbClr val="4D4D4D"/>
                </a:solidFill>
                <a:latin typeface="Arial"/>
                <a:cs typeface="メイリオ" pitchFamily="50" charset="-128"/>
              </a:rPr>
              <a:t>～</a:t>
            </a:r>
            <a:r>
              <a:rPr kumimoji="1" lang="en-US" altLang="ja-JP" sz="1200" b="1" dirty="0">
                <a:solidFill>
                  <a:srgbClr val="4D4D4D"/>
                </a:solidFill>
                <a:latin typeface="Arial"/>
                <a:cs typeface="メイリオ" pitchFamily="50" charset="-128"/>
              </a:rPr>
              <a:t>15</a:t>
            </a:r>
            <a:r>
              <a:rPr kumimoji="1" lang="ja-JP" altLang="en-US" sz="1200" b="1" dirty="0">
                <a:solidFill>
                  <a:srgbClr val="4D4D4D"/>
                </a:solidFill>
                <a:latin typeface="Arial"/>
                <a:cs typeface="メイリオ" pitchFamily="50" charset="-128"/>
              </a:rPr>
              <a:t>日）</a:t>
            </a:r>
            <a:endParaRPr kumimoji="1" lang="en-US" altLang="ja-JP" sz="1400" dirty="0">
              <a:solidFill>
                <a:srgbClr val="4D4D4D"/>
              </a:solidFill>
              <a:latin typeface="Arial"/>
              <a:cs typeface="メイリオ" pitchFamily="50" charset="-128"/>
            </a:endParaRPr>
          </a:p>
        </p:txBody>
      </p:sp>
      <p:sp>
        <p:nvSpPr>
          <p:cNvPr id="12" name="正方形/長方形 11">
            <a:extLst>
              <a:ext uri="{FF2B5EF4-FFF2-40B4-BE49-F238E27FC236}">
                <a16:creationId xmlns:a16="http://schemas.microsoft.com/office/drawing/2014/main" id="{3F5A0D80-EBDE-465C-B520-C5E1263F2A2A}"/>
              </a:ext>
            </a:extLst>
          </p:cNvPr>
          <p:cNvSpPr/>
          <p:nvPr/>
        </p:nvSpPr>
        <p:spPr>
          <a:xfrm>
            <a:off x="7077456" y="1282503"/>
            <a:ext cx="2828544" cy="184666"/>
          </a:xfrm>
          <a:prstGeom prst="rect">
            <a:avLst/>
          </a:prstGeom>
        </p:spPr>
        <p:txBody>
          <a:bodyPr wrap="square">
            <a:spAutoFit/>
          </a:bodyPr>
          <a:lstStyle/>
          <a:p>
            <a:pPr algn="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参考）各社ホームページより。ホームページのリンクは各「商品名」を押下。</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114298" y="1236336"/>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主な外貨建保険（米国ドル）・円貨建ての「積立利率①</a:t>
            </a:r>
            <a:r>
              <a:rPr kumimoji="1" lang="en-US" altLang="ja-JP" sz="1200" b="1" dirty="0">
                <a:solidFill>
                  <a:srgbClr val="3E3A39"/>
                </a:solidFill>
                <a:latin typeface="メイリオ" panose="020B0604030504040204" pitchFamily="50" charset="-128"/>
                <a:ea typeface="メイリオ" panose="020B0604030504040204" pitchFamily="50" charset="-128"/>
              </a:rPr>
              <a:t>/</a:t>
            </a:r>
            <a:r>
              <a:rPr kumimoji="1" lang="ja-JP" altLang="en-US" sz="1200" b="1" dirty="0">
                <a:solidFill>
                  <a:srgbClr val="3E3A39"/>
                </a:solidFill>
                <a:latin typeface="メイリオ" panose="020B0604030504040204" pitchFamily="50" charset="-128"/>
                <a:ea typeface="メイリオ" panose="020B0604030504040204" pitchFamily="50" charset="-128"/>
              </a:rPr>
              <a:t>予定利率②」一覧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ja-JP" altLang="en-US" sz="1050" dirty="0">
                <a:highlight>
                  <a:srgbClr val="DEEBF7"/>
                </a:highlight>
                <a:latin typeface="メイリオ" panose="020B0604030504040204" pitchFamily="50" charset="-128"/>
                <a:ea typeface="メイリオ" panose="020B0604030504040204" pitchFamily="50" charset="-128"/>
              </a:rPr>
              <a:t>青背景</a:t>
            </a:r>
            <a:r>
              <a:rPr kumimoji="1" lang="ja-JP" altLang="en-US" sz="1050" dirty="0">
                <a:solidFill>
                  <a:srgbClr val="3E3A39"/>
                </a:solidFill>
                <a:latin typeface="メイリオ" panose="020B0604030504040204" pitchFamily="50" charset="-128"/>
                <a:ea typeface="メイリオ" panose="020B0604030504040204" pitchFamily="50" charset="-128"/>
              </a:rPr>
              <a:t>は円貨建て）</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38656"/>
            <a:ext cx="9776614" cy="461665"/>
          </a:xfrm>
          <a:prstGeom prst="rect">
            <a:avLst/>
          </a:prstGeom>
        </p:spPr>
        <p:txBody>
          <a:bodyPr wrap="square">
            <a:spAutoFit/>
          </a:bodyPr>
          <a:lstStyle/>
          <a:p>
            <a:r>
              <a:rPr lang="ja-JP" altLang="en-US" sz="1200" dirty="0">
                <a:latin typeface="+mn-ea"/>
              </a:rPr>
              <a:t>今日は、各商品の予定（積立）利率の更新日（毎月</a:t>
            </a:r>
            <a:r>
              <a:rPr lang="en-US" altLang="ja-JP" sz="1200" dirty="0">
                <a:latin typeface="+mn-ea"/>
              </a:rPr>
              <a:t>1</a:t>
            </a:r>
            <a:r>
              <a:rPr lang="ja-JP" altLang="en-US" sz="1200" dirty="0">
                <a:latin typeface="+mn-ea"/>
              </a:rPr>
              <a:t>･</a:t>
            </a:r>
            <a:r>
              <a:rPr lang="en-US" altLang="ja-JP" sz="1200" dirty="0">
                <a:latin typeface="+mn-ea"/>
              </a:rPr>
              <a:t>16</a:t>
            </a:r>
            <a:r>
              <a:rPr lang="ja-JP" altLang="en-US" sz="1200" dirty="0">
                <a:latin typeface="+mn-ea"/>
              </a:rPr>
              <a:t>日）</a:t>
            </a:r>
            <a:r>
              <a:rPr lang="en-US" altLang="ja-JP" sz="1200" i="1" dirty="0">
                <a:latin typeface="+mn-ea"/>
              </a:rPr>
              <a:t>!</a:t>
            </a:r>
            <a:r>
              <a:rPr lang="ja-JP" altLang="en-US" sz="1200" i="1" dirty="0">
                <a:latin typeface="+mn-ea"/>
              </a:rPr>
              <a:t> </a:t>
            </a:r>
            <a:r>
              <a:rPr lang="ja-JP" altLang="en-US" sz="1200" dirty="0">
                <a:latin typeface="+mn-ea"/>
              </a:rPr>
              <a:t>各社の外貨建（米国ドル）円貨建の主要商品とその各利率をご紹介させていただきますので、最近の傾向を参考に、お客さまの積み立てのアドバイスを実施していきましょう！</a:t>
            </a:r>
            <a:endParaRPr lang="en-US" altLang="ja-JP" sz="1200" dirty="0">
              <a:latin typeface="+mn-ea"/>
            </a:endParaRPr>
          </a:p>
        </p:txBody>
      </p:sp>
      <p:graphicFrame>
        <p:nvGraphicFramePr>
          <p:cNvPr id="4" name="表 3">
            <a:extLst>
              <a:ext uri="{FF2B5EF4-FFF2-40B4-BE49-F238E27FC236}">
                <a16:creationId xmlns:a16="http://schemas.microsoft.com/office/drawing/2014/main" id="{FCDC04A3-10A8-2AC2-4374-99F12570EA22}"/>
              </a:ext>
            </a:extLst>
          </p:cNvPr>
          <p:cNvGraphicFramePr>
            <a:graphicFrameLocks noGrp="1"/>
          </p:cNvGraphicFramePr>
          <p:nvPr/>
        </p:nvGraphicFramePr>
        <p:xfrm>
          <a:off x="373693" y="1471912"/>
          <a:ext cx="9467999" cy="5032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34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ニッセイ外貨保険プラン 一時払外貨建養老保険 ドリームロード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4.25%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4.20%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ニッセイ一時払終身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4"/>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4.80%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4.66%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0.14%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3.90%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3.70%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0.20%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1.99%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1.97%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1.56%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1.55%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6"/>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4.42%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7"/>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1.66%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予定利率更新米ドル建は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4.25%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2.18%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5.20%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5.30%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0"/>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1"/>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1.25%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1.00%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0.25%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2"/>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1.50%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3"/>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4.16%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4.02%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0.14%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3"/>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4"/>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a:solidFill>
                            <a:srgbClr val="000000"/>
                          </a:solidFill>
                          <a:effectLst/>
                          <a:latin typeface="Meiryo UI" panose="020B0604030504040204" pitchFamily="50" charset="-128"/>
                          <a:ea typeface="Meiryo UI" panose="020B0604030504040204" pitchFamily="50" charset="-128"/>
                        </a:rPr>
                        <a:t>0.95%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0.95%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sp>
        <p:nvSpPr>
          <p:cNvPr id="5" name="テキスト プレースホルダー 1">
            <a:extLst>
              <a:ext uri="{FF2B5EF4-FFF2-40B4-BE49-F238E27FC236}">
                <a16:creationId xmlns:a16="http://schemas.microsoft.com/office/drawing/2014/main" id="{49174DB9-35FF-1D36-9532-C3E701DDC49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の提案を受けましたか！？・・・からの積み立て系商品の訴求</a:t>
            </a:r>
          </a:p>
        </p:txBody>
      </p:sp>
      <p:sp>
        <p:nvSpPr>
          <p:cNvPr id="6" name="スライド番号プレースホルダー 5">
            <a:extLst>
              <a:ext uri="{FF2B5EF4-FFF2-40B4-BE49-F238E27FC236}">
                <a16:creationId xmlns:a16="http://schemas.microsoft.com/office/drawing/2014/main" id="{8C8C75D7-73DE-6C49-48FB-5BECF7D3F72A}"/>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35</a:t>
            </a:fld>
            <a:endParaRPr kumimoji="1" lang="ja-JP" altLang="en-US" sz="1200" b="1" dirty="0">
              <a:solidFill>
                <a:schemeClr val="tx1"/>
              </a:solidFill>
            </a:endParaRPr>
          </a:p>
        </p:txBody>
      </p:sp>
    </p:spTree>
    <p:extLst>
      <p:ext uri="{BB962C8B-B14F-4D97-AF65-F5344CB8AC3E}">
        <p14:creationId xmlns:p14="http://schemas.microsoft.com/office/powerpoint/2010/main" val="37676427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63" name="AutoShape 3">
            <a:extLst>
              <a:ext uri="{FF2B5EF4-FFF2-40B4-BE49-F238E27FC236}">
                <a16:creationId xmlns:a16="http://schemas.microsoft.com/office/drawing/2014/main" id="{CB4CF095-E1C3-4A91-BC6E-BBFF8D578D65}"/>
              </a:ext>
            </a:extLst>
          </p:cNvPr>
          <p:cNvSpPr>
            <a:spLocks noChangeArrowheads="1"/>
          </p:cNvSpPr>
          <p:nvPr/>
        </p:nvSpPr>
        <p:spPr bwMode="auto">
          <a:xfrm>
            <a:off x="114299" y="631508"/>
            <a:ext cx="9776631" cy="246221"/>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本日の深掘りウォッチ：主要生命保険会社の「</a:t>
            </a:r>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2024</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年度第上期」決算資料を特集</a:t>
            </a:r>
          </a:p>
        </p:txBody>
      </p:sp>
      <p:sp>
        <p:nvSpPr>
          <p:cNvPr id="64" name="正方形/長方形 63">
            <a:extLst>
              <a:ext uri="{FF2B5EF4-FFF2-40B4-BE49-F238E27FC236}">
                <a16:creationId xmlns:a16="http://schemas.microsoft.com/office/drawing/2014/main" id="{419971D2-FAB5-4400-91B5-B50589F140CB}"/>
              </a:ext>
            </a:extLst>
          </p:cNvPr>
          <p:cNvSpPr/>
          <p:nvPr/>
        </p:nvSpPr>
        <p:spPr>
          <a:xfrm>
            <a:off x="114299" y="900372"/>
            <a:ext cx="9754107" cy="338554"/>
          </a:xfrm>
          <a:prstGeom prst="rect">
            <a:avLst/>
          </a:prstGeom>
        </p:spPr>
        <p:txBody>
          <a:bodyPr wrap="square">
            <a:spAutoFit/>
          </a:bodyPr>
          <a:lstStyle/>
          <a:p>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2024</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年度上期 </a:t>
            </a:r>
            <a:r>
              <a:rPr lang="ja-JP" altLang="en-US" sz="1600" b="1" dirty="0">
                <a:latin typeface="メイリオ" panose="020B0604030504040204" pitchFamily="50" charset="-128"/>
                <a:ea typeface="メイリオ" panose="020B0604030504040204" pitchFamily="50" charset="-128"/>
              </a:rPr>
              <a:t>決算資料 主要生命保険会社 一覧</a:t>
            </a:r>
            <a:endParaRPr lang="en-US" altLang="ja-JP" sz="200" b="1" u="sng" dirty="0">
              <a:solidFill>
                <a:srgbClr val="000000"/>
              </a:solidFill>
              <a:latin typeface="メイリオ" panose="020B0604030504040204" pitchFamily="50" charset="-128"/>
              <a:ea typeface="メイリオ" panose="020B0604030504040204" pitchFamily="50" charset="-128"/>
            </a:endParaRPr>
          </a:p>
        </p:txBody>
      </p:sp>
      <p:graphicFrame>
        <p:nvGraphicFramePr>
          <p:cNvPr id="66" name="表 65">
            <a:extLst>
              <a:ext uri="{FF2B5EF4-FFF2-40B4-BE49-F238E27FC236}">
                <a16:creationId xmlns:a16="http://schemas.microsoft.com/office/drawing/2014/main" id="{70CC941A-A744-4FD8-8F20-7589ABC48F86}"/>
              </a:ext>
            </a:extLst>
          </p:cNvPr>
          <p:cNvGraphicFramePr>
            <a:graphicFrameLocks noGrp="1"/>
          </p:cNvGraphicFramePr>
          <p:nvPr/>
        </p:nvGraphicFramePr>
        <p:xfrm>
          <a:off x="48697" y="1938724"/>
          <a:ext cx="9828000" cy="4536000"/>
        </p:xfrm>
        <a:graphic>
          <a:graphicData uri="http://schemas.openxmlformats.org/drawingml/2006/table">
            <a:tbl>
              <a:tblPr>
                <a:tableStyleId>{5C22544A-7EE6-4342-B048-85BDC9FD1C3A}</a:tableStyleId>
              </a:tblPr>
              <a:tblGrid>
                <a:gridCol w="1044000">
                  <a:extLst>
                    <a:ext uri="{9D8B030D-6E8A-4147-A177-3AD203B41FA5}">
                      <a16:colId xmlns:a16="http://schemas.microsoft.com/office/drawing/2014/main" val="1434326968"/>
                    </a:ext>
                  </a:extLst>
                </a:gridCol>
                <a:gridCol w="540000">
                  <a:extLst>
                    <a:ext uri="{9D8B030D-6E8A-4147-A177-3AD203B41FA5}">
                      <a16:colId xmlns:a16="http://schemas.microsoft.com/office/drawing/2014/main" val="1208176121"/>
                    </a:ext>
                  </a:extLst>
                </a:gridCol>
                <a:gridCol w="504000">
                  <a:extLst>
                    <a:ext uri="{9D8B030D-6E8A-4147-A177-3AD203B41FA5}">
                      <a16:colId xmlns:a16="http://schemas.microsoft.com/office/drawing/2014/main" val="1325606538"/>
                    </a:ext>
                  </a:extLst>
                </a:gridCol>
                <a:gridCol w="540000">
                  <a:extLst>
                    <a:ext uri="{9D8B030D-6E8A-4147-A177-3AD203B41FA5}">
                      <a16:colId xmlns:a16="http://schemas.microsoft.com/office/drawing/2014/main" val="3175189815"/>
                    </a:ext>
                  </a:extLst>
                </a:gridCol>
                <a:gridCol w="504000">
                  <a:extLst>
                    <a:ext uri="{9D8B030D-6E8A-4147-A177-3AD203B41FA5}">
                      <a16:colId xmlns:a16="http://schemas.microsoft.com/office/drawing/2014/main" val="378059490"/>
                    </a:ext>
                  </a:extLst>
                </a:gridCol>
                <a:gridCol w="540000">
                  <a:extLst>
                    <a:ext uri="{9D8B030D-6E8A-4147-A177-3AD203B41FA5}">
                      <a16:colId xmlns:a16="http://schemas.microsoft.com/office/drawing/2014/main" val="1956357132"/>
                    </a:ext>
                  </a:extLst>
                </a:gridCol>
                <a:gridCol w="504000">
                  <a:extLst>
                    <a:ext uri="{9D8B030D-6E8A-4147-A177-3AD203B41FA5}">
                      <a16:colId xmlns:a16="http://schemas.microsoft.com/office/drawing/2014/main" val="1104820461"/>
                    </a:ext>
                  </a:extLst>
                </a:gridCol>
                <a:gridCol w="540000">
                  <a:extLst>
                    <a:ext uri="{9D8B030D-6E8A-4147-A177-3AD203B41FA5}">
                      <a16:colId xmlns:a16="http://schemas.microsoft.com/office/drawing/2014/main" val="1974084612"/>
                    </a:ext>
                  </a:extLst>
                </a:gridCol>
                <a:gridCol w="504000">
                  <a:extLst>
                    <a:ext uri="{9D8B030D-6E8A-4147-A177-3AD203B41FA5}">
                      <a16:colId xmlns:a16="http://schemas.microsoft.com/office/drawing/2014/main" val="2885593219"/>
                    </a:ext>
                  </a:extLst>
                </a:gridCol>
                <a:gridCol w="540000">
                  <a:extLst>
                    <a:ext uri="{9D8B030D-6E8A-4147-A177-3AD203B41FA5}">
                      <a16:colId xmlns:a16="http://schemas.microsoft.com/office/drawing/2014/main" val="1053776724"/>
                    </a:ext>
                  </a:extLst>
                </a:gridCol>
                <a:gridCol w="504000">
                  <a:extLst>
                    <a:ext uri="{9D8B030D-6E8A-4147-A177-3AD203B41FA5}">
                      <a16:colId xmlns:a16="http://schemas.microsoft.com/office/drawing/2014/main" val="3037635002"/>
                    </a:ext>
                  </a:extLst>
                </a:gridCol>
                <a:gridCol w="540000">
                  <a:extLst>
                    <a:ext uri="{9D8B030D-6E8A-4147-A177-3AD203B41FA5}">
                      <a16:colId xmlns:a16="http://schemas.microsoft.com/office/drawing/2014/main" val="3045763971"/>
                    </a:ext>
                  </a:extLst>
                </a:gridCol>
                <a:gridCol w="504000">
                  <a:extLst>
                    <a:ext uri="{9D8B030D-6E8A-4147-A177-3AD203B41FA5}">
                      <a16:colId xmlns:a16="http://schemas.microsoft.com/office/drawing/2014/main" val="3949238706"/>
                    </a:ext>
                  </a:extLst>
                </a:gridCol>
                <a:gridCol w="540000">
                  <a:extLst>
                    <a:ext uri="{9D8B030D-6E8A-4147-A177-3AD203B41FA5}">
                      <a16:colId xmlns:a16="http://schemas.microsoft.com/office/drawing/2014/main" val="2280522376"/>
                    </a:ext>
                  </a:extLst>
                </a:gridCol>
                <a:gridCol w="504000">
                  <a:extLst>
                    <a:ext uri="{9D8B030D-6E8A-4147-A177-3AD203B41FA5}">
                      <a16:colId xmlns:a16="http://schemas.microsoft.com/office/drawing/2014/main" val="3598781819"/>
                    </a:ext>
                  </a:extLst>
                </a:gridCol>
                <a:gridCol w="540000">
                  <a:extLst>
                    <a:ext uri="{9D8B030D-6E8A-4147-A177-3AD203B41FA5}">
                      <a16:colId xmlns:a16="http://schemas.microsoft.com/office/drawing/2014/main" val="2102082723"/>
                    </a:ext>
                  </a:extLst>
                </a:gridCol>
                <a:gridCol w="504000">
                  <a:extLst>
                    <a:ext uri="{9D8B030D-6E8A-4147-A177-3AD203B41FA5}">
                      <a16:colId xmlns:a16="http://schemas.microsoft.com/office/drawing/2014/main" val="574755385"/>
                    </a:ext>
                  </a:extLst>
                </a:gridCol>
                <a:gridCol w="432000">
                  <a:extLst>
                    <a:ext uri="{9D8B030D-6E8A-4147-A177-3AD203B41FA5}">
                      <a16:colId xmlns:a16="http://schemas.microsoft.com/office/drawing/2014/main" val="1687108634"/>
                    </a:ext>
                  </a:extLst>
                </a:gridCol>
              </a:tblGrid>
              <a:tr h="252000">
                <a:tc rowSpan="3">
                  <a:txBody>
                    <a:bodyPr/>
                    <a:lstStyle/>
                    <a:p>
                      <a:pPr algn="ctr" fontAlgn="ct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会社名</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保険料等収入</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基礎利益</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tc>
                <a:tc rowSpan="2"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ソルベンシー</a:t>
                      </a:r>
                      <a:b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b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・マージン比率</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tc>
                <a:tc rowSpan="2" gridSpan="2">
                  <a:txBody>
                    <a:bodyPr/>
                    <a:lstStyle/>
                    <a:p>
                      <a:pPr algn="ctr" fontAlgn="ctr"/>
                      <a:r>
                        <a:rPr lang="en-US" altLang="ja-JP"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a:t>
                      </a: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連結</a:t>
                      </a:r>
                      <a:r>
                        <a:rPr lang="en-US" altLang="ja-JP"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a:t>
                      </a:r>
                    </a:p>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ソルベンシー</a:t>
                      </a:r>
                      <a:b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b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・マージン比率</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rowSpan="2" hMerge="1">
                  <a:txBody>
                    <a:bodyPr/>
                    <a:lstStyle/>
                    <a:p>
                      <a:endParaRPr kumimoji="1" lang="ja-JP" altLang="en-US"/>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gridSpan="4">
                  <a:txBody>
                    <a:bodyPr/>
                    <a:lstStyle/>
                    <a:p>
                      <a:pPr algn="ctr" fontAlgn="ctr"/>
                      <a:r>
                        <a:rPr lang="zh-TW"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年換算保険料</a:t>
                      </a:r>
                      <a:endParaRPr lang="zh-TW"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件数</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各社</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サイト</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rPr>
                        <a:t>リンク</a:t>
                      </a:r>
                      <a:endParaRPr lang="en-US" altLang="ja-JP"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34381699"/>
                  </a:ext>
                </a:extLst>
              </a:tr>
              <a:tr h="216000">
                <a:tc vMerge="1">
                  <a:txBody>
                    <a:bodyPr/>
                    <a:lstStyle/>
                    <a:p>
                      <a:pPr algn="l" fontAlgn="ctr"/>
                      <a:endParaRPr lang="ja-JP" altLang="en-US" sz="105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gridSpan="2">
                  <a:txBody>
                    <a:bodyPr/>
                    <a:lstStyle/>
                    <a:p>
                      <a:pPr algn="ctr" fontAlgn="ctr"/>
                      <a:r>
                        <a:rPr lang="ja-JP" altLang="en-US" sz="900" b="0" u="none" strike="noStrike" dirty="0">
                          <a:effectLst/>
                          <a:latin typeface="メイリオ" panose="020B0604030504040204" pitchFamily="50" charset="-128"/>
                          <a:ea typeface="メイリオ" panose="020B0604030504040204" pitchFamily="50" charset="-128"/>
                          <a:cs typeface="Arial" panose="020B0604020202020204" pitchFamily="34" charset="0"/>
                        </a:rPr>
                        <a:t>保有</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新契約</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保有</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gridSpan="2">
                  <a:txBody>
                    <a:bodyPr/>
                    <a:lstStyle/>
                    <a:p>
                      <a:pPr algn="ctr" fontAlgn="ctr"/>
                      <a:r>
                        <a:rPr lang="ja-JP" altLang="en-US" sz="900" u="none" strike="noStrike" dirty="0">
                          <a:effectLst/>
                          <a:latin typeface="メイリオ" panose="020B0604030504040204" pitchFamily="50" charset="-128"/>
                          <a:ea typeface="メイリオ" panose="020B0604030504040204" pitchFamily="50" charset="-128"/>
                          <a:cs typeface="Arial" panose="020B0604020202020204" pitchFamily="34" charset="0"/>
                        </a:rPr>
                        <a:t>新契約</a:t>
                      </a:r>
                      <a:endParaRPr lang="ja-JP" altLang="en-US" sz="9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vMerge="1">
                  <a:txBody>
                    <a:bodyPr/>
                    <a:lstStyle/>
                    <a:p>
                      <a:pPr algn="r" fontAlgn="ctr"/>
                      <a:endParaRPr lang="en-US" altLang="ja-JP" sz="90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4701345"/>
                  </a:ext>
                </a:extLst>
              </a:tr>
              <a:tr h="288000">
                <a:tc vMerge="1">
                  <a:txBody>
                    <a:bodyPr/>
                    <a:lstStyle/>
                    <a:p>
                      <a:pPr algn="l" fontAlgn="ctr"/>
                      <a:endParaRPr lang="ja-JP" altLang="en-US" sz="1050" b="0" i="0" u="none" strike="noStrike" dirty="0">
                        <a:solidFill>
                          <a:srgbClr val="000000"/>
                        </a:solidFill>
                        <a:effectLst/>
                        <a:latin typeface="+mn-lt"/>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末差</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末差</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億円</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千件</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前年度</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末比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千件</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前年</a:t>
                      </a:r>
                      <a:endParaRPr lang="en-US" altLang="ja-JP" sz="800" u="none" strike="noStrike" dirty="0">
                        <a:effectLst/>
                        <a:latin typeface="メイリオ" panose="020B0604030504040204" pitchFamily="50" charset="-128"/>
                        <a:ea typeface="メイリオ" panose="020B0604030504040204" pitchFamily="50" charset="-128"/>
                        <a:cs typeface="Arial" panose="020B0604020202020204" pitchFamily="34" charset="0"/>
                      </a:endParaRPr>
                    </a:p>
                    <a:p>
                      <a:pPr algn="ctr" fontAlgn="ctr"/>
                      <a:r>
                        <a:rPr lang="ja-JP" altLang="en-US" sz="800" u="none" strike="noStrike" dirty="0">
                          <a:effectLst/>
                          <a:latin typeface="メイリオ" panose="020B0604030504040204" pitchFamily="50" charset="-128"/>
                          <a:ea typeface="メイリオ" panose="020B0604030504040204" pitchFamily="50" charset="-128"/>
                          <a:cs typeface="Arial" panose="020B0604020202020204" pitchFamily="34" charset="0"/>
                        </a:rPr>
                        <a:t>同期比</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Arial" panose="020B0604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vMerge="1">
                  <a:txBody>
                    <a:bodyPr/>
                    <a:lstStyle/>
                    <a:p>
                      <a:pPr algn="l" fontAlgn="ctr"/>
                      <a:endParaRPr lang="ja-JP" altLang="en-US" sz="700" b="0" i="0" u="none" strike="noStrike" dirty="0">
                        <a:solidFill>
                          <a:srgbClr val="000000"/>
                        </a:solidFill>
                        <a:effectLst/>
                        <a:latin typeface="+mn-lt"/>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58271880"/>
                  </a:ext>
                </a:extLst>
              </a:tr>
              <a:tr h="378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24,465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93.9%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4,324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127.3%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970.8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1,021.1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37,101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99.2%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1,147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93.6%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34,472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99.0%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1,955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109.5%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1200" dirty="0">
                        <a:solidFill>
                          <a:srgbClr val="0070C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8787597"/>
                  </a:ext>
                </a:extLst>
              </a:tr>
              <a:tr h="378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10,745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93.7%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1,601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112.2%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864.2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900.1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19,549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559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275.1%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24,742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1,226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107.1%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3">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0071078"/>
                  </a:ext>
                </a:extLst>
              </a:tr>
              <a:tr h="378000">
                <a:tc>
                  <a:txBody>
                    <a:bodyPr/>
                    <a:lstStyle/>
                    <a:p>
                      <a:pPr algn="ctr" fontAlgn="ctr"/>
                      <a:r>
                        <a:rPr lang="ja-JP" altLang="en-US" sz="1050" b="0" i="0" u="none" strike="noStrike">
                          <a:solidFill>
                            <a:srgbClr val="000000"/>
                          </a:solidFill>
                          <a:effectLst/>
                          <a:latin typeface="Meiryo UI" panose="020B0604030504040204" pitchFamily="50" charset="-128"/>
                          <a:ea typeface="Meiryo UI" panose="020B0604030504040204" pitchFamily="50" charset="-128"/>
                        </a:rPr>
                        <a:t>かんぽ生命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18,879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172.1%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1,162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88.2%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1,016.0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1,024.8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23,580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1,131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276.3%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13,516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521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205.1%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4">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28646767"/>
                  </a:ext>
                </a:extLst>
              </a:tr>
              <a:tr h="378000">
                <a:tc>
                  <a:txBody>
                    <a:bodyPr/>
                    <a:lstStyle/>
                    <a:p>
                      <a:pPr algn="ctr" fontAlgn="ctr"/>
                      <a:r>
                        <a:rPr lang="ja-JP" altLang="en-US" sz="1050" b="0" i="0" u="none" strike="noStrike">
                          <a:solidFill>
                            <a:srgbClr val="000000"/>
                          </a:solidFill>
                          <a:effectLst/>
                          <a:latin typeface="Meiryo UI" panose="020B0604030504040204" pitchFamily="50" charset="-128"/>
                          <a:ea typeface="Meiryo UI" panose="020B0604030504040204" pitchFamily="50" charset="-128"/>
                        </a:rPr>
                        <a:t>明治安田生命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14,789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109.9%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2,497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110.3%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1,010.9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1,045.2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21,358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639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106.4%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12,698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565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5">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9976510"/>
                  </a:ext>
                </a:extLst>
              </a:tr>
              <a:tr h="378000">
                <a:tc>
                  <a:txBody>
                    <a:bodyPr/>
                    <a:lstStyle/>
                    <a:p>
                      <a:pPr algn="ctr" fontAlgn="ctr"/>
                      <a:r>
                        <a:rPr lang="ja-JP" altLang="en-US" sz="1050" b="0" i="0" u="none" strike="noStrike">
                          <a:solidFill>
                            <a:srgbClr val="000000"/>
                          </a:solidFill>
                          <a:effectLst/>
                          <a:latin typeface="Meiryo UI" panose="020B0604030504040204" pitchFamily="50" charset="-128"/>
                          <a:ea typeface="Meiryo UI" panose="020B0604030504040204" pitchFamily="50" charset="-128"/>
                        </a:rPr>
                        <a:t>住友生命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11,080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1,734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133.2%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708.3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602.9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22,429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509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97.8%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10,910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386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92.6%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6">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30668968"/>
                  </a:ext>
                </a:extLst>
              </a:tr>
              <a:tr h="378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フコク生命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2,562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97.3%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448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112.6%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1,112.3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1,154.1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35.6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3,628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114.3%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3,658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183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103.8%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7">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7244656"/>
                  </a:ext>
                </a:extLst>
              </a:tr>
              <a:tr h="378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朝日生命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1,779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97.1%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293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155.7%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1,006.4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1,045.6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4,694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102.8%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7,623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312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8">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72251831"/>
                  </a:ext>
                </a:extLst>
              </a:tr>
              <a:tr h="378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ソニー生命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9,442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120.4%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615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72.6%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2,015.2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127.6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2,035.4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127.8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12,425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103.0%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878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122.8%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9,158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370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110.1%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9">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17756503"/>
                  </a:ext>
                </a:extLst>
              </a:tr>
              <a:tr h="378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プルデンシャル生命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7,877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110.1%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209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95.2%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773.8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24.5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785.0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26.0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8,474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371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113.8%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4,580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179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124.3%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10">
                            <a:extLst>
                              <a:ext uri="{A12FA001-AC4F-418D-AE19-62706E023703}">
                                <ahyp:hlinkClr xmlns:ahyp="http://schemas.microsoft.com/office/drawing/2018/hyperlinkcolor" val="tx"/>
                              </a:ext>
                            </a:extLst>
                          </a:hlinkClick>
                        </a:rPr>
                        <a:t>■</a:t>
                      </a:r>
                      <a:endPar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00250909"/>
                  </a:ext>
                </a:extLst>
              </a:tr>
              <a:tr h="378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アフラック生命</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6,599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102.6%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2,307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101.1%</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1,162.9</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1,182.5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30.8</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13,012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284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101.4%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22,457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99.0%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404</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99.5%</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hlinkClick r:id="rId11">
                            <a:extLst>
                              <a:ext uri="{A12FA001-AC4F-418D-AE19-62706E023703}">
                                <ahyp:hlinkClr xmlns:ahyp="http://schemas.microsoft.com/office/drawing/2018/hyperlinkcolor" val="tx"/>
                              </a:ext>
                            </a:extLst>
                          </a:hlinkClick>
                        </a:rPr>
                        <a:t>■</a:t>
                      </a:r>
                      <a:endParaRPr kumimoji="1" lang="en-US" altLang="ja-JP" sz="1200" b="0"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96519593"/>
                  </a:ext>
                </a:extLst>
              </a:tr>
            </a:tbl>
          </a:graphicData>
        </a:graphic>
      </p:graphicFrame>
      <p:sp>
        <p:nvSpPr>
          <p:cNvPr id="7" name="テキスト ボックス 6">
            <a:extLst>
              <a:ext uri="{FF2B5EF4-FFF2-40B4-BE49-F238E27FC236}">
                <a16:creationId xmlns:a16="http://schemas.microsoft.com/office/drawing/2014/main" id="{07EA3D2B-C3BA-4249-96B8-5FDAE1C6D194}"/>
              </a:ext>
            </a:extLst>
          </p:cNvPr>
          <p:cNvSpPr txBox="1"/>
          <p:nvPr/>
        </p:nvSpPr>
        <p:spPr>
          <a:xfrm>
            <a:off x="200096" y="1175320"/>
            <a:ext cx="9705904" cy="769441"/>
          </a:xfrm>
          <a:prstGeom prst="rect">
            <a:avLst/>
          </a:prstGeom>
          <a:noFill/>
        </p:spPr>
        <p:txBody>
          <a:bodyPr wrap="square">
            <a:spAutoFit/>
          </a:bodyPr>
          <a:lstStyle/>
          <a:p>
            <a:pPr marR="0" lvl="0" defTabSz="914400" rtl="0" eaLnBrk="1" fontAlgn="base" latinLnBrk="0" hangingPunct="1">
              <a:lnSpc>
                <a:spcPct val="100000"/>
              </a:lnSpc>
              <a:spcBef>
                <a:spcPct val="0"/>
              </a:spcBef>
              <a:spcAft>
                <a:spcPct val="0"/>
              </a:spcAft>
              <a:buClrTx/>
              <a:buSzTx/>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＜前提＞</a:t>
            </a:r>
            <a:r>
              <a:rPr kumimoji="1" lang="ja-JP" altLang="en-US" sz="1200" b="1" u="sng" dirty="0">
                <a:solidFill>
                  <a:srgbClr val="EA5550"/>
                </a:solidFill>
                <a:latin typeface="メイリオ" panose="020B0604030504040204" pitchFamily="50" charset="-128"/>
                <a:ea typeface="メイリオ" panose="020B0604030504040204" pitchFamily="50" charset="-128"/>
              </a:rPr>
              <a:t>各社単体の決算</a:t>
            </a:r>
            <a:r>
              <a:rPr kumimoji="1" lang="ja-JP" altLang="en-US" sz="1200" dirty="0">
                <a:solidFill>
                  <a:srgbClr val="000000"/>
                </a:solidFill>
                <a:latin typeface="メイリオ" panose="020B0604030504040204" pitchFamily="50" charset="-128"/>
                <a:ea typeface="メイリオ" panose="020B0604030504040204" pitchFamily="50" charset="-128"/>
              </a:rPr>
              <a:t>を特集（連結ではない）。</a:t>
            </a:r>
            <a:r>
              <a:rPr kumimoji="1" lang="en-US" altLang="ja-JP" sz="1200" dirty="0">
                <a:solidFill>
                  <a:srgbClr val="000000"/>
                </a:solidFill>
                <a:latin typeface="メイリオ" panose="020B0604030504040204" pitchFamily="50" charset="-128"/>
                <a:ea typeface="メイリオ" panose="020B0604030504040204" pitchFamily="50" charset="-128"/>
              </a:rPr>
              <a:t>※</a:t>
            </a:r>
            <a:r>
              <a:rPr kumimoji="1" lang="ja-JP" altLang="en-US" sz="1200" dirty="0">
                <a:solidFill>
                  <a:srgbClr val="000000"/>
                </a:solidFill>
                <a:latin typeface="メイリオ" panose="020B0604030504040204" pitchFamily="50" charset="-128"/>
                <a:ea typeface="メイリオ" panose="020B0604030504040204" pitchFamily="50" charset="-128"/>
              </a:rPr>
              <a:t>各媒体に掲載の数値は、「連結」か「単体」か確認。</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L="269875" marR="0" lvl="0" indent="-269875"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ja-JP" altLang="en-US" sz="1200" dirty="0">
                <a:solidFill>
                  <a:srgbClr val="000000"/>
                </a:solidFill>
                <a:latin typeface="メイリオ" panose="020B0604030504040204" pitchFamily="50" charset="-128"/>
                <a:ea typeface="メイリオ" panose="020B0604030504040204" pitchFamily="50" charset="-128"/>
              </a:rPr>
              <a:t>かんぽ生命が新契約を大きく伸ばす。一方、一時払終身保険販売を主とした、新契約の増加に伴う初年度に係る標準責任準備金の積増負担の増加の影響等により、基礎利益は前年同期</a:t>
            </a:r>
            <a:r>
              <a:rPr kumimoji="1" lang="ja-JP" altLang="en-US" sz="1200">
                <a:solidFill>
                  <a:srgbClr val="000000"/>
                </a:solidFill>
                <a:latin typeface="メイリオ" panose="020B0604030504040204" pitchFamily="50" charset="-128"/>
                <a:ea typeface="メイリオ" panose="020B0604030504040204" pitchFamily="50" charset="-128"/>
              </a:rPr>
              <a:t>を下回る。</a:t>
            </a:r>
            <a:endParaRPr kumimoji="1" lang="en-US" altLang="ja-JP" sz="1200" dirty="0">
              <a:solidFill>
                <a:srgbClr val="000000"/>
              </a:solidFill>
              <a:latin typeface="メイリオ" panose="020B0604030504040204" pitchFamily="50" charset="-128"/>
              <a:ea typeface="メイリオ" panose="020B0604030504040204" pitchFamily="50" charset="-128"/>
            </a:endParaRPr>
          </a:p>
          <a:p>
            <a:pPr marL="269875" marR="0" lvl="0" indent="-269875"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lang="en-US" altLang="ja-JP" sz="800" dirty="0"/>
              <a:t>※</a:t>
            </a:r>
            <a:r>
              <a:rPr lang="ja-JP" altLang="en-US" sz="800" dirty="0"/>
              <a:t>日本生命と、第一生命、朝日生命の「新契約件数」は、複数の保険契約を組み合わせて加入している商品について、それぞれの保険契約を１件として記載</a:t>
            </a:r>
            <a:endParaRPr lang="ja-JP" altLang="en-US" sz="1050" dirty="0"/>
          </a:p>
        </p:txBody>
      </p:sp>
      <p:sp>
        <p:nvSpPr>
          <p:cNvPr id="3" name="テキスト プレースホルダー 1">
            <a:extLst>
              <a:ext uri="{FF2B5EF4-FFF2-40B4-BE49-F238E27FC236}">
                <a16:creationId xmlns:a16="http://schemas.microsoft.com/office/drawing/2014/main" id="{7BD6887F-50A8-318D-4E3C-7AC1BC6059E0}"/>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新</a:t>
            </a:r>
            <a:r>
              <a:rPr lang="en-US" altLang="ja-JP" sz="1800" dirty="0">
                <a:solidFill>
                  <a:srgbClr val="3E3A39"/>
                </a:solidFill>
                <a:latin typeface="Arial"/>
                <a:cs typeface="メイリオ" pitchFamily="50" charset="-128"/>
              </a:rPr>
              <a:t>NISA</a:t>
            </a:r>
            <a:r>
              <a:rPr lang="ja-JP" altLang="en-US" sz="1800" dirty="0">
                <a:solidFill>
                  <a:srgbClr val="3E3A39"/>
                </a:solidFill>
                <a:latin typeface="Arial"/>
                <a:cs typeface="メイリオ" pitchFamily="50" charset="-128"/>
              </a:rPr>
              <a:t>の提案を受けましたか！？・・・からの積み立て系商品の訴求</a:t>
            </a:r>
          </a:p>
        </p:txBody>
      </p:sp>
      <p:sp>
        <p:nvSpPr>
          <p:cNvPr id="4" name="スライド番号プレースホルダー 5">
            <a:extLst>
              <a:ext uri="{FF2B5EF4-FFF2-40B4-BE49-F238E27FC236}">
                <a16:creationId xmlns:a16="http://schemas.microsoft.com/office/drawing/2014/main" id="{1CFE3F03-6C8D-55EB-50CA-2E46FDF1270C}"/>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36</a:t>
            </a:fld>
            <a:endParaRPr kumimoji="1" lang="ja-JP" altLang="en-US" sz="1200" b="1" dirty="0">
              <a:solidFill>
                <a:schemeClr val="tx1"/>
              </a:solidFill>
            </a:endParaRPr>
          </a:p>
        </p:txBody>
      </p:sp>
    </p:spTree>
    <p:extLst>
      <p:ext uri="{BB962C8B-B14F-4D97-AF65-F5344CB8AC3E}">
        <p14:creationId xmlns:p14="http://schemas.microsoft.com/office/powerpoint/2010/main" val="39776046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7EE7B-F49B-66ED-6BBF-7856D74DED8C}"/>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9416B70-AE2D-4FAB-F103-BEA8D28D6CF6}"/>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5" name="テキスト プレースホルダー 1">
            <a:extLst>
              <a:ext uri="{FF2B5EF4-FFF2-40B4-BE49-F238E27FC236}">
                <a16:creationId xmlns:a16="http://schemas.microsoft.com/office/drawing/2014/main" id="{81FCB511-D28A-00FB-8612-5DC732DDD144}"/>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dirty="0">
                <a:solidFill>
                  <a:srgbClr val="002060"/>
                </a:solidFill>
              </a:rPr>
              <a:t>（参考２）</a:t>
            </a:r>
            <a:r>
              <a:rPr lang="en-US" altLang="ja-JP" dirty="0">
                <a:solidFill>
                  <a:schemeClr val="tx1"/>
                </a:solidFill>
              </a:rPr>
              <a:t>4</a:t>
            </a:r>
            <a:r>
              <a:rPr lang="ja-JP" altLang="en-US" dirty="0">
                <a:solidFill>
                  <a:schemeClr val="tx1"/>
                </a:solidFill>
              </a:rPr>
              <a:t>月展開の他社新商品の特徴</a:t>
            </a:r>
          </a:p>
        </p:txBody>
      </p:sp>
      <p:sp>
        <p:nvSpPr>
          <p:cNvPr id="24" name="AutoShape 3">
            <a:extLst>
              <a:ext uri="{FF2B5EF4-FFF2-40B4-BE49-F238E27FC236}">
                <a16:creationId xmlns:a16="http://schemas.microsoft.com/office/drawing/2014/main" id="{EC341348-4D14-3343-A1CB-569B041B6C03}"/>
              </a:ext>
            </a:extLst>
          </p:cNvPr>
          <p:cNvSpPr>
            <a:spLocks noChangeArrowheads="1"/>
          </p:cNvSpPr>
          <p:nvPr/>
        </p:nvSpPr>
        <p:spPr bwMode="auto">
          <a:xfrm>
            <a:off x="114299"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２．新商品「</a:t>
            </a:r>
            <a:r>
              <a:rPr kumimoji="1" lang="ja-JP" altLang="en-US" sz="1400" b="1" dirty="0">
                <a:latin typeface="メイリオ" panose="020B0604030504040204" pitchFamily="50" charset="-128"/>
                <a:ea typeface="メイリオ" panose="020B0604030504040204" pitchFamily="50" charset="-128"/>
              </a:rPr>
              <a:t>がん自由診療特約</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（朝日生命）」のニュースリリースを紹介！</a:t>
            </a:r>
          </a:p>
        </p:txBody>
      </p:sp>
      <p:sp>
        <p:nvSpPr>
          <p:cNvPr id="4" name="正方形/長方形 3">
            <a:extLst>
              <a:ext uri="{FF2B5EF4-FFF2-40B4-BE49-F238E27FC236}">
                <a16:creationId xmlns:a16="http://schemas.microsoft.com/office/drawing/2014/main" id="{21BE9EA0-12E9-B5EC-B200-A445A2155593}"/>
              </a:ext>
            </a:extLst>
          </p:cNvPr>
          <p:cNvSpPr/>
          <p:nvPr/>
        </p:nvSpPr>
        <p:spPr>
          <a:xfrm>
            <a:off x="2656810" y="3232756"/>
            <a:ext cx="1320431" cy="414000"/>
          </a:xfrm>
          <a:prstGeom prst="rect">
            <a:avLst/>
          </a:prstGeom>
          <a:noFill/>
          <a:ln w="28575">
            <a:solidFill>
              <a:srgbClr val="FBDDD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更新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80</a:t>
            </a:r>
            <a:r>
              <a:rPr kumimoji="1" lang="ja-JP" altLang="en-US" sz="1200" dirty="0">
                <a:solidFill>
                  <a:schemeClr val="tx1"/>
                </a:solidFill>
                <a:latin typeface="Meiryo UI" panose="020B0604030504040204" pitchFamily="50" charset="-128"/>
                <a:ea typeface="Meiryo UI" panose="020B0604030504040204" pitchFamily="50" charset="-128"/>
              </a:rPr>
              <a:t>歳まで）</a:t>
            </a:r>
          </a:p>
        </p:txBody>
      </p:sp>
      <p:sp>
        <p:nvSpPr>
          <p:cNvPr id="25" name="テキスト ボックス 24">
            <a:extLst>
              <a:ext uri="{FF2B5EF4-FFF2-40B4-BE49-F238E27FC236}">
                <a16:creationId xmlns:a16="http://schemas.microsoft.com/office/drawing/2014/main" id="{EA5D00E9-E698-960E-7FFB-FA58E66E0931}"/>
              </a:ext>
            </a:extLst>
          </p:cNvPr>
          <p:cNvSpPr txBox="1"/>
          <p:nvPr/>
        </p:nvSpPr>
        <p:spPr>
          <a:xfrm>
            <a:off x="281979" y="1981238"/>
            <a:ext cx="7371955" cy="800219"/>
          </a:xfrm>
          <a:prstGeom prst="rect">
            <a:avLst/>
          </a:prstGeom>
          <a:noFill/>
        </p:spPr>
        <p:txBody>
          <a:bodyPr wrap="square">
            <a:spAutoFit/>
          </a:bodyPr>
          <a:lstStyle/>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kumimoji="1" lang="ja-JP" altLang="en-US" sz="1200" dirty="0">
                <a:latin typeface="Meiryo UI" panose="020B0604030504040204" pitchFamily="50" charset="-128"/>
                <a:ea typeface="Meiryo UI" panose="020B0604030504040204" pitchFamily="50" charset="-128"/>
              </a:rPr>
              <a:t>日本では</a:t>
            </a:r>
            <a:r>
              <a:rPr kumimoji="1" lang="ja-JP" altLang="en-US" sz="1200" b="1" dirty="0">
                <a:solidFill>
                  <a:srgbClr val="EA5550"/>
                </a:solidFill>
                <a:latin typeface="Meiryo UI" panose="020B0604030504040204" pitchFamily="50" charset="-128"/>
                <a:ea typeface="Meiryo UI" panose="020B0604030504040204" pitchFamily="50" charset="-128"/>
              </a:rPr>
              <a:t>未承認・適応外の医薬品を用いた「自由診療による抗がん剤治療」を、最大</a:t>
            </a:r>
            <a:r>
              <a:rPr kumimoji="1" lang="en-US" altLang="ja-JP" sz="1200" b="1" dirty="0">
                <a:solidFill>
                  <a:srgbClr val="EA5550"/>
                </a:solidFill>
                <a:latin typeface="Meiryo UI" panose="020B0604030504040204" pitchFamily="50" charset="-128"/>
                <a:ea typeface="Meiryo UI" panose="020B0604030504040204" pitchFamily="50" charset="-128"/>
              </a:rPr>
              <a:t>100</a:t>
            </a:r>
            <a:r>
              <a:rPr kumimoji="1" lang="ja-JP" altLang="en-US" sz="1200" b="1" dirty="0">
                <a:solidFill>
                  <a:srgbClr val="EA5550"/>
                </a:solidFill>
                <a:latin typeface="Meiryo UI" panose="020B0604030504040204" pitchFamily="50" charset="-128"/>
                <a:ea typeface="Meiryo UI" panose="020B0604030504040204" pitchFamily="50" charset="-128"/>
              </a:rPr>
              <a:t>万円の月額で保障</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kumimoji="1" lang="ja-JP" altLang="en-US" sz="1200" b="1" dirty="0">
                <a:solidFill>
                  <a:srgbClr val="EA5550"/>
                </a:solidFill>
                <a:latin typeface="Meiryo UI" panose="020B0604030504040204" pitchFamily="50" charset="-128"/>
                <a:ea typeface="Meiryo UI" panose="020B0604030504040204" pitchFamily="50" charset="-128"/>
              </a:rPr>
              <a:t>最長</a:t>
            </a:r>
            <a:r>
              <a:rPr kumimoji="1" lang="en-US" altLang="ja-JP" sz="1200" b="1" dirty="0">
                <a:solidFill>
                  <a:srgbClr val="EA5550"/>
                </a:solidFill>
                <a:latin typeface="Meiryo UI" panose="020B0604030504040204" pitchFamily="50" charset="-128"/>
                <a:ea typeface="Meiryo UI" panose="020B0604030504040204" pitchFamily="50" charset="-128"/>
              </a:rPr>
              <a:t>30</a:t>
            </a:r>
            <a:r>
              <a:rPr kumimoji="1" lang="ja-JP" altLang="en-US" sz="1200" b="1" dirty="0">
                <a:solidFill>
                  <a:srgbClr val="EA5550"/>
                </a:solidFill>
                <a:latin typeface="Meiryo UI" panose="020B0604030504040204" pitchFamily="50" charset="-128"/>
                <a:ea typeface="Meiryo UI" panose="020B0604030504040204" pitchFamily="50" charset="-128"/>
              </a:rPr>
              <a:t>か月を保障</a:t>
            </a:r>
            <a:r>
              <a:rPr kumimoji="1" lang="ja-JP" altLang="en-US" sz="1200" dirty="0">
                <a:latin typeface="Meiryo UI" panose="020B0604030504040204" pitchFamily="50" charset="-128"/>
                <a:ea typeface="Meiryo UI" panose="020B0604030504040204" pitchFamily="50" charset="-128"/>
              </a:rPr>
              <a:t>するため、治療が長期化した場合も安心！</a:t>
            </a:r>
            <a:endParaRPr kumimoji="1" lang="en-US" altLang="ja-JP" sz="1200" dirty="0">
              <a:latin typeface="Meiryo UI" panose="020B0604030504040204" pitchFamily="50" charset="-128"/>
              <a:ea typeface="Meiryo UI" panose="020B0604030504040204" pitchFamily="50" charset="-128"/>
            </a:endParaRPr>
          </a:p>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lang="ja-JP" altLang="en-US" sz="1200" dirty="0">
                <a:latin typeface="Meiryo UI" panose="020B0604030504040204" pitchFamily="50" charset="-128"/>
                <a:ea typeface="Meiryo UI" panose="020B0604030504040204" pitchFamily="50" charset="-128"/>
              </a:rPr>
              <a:t>「がん自由診療特約」は、「生活習慣病保険」「医療保険（</a:t>
            </a:r>
            <a:r>
              <a:rPr lang="en-US" altLang="ja-JP" sz="1200" dirty="0">
                <a:latin typeface="Meiryo UI" panose="020B0604030504040204" pitchFamily="50" charset="-128"/>
                <a:ea typeface="Meiryo UI" panose="020B0604030504040204" pitchFamily="50" charset="-128"/>
              </a:rPr>
              <a:t>2010</a:t>
            </a:r>
            <a:r>
              <a:rPr lang="ja-JP" altLang="en-US" sz="1200" dirty="0">
                <a:latin typeface="Meiryo UI" panose="020B0604030504040204" pitchFamily="50" charset="-128"/>
                <a:ea typeface="Meiryo UI" panose="020B0604030504040204" pitchFamily="50" charset="-128"/>
              </a:rPr>
              <a:t>）」「がん保険（</a:t>
            </a:r>
            <a:r>
              <a:rPr lang="en-US" altLang="ja-JP" sz="1200" dirty="0">
                <a:latin typeface="Meiryo UI" panose="020B0604030504040204" pitchFamily="50" charset="-128"/>
                <a:ea typeface="Meiryo UI" panose="020B0604030504040204" pitchFamily="50" charset="-128"/>
              </a:rPr>
              <a:t>2015</a:t>
            </a:r>
            <a:r>
              <a:rPr lang="ja-JP" altLang="en-US" sz="1200" dirty="0">
                <a:latin typeface="Meiryo UI" panose="020B0604030504040204" pitchFamily="50" charset="-128"/>
                <a:ea typeface="Meiryo UI" panose="020B0604030504040204" pitchFamily="50" charset="-128"/>
              </a:rPr>
              <a:t>）」に付加できる特約！</a:t>
            </a:r>
          </a:p>
        </p:txBody>
      </p:sp>
      <p:sp>
        <p:nvSpPr>
          <p:cNvPr id="26" name="テキスト ボックス 25">
            <a:extLst>
              <a:ext uri="{FF2B5EF4-FFF2-40B4-BE49-F238E27FC236}">
                <a16:creationId xmlns:a16="http://schemas.microsoft.com/office/drawing/2014/main" id="{3FF5B2D9-617E-7A7F-6F94-2D4F540F08F6}"/>
              </a:ext>
            </a:extLst>
          </p:cNvPr>
          <p:cNvSpPr txBox="1"/>
          <p:nvPr/>
        </p:nvSpPr>
        <p:spPr>
          <a:xfrm>
            <a:off x="559602" y="4197542"/>
            <a:ext cx="324000" cy="144000"/>
          </a:xfrm>
          <a:prstGeom prst="rect">
            <a:avLst/>
          </a:prstGeom>
          <a:noFill/>
        </p:spPr>
        <p:txBody>
          <a:bodyPr wrap="square" lIns="36000" tIns="36000" rIns="36000" bIns="36000" anchor="ctr">
            <a:spAutoFit/>
          </a:bodyPr>
          <a:lstStyle/>
          <a:p>
            <a:pPr algn="ctr"/>
            <a:r>
              <a:rPr lang="ja-JP" altLang="en-US" sz="900" dirty="0">
                <a:latin typeface="Meiryo UI" panose="020B0604030504040204" pitchFamily="50" charset="-128"/>
                <a:ea typeface="Meiryo UI" panose="020B0604030504040204" pitchFamily="50" charset="-128"/>
              </a:rPr>
              <a:t>契約</a:t>
            </a:r>
          </a:p>
        </p:txBody>
      </p:sp>
      <p:sp>
        <p:nvSpPr>
          <p:cNvPr id="27" name="正方形/長方形 26">
            <a:extLst>
              <a:ext uri="{FF2B5EF4-FFF2-40B4-BE49-F238E27FC236}">
                <a16:creationId xmlns:a16="http://schemas.microsoft.com/office/drawing/2014/main" id="{13EB4088-8554-D4F7-B4C4-6E314BCF9C7D}"/>
              </a:ext>
            </a:extLst>
          </p:cNvPr>
          <p:cNvSpPr/>
          <p:nvPr/>
        </p:nvSpPr>
        <p:spPr>
          <a:xfrm>
            <a:off x="9522" y="2903556"/>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❷．仕組み図</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A4CBC5CF-BE37-8AAF-50A6-719D564B6E5E}"/>
              </a:ext>
            </a:extLst>
          </p:cNvPr>
          <p:cNvSpPr/>
          <p:nvPr/>
        </p:nvSpPr>
        <p:spPr>
          <a:xfrm>
            <a:off x="9521" y="1710911"/>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❶．主な特長・ポイント</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9" name="正方形/長方形 28">
            <a:extLst>
              <a:ext uri="{FF2B5EF4-FFF2-40B4-BE49-F238E27FC236}">
                <a16:creationId xmlns:a16="http://schemas.microsoft.com/office/drawing/2014/main" id="{F076AD51-5C9D-647A-85CA-8C5F20738770}"/>
              </a:ext>
            </a:extLst>
          </p:cNvPr>
          <p:cNvSpPr/>
          <p:nvPr/>
        </p:nvSpPr>
        <p:spPr>
          <a:xfrm>
            <a:off x="281980" y="804222"/>
            <a:ext cx="7271366" cy="90024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000000"/>
                </a:solidFill>
                <a:latin typeface="メイリオ" panose="020B0604030504040204" pitchFamily="50" charset="-128"/>
                <a:ea typeface="メイリオ" panose="020B0604030504040204" pitchFamily="50" charset="-128"/>
              </a:rPr>
              <a:t>朝日生命保険相互会社は、</a:t>
            </a:r>
            <a:r>
              <a:rPr kumimoji="1" lang="en-US" altLang="ja-JP" sz="1050" b="1" dirty="0">
                <a:solidFill>
                  <a:srgbClr val="EA5550"/>
                </a:solidFill>
                <a:latin typeface="メイリオ" panose="020B0604030504040204" pitchFamily="50" charset="-128"/>
                <a:ea typeface="メイリオ" panose="020B0604030504040204" pitchFamily="50" charset="-128"/>
              </a:rPr>
              <a:t>2025</a:t>
            </a:r>
            <a:r>
              <a:rPr kumimoji="1" lang="ja-JP" altLang="en-US" sz="1050" b="1" dirty="0">
                <a:solidFill>
                  <a:srgbClr val="EA5550"/>
                </a:solidFill>
                <a:latin typeface="メイリオ" panose="020B0604030504040204" pitchFamily="50" charset="-128"/>
                <a:ea typeface="メイリオ" panose="020B0604030504040204" pitchFamily="50" charset="-128"/>
              </a:rPr>
              <a:t>年</a:t>
            </a:r>
            <a:r>
              <a:rPr kumimoji="1" lang="en-US" altLang="ja-JP" sz="1050" b="1" dirty="0">
                <a:solidFill>
                  <a:srgbClr val="EA5550"/>
                </a:solidFill>
                <a:latin typeface="メイリオ" panose="020B0604030504040204" pitchFamily="50" charset="-128"/>
                <a:ea typeface="メイリオ" panose="020B0604030504040204" pitchFamily="50" charset="-128"/>
              </a:rPr>
              <a:t>4</a:t>
            </a:r>
            <a:r>
              <a:rPr kumimoji="1" lang="ja-JP" altLang="en-US" sz="1050" b="1" dirty="0">
                <a:solidFill>
                  <a:srgbClr val="EA5550"/>
                </a:solidFill>
                <a:latin typeface="メイリオ" panose="020B0604030504040204" pitchFamily="50" charset="-128"/>
                <a:ea typeface="メイリオ" panose="020B0604030504040204" pitchFamily="50" charset="-128"/>
              </a:rPr>
              <a:t>月</a:t>
            </a:r>
            <a:r>
              <a:rPr kumimoji="1" lang="en-US" altLang="ja-JP" sz="1050" b="1" dirty="0">
                <a:solidFill>
                  <a:srgbClr val="EA5550"/>
                </a:solidFill>
                <a:latin typeface="メイリオ" panose="020B0604030504040204" pitchFamily="50" charset="-128"/>
                <a:ea typeface="メイリオ" panose="020B0604030504040204" pitchFamily="50" charset="-128"/>
              </a:rPr>
              <a:t>2</a:t>
            </a:r>
            <a:r>
              <a:rPr kumimoji="1" lang="ja-JP" altLang="en-US" sz="1050" b="1" dirty="0">
                <a:solidFill>
                  <a:srgbClr val="EA5550"/>
                </a:solidFill>
                <a:latin typeface="メイリオ" panose="020B0604030504040204" pitchFamily="50" charset="-128"/>
                <a:ea typeface="メイリオ" panose="020B0604030504040204" pitchFamily="50" charset="-128"/>
              </a:rPr>
              <a:t>日より、「がん自由診療特約」を発売</a:t>
            </a:r>
            <a:r>
              <a:rPr kumimoji="1" lang="ja-JP" altLang="en-US" sz="1050" dirty="0">
                <a:solidFill>
                  <a:srgbClr val="000000"/>
                </a:solidFill>
                <a:latin typeface="メイリオ" panose="020B0604030504040204" pitchFamily="50" charset="-128"/>
                <a:ea typeface="メイリオ" panose="020B0604030504040204" pitchFamily="50" charset="-128"/>
              </a:rPr>
              <a:t>します。</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000000"/>
                </a:solidFill>
                <a:latin typeface="メイリオ" panose="020B0604030504040204" pitchFamily="50" charset="-128"/>
                <a:ea typeface="メイリオ" panose="020B0604030504040204" pitchFamily="50" charset="-128"/>
              </a:rPr>
              <a:t>近年では医療技術の進歩によって、がんに対する治療の選択肢が広がっており、</a:t>
            </a:r>
            <a:r>
              <a:rPr kumimoji="1" lang="ja-JP" altLang="en-US" sz="1050" b="1" u="sng" dirty="0">
                <a:solidFill>
                  <a:srgbClr val="000000"/>
                </a:solidFill>
                <a:latin typeface="メイリオ" panose="020B0604030504040204" pitchFamily="50" charset="-128"/>
                <a:ea typeface="メイリオ" panose="020B0604030504040204" pitchFamily="50" charset="-128"/>
              </a:rPr>
              <a:t>抗がん剤</a:t>
            </a:r>
            <a:r>
              <a:rPr kumimoji="1" lang="ja-JP" altLang="en-US" sz="1050" dirty="0">
                <a:solidFill>
                  <a:srgbClr val="000000"/>
                </a:solidFill>
                <a:latin typeface="メイリオ" panose="020B0604030504040204" pitchFamily="50" charset="-128"/>
                <a:ea typeface="メイリオ" panose="020B0604030504040204" pitchFamily="50" charset="-128"/>
              </a:rPr>
              <a:t>についても各国で開発が進められています。しかし、</a:t>
            </a:r>
            <a:r>
              <a:rPr kumimoji="1" lang="ja-JP" altLang="en-US" sz="1050" b="1" u="sng" dirty="0">
                <a:solidFill>
                  <a:srgbClr val="000000"/>
                </a:solidFill>
                <a:latin typeface="メイリオ" panose="020B0604030504040204" pitchFamily="50" charset="-128"/>
                <a:ea typeface="メイリオ" panose="020B0604030504040204" pitchFamily="50" charset="-128"/>
              </a:rPr>
              <a:t>日本国内で未承認・適応外の医薬品を用いる治療の場合には、治療費は公的医療保険の適用外</a:t>
            </a:r>
            <a:r>
              <a:rPr kumimoji="1" lang="ja-JP" altLang="en-US" sz="1050" dirty="0">
                <a:solidFill>
                  <a:srgbClr val="000000"/>
                </a:solidFill>
                <a:latin typeface="メイリオ" panose="020B0604030504040204" pitchFamily="50" charset="-128"/>
                <a:ea typeface="メイリオ" panose="020B0604030504040204" pitchFamily="50" charset="-128"/>
              </a:rPr>
              <a:t>となり、経済的な理由から治療の幅を狭めざるを得ないケースもあります。当商品は、希望するがん治療を諦めることがないよう、所定の</a:t>
            </a:r>
            <a:r>
              <a:rPr kumimoji="1" lang="ja-JP" altLang="en-US" sz="1050" b="1" u="sng" dirty="0">
                <a:solidFill>
                  <a:srgbClr val="000000"/>
                </a:solidFill>
                <a:latin typeface="メイリオ" panose="020B0604030504040204" pitchFamily="50" charset="-128"/>
                <a:ea typeface="メイリオ" panose="020B0604030504040204" pitchFamily="50" charset="-128"/>
              </a:rPr>
              <a:t>「自由診療による抗がん剤治療」</a:t>
            </a:r>
            <a:r>
              <a:rPr kumimoji="1" lang="en-US" altLang="ja-JP" sz="1050" b="1" u="sng" dirty="0">
                <a:solidFill>
                  <a:srgbClr val="000000"/>
                </a:solidFill>
                <a:latin typeface="メイリオ" panose="020B0604030504040204" pitchFamily="50" charset="-128"/>
                <a:ea typeface="メイリオ" panose="020B0604030504040204" pitchFamily="50" charset="-128"/>
              </a:rPr>
              <a:t>※</a:t>
            </a:r>
            <a:r>
              <a:rPr kumimoji="1" lang="ja-JP" altLang="en-US" sz="1050" b="1" u="sng" dirty="0">
                <a:solidFill>
                  <a:srgbClr val="000000"/>
                </a:solidFill>
                <a:latin typeface="メイリオ" panose="020B0604030504040204" pitchFamily="50" charset="-128"/>
                <a:ea typeface="メイリオ" panose="020B0604030504040204" pitchFamily="50" charset="-128"/>
              </a:rPr>
              <a:t>にかかる費用を月額給付にて保障</a:t>
            </a:r>
            <a:r>
              <a:rPr kumimoji="1" lang="ja-JP" altLang="en-US" sz="1050" dirty="0">
                <a:solidFill>
                  <a:srgbClr val="000000"/>
                </a:solidFill>
                <a:latin typeface="メイリオ" panose="020B0604030504040204" pitchFamily="50" charset="-128"/>
                <a:ea typeface="メイリオ" panose="020B0604030504040204" pitchFamily="50" charset="-128"/>
              </a:rPr>
              <a:t>します。（原文ママ）</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30" name="正方形/長方形 29">
            <a:extLst>
              <a:ext uri="{FF2B5EF4-FFF2-40B4-BE49-F238E27FC236}">
                <a16:creationId xmlns:a16="http://schemas.microsoft.com/office/drawing/2014/main" id="{EFC0F914-7A90-AA74-17CF-B77C785BC13C}"/>
              </a:ext>
            </a:extLst>
          </p:cNvPr>
          <p:cNvSpPr/>
          <p:nvPr/>
        </p:nvSpPr>
        <p:spPr>
          <a:xfrm>
            <a:off x="4344080" y="3200784"/>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❸</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．支払事由</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pic>
        <p:nvPicPr>
          <p:cNvPr id="31" name="図 30">
            <a:extLst>
              <a:ext uri="{FF2B5EF4-FFF2-40B4-BE49-F238E27FC236}">
                <a16:creationId xmlns:a16="http://schemas.microsoft.com/office/drawing/2014/main" id="{61E58BA1-82F6-EE4A-8C22-B56FD0338F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81" y="5827817"/>
            <a:ext cx="541867" cy="541867"/>
          </a:xfrm>
          <a:prstGeom prst="rect">
            <a:avLst/>
          </a:prstGeom>
        </p:spPr>
      </p:pic>
      <p:sp>
        <p:nvSpPr>
          <p:cNvPr id="33" name="正方形/長方形 32">
            <a:extLst>
              <a:ext uri="{FF2B5EF4-FFF2-40B4-BE49-F238E27FC236}">
                <a16:creationId xmlns:a16="http://schemas.microsoft.com/office/drawing/2014/main" id="{91B56887-D7A3-4B89-72BA-293A603279E4}"/>
              </a:ext>
            </a:extLst>
          </p:cNvPr>
          <p:cNvSpPr/>
          <p:nvPr/>
        </p:nvSpPr>
        <p:spPr>
          <a:xfrm>
            <a:off x="-15881" y="6348054"/>
            <a:ext cx="9807581" cy="200055"/>
          </a:xfrm>
          <a:prstGeom prst="rect">
            <a:avLst/>
          </a:prstGeom>
        </p:spPr>
        <p:txBody>
          <a:bodyPr wrap="square"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参考・引用）　</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3"/>
              </a:rPr>
              <a:t>https://www.asahi-life.co.jp/company/newsrelease/20250312.pdf</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 </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4"/>
              </a:rPr>
              <a:t>https://www.meijiyasuda.co.jp/profile/news/release/2022/pdf/20230217_01.pdf</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p:txBody>
      </p:sp>
      <p:sp>
        <p:nvSpPr>
          <p:cNvPr id="34" name="正方形/長方形 33">
            <a:extLst>
              <a:ext uri="{FF2B5EF4-FFF2-40B4-BE49-F238E27FC236}">
                <a16:creationId xmlns:a16="http://schemas.microsoft.com/office/drawing/2014/main" id="{064201D0-E0FD-DBCB-8F19-68D3B6044EE8}"/>
              </a:ext>
            </a:extLst>
          </p:cNvPr>
          <p:cNvSpPr/>
          <p:nvPr/>
        </p:nvSpPr>
        <p:spPr>
          <a:xfrm>
            <a:off x="719243" y="3712035"/>
            <a:ext cx="1937567" cy="43167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r>
              <a:rPr lang="zh-TW" altLang="en-US" sz="1050" b="0" i="0" u="none" strike="noStrike" baseline="0" dirty="0">
                <a:solidFill>
                  <a:srgbClr val="000000"/>
                </a:solidFill>
                <a:latin typeface="Meiryo UI" panose="020B0604030504040204" pitchFamily="50" charset="-128"/>
                <a:ea typeface="Meiryo UI" panose="020B0604030504040204" pitchFamily="50" charset="-128"/>
              </a:rPr>
              <a:t>生活習慣病保険 等 </a:t>
            </a:r>
            <a:endParaRPr kumimoji="1" lang="ja-JP" altLang="en-US" sz="1050" dirty="0">
              <a:solidFill>
                <a:schemeClr val="tx1"/>
              </a:solidFill>
              <a:latin typeface="Meiryo UI" panose="020B0604030504040204" pitchFamily="50" charset="-128"/>
              <a:ea typeface="Meiryo UI" panose="020B0604030504040204" pitchFamily="50" charset="-128"/>
            </a:endParaRPr>
          </a:p>
        </p:txBody>
      </p:sp>
      <p:sp>
        <p:nvSpPr>
          <p:cNvPr id="35" name="正方形/長方形 34">
            <a:extLst>
              <a:ext uri="{FF2B5EF4-FFF2-40B4-BE49-F238E27FC236}">
                <a16:creationId xmlns:a16="http://schemas.microsoft.com/office/drawing/2014/main" id="{B62221E3-C885-5AE5-4E64-BEC6B0971746}"/>
              </a:ext>
            </a:extLst>
          </p:cNvPr>
          <p:cNvSpPr/>
          <p:nvPr/>
        </p:nvSpPr>
        <p:spPr>
          <a:xfrm>
            <a:off x="2656810" y="3724141"/>
            <a:ext cx="1320431" cy="414000"/>
          </a:xfrm>
          <a:prstGeom prst="rect">
            <a:avLst/>
          </a:prstGeom>
          <a:noFill/>
          <a:ln w="28575">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更新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80</a:t>
            </a:r>
            <a:r>
              <a:rPr kumimoji="1" lang="ja-JP" altLang="en-US" sz="1200" dirty="0">
                <a:solidFill>
                  <a:schemeClr val="tx1"/>
                </a:solidFill>
                <a:latin typeface="Meiryo UI" panose="020B0604030504040204" pitchFamily="50" charset="-128"/>
                <a:ea typeface="Meiryo UI" panose="020B0604030504040204" pitchFamily="50" charset="-128"/>
              </a:rPr>
              <a:t>歳まで）</a:t>
            </a:r>
          </a:p>
        </p:txBody>
      </p:sp>
      <p:sp>
        <p:nvSpPr>
          <p:cNvPr id="36" name="テキスト ボックス 35">
            <a:extLst>
              <a:ext uri="{FF2B5EF4-FFF2-40B4-BE49-F238E27FC236}">
                <a16:creationId xmlns:a16="http://schemas.microsoft.com/office/drawing/2014/main" id="{E6EA6E0A-54C0-16FB-F33E-6C78D5137BB1}"/>
              </a:ext>
            </a:extLst>
          </p:cNvPr>
          <p:cNvSpPr txBox="1"/>
          <p:nvPr/>
        </p:nvSpPr>
        <p:spPr>
          <a:xfrm>
            <a:off x="2499312" y="4197542"/>
            <a:ext cx="324000" cy="144000"/>
          </a:xfrm>
          <a:prstGeom prst="rect">
            <a:avLst/>
          </a:prstGeom>
          <a:noFill/>
        </p:spPr>
        <p:txBody>
          <a:bodyPr wrap="square" lIns="36000" tIns="36000" rIns="36000" bIns="36000" anchor="ctr">
            <a:spAutoFit/>
          </a:bodyPr>
          <a:lstStyle/>
          <a:p>
            <a:pPr algn="ctr"/>
            <a:r>
              <a:rPr lang="ja-JP" altLang="en-US" sz="900" dirty="0">
                <a:latin typeface="Meiryo UI" panose="020B0604030504040204" pitchFamily="50" charset="-128"/>
                <a:ea typeface="Meiryo UI" panose="020B0604030504040204" pitchFamily="50" charset="-128"/>
              </a:rPr>
              <a:t>満了</a:t>
            </a:r>
          </a:p>
        </p:txBody>
      </p:sp>
      <p:cxnSp>
        <p:nvCxnSpPr>
          <p:cNvPr id="37" name="直線矢印コネクタ 36">
            <a:extLst>
              <a:ext uri="{FF2B5EF4-FFF2-40B4-BE49-F238E27FC236}">
                <a16:creationId xmlns:a16="http://schemas.microsoft.com/office/drawing/2014/main" id="{92899FA7-629C-F9A2-4F00-5B54735481B2}"/>
              </a:ext>
            </a:extLst>
          </p:cNvPr>
          <p:cNvCxnSpPr>
            <a:cxnSpLocks/>
          </p:cNvCxnSpPr>
          <p:nvPr/>
        </p:nvCxnSpPr>
        <p:spPr>
          <a:xfrm flipV="1">
            <a:off x="883602" y="4267375"/>
            <a:ext cx="1615710" cy="4334"/>
          </a:xfrm>
          <a:prstGeom prst="straightConnector1">
            <a:avLst/>
          </a:prstGeom>
          <a:ln w="28575">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1B2BE1CA-AE5E-C806-35AA-CC361942DB50}"/>
              </a:ext>
            </a:extLst>
          </p:cNvPr>
          <p:cNvSpPr txBox="1"/>
          <p:nvPr/>
        </p:nvSpPr>
        <p:spPr>
          <a:xfrm>
            <a:off x="1388832" y="4268275"/>
            <a:ext cx="720000" cy="230832"/>
          </a:xfrm>
          <a:prstGeom prst="rect">
            <a:avLst/>
          </a:prstGeom>
          <a:noFill/>
        </p:spPr>
        <p:txBody>
          <a:bodyPr wrap="square">
            <a:spAutoFit/>
          </a:bodyPr>
          <a:lstStyle/>
          <a:p>
            <a:r>
              <a:rPr lang="ja-JP" altLang="en-US" sz="900" dirty="0">
                <a:latin typeface="Meiryo UI" panose="020B0604030504040204" pitchFamily="50" charset="-128"/>
                <a:ea typeface="Meiryo UI" panose="020B0604030504040204" pitchFamily="50" charset="-128"/>
              </a:rPr>
              <a:t>保険期間</a:t>
            </a:r>
          </a:p>
        </p:txBody>
      </p:sp>
      <p:graphicFrame>
        <p:nvGraphicFramePr>
          <p:cNvPr id="39" name="表 38">
            <a:extLst>
              <a:ext uri="{FF2B5EF4-FFF2-40B4-BE49-F238E27FC236}">
                <a16:creationId xmlns:a16="http://schemas.microsoft.com/office/drawing/2014/main" id="{52542161-80E3-4B17-48E2-E4F0CD207BBC}"/>
              </a:ext>
            </a:extLst>
          </p:cNvPr>
          <p:cNvGraphicFramePr>
            <a:graphicFrameLocks noGrp="1"/>
          </p:cNvGraphicFramePr>
          <p:nvPr/>
        </p:nvGraphicFramePr>
        <p:xfrm>
          <a:off x="4608771" y="3461081"/>
          <a:ext cx="5148000" cy="864000"/>
        </p:xfrm>
        <a:graphic>
          <a:graphicData uri="http://schemas.openxmlformats.org/drawingml/2006/table">
            <a:tbl>
              <a:tblPr>
                <a:tableStyleId>{5C22544A-7EE6-4342-B048-85BDC9FD1C3A}</a:tableStyleId>
              </a:tblPr>
              <a:tblGrid>
                <a:gridCol w="936000">
                  <a:extLst>
                    <a:ext uri="{9D8B030D-6E8A-4147-A177-3AD203B41FA5}">
                      <a16:colId xmlns:a16="http://schemas.microsoft.com/office/drawing/2014/main" val="2343754919"/>
                    </a:ext>
                  </a:extLst>
                </a:gridCol>
                <a:gridCol w="2340000">
                  <a:extLst>
                    <a:ext uri="{9D8B030D-6E8A-4147-A177-3AD203B41FA5}">
                      <a16:colId xmlns:a16="http://schemas.microsoft.com/office/drawing/2014/main" val="2615619220"/>
                    </a:ext>
                  </a:extLst>
                </a:gridCol>
                <a:gridCol w="936000">
                  <a:extLst>
                    <a:ext uri="{9D8B030D-6E8A-4147-A177-3AD203B41FA5}">
                      <a16:colId xmlns:a16="http://schemas.microsoft.com/office/drawing/2014/main" val="630557743"/>
                    </a:ext>
                  </a:extLst>
                </a:gridCol>
                <a:gridCol w="936000">
                  <a:extLst>
                    <a:ext uri="{9D8B030D-6E8A-4147-A177-3AD203B41FA5}">
                      <a16:colId xmlns:a16="http://schemas.microsoft.com/office/drawing/2014/main" val="2597633842"/>
                    </a:ext>
                  </a:extLst>
                </a:gridCol>
              </a:tblGrid>
              <a:tr h="216000">
                <a:tc>
                  <a:txBody>
                    <a:bodyPr/>
                    <a:lstStyle/>
                    <a:p>
                      <a:pPr algn="ctr" fontAlgn="t"/>
                      <a:r>
                        <a:rPr lang="ja-JP" altLang="en-US" sz="900" dirty="0">
                          <a:latin typeface="Meiryo UI" panose="020B0604030504040204" pitchFamily="50" charset="-128"/>
                          <a:ea typeface="Meiryo UI" panose="020B0604030504040204" pitchFamily="50" charset="-128"/>
                        </a:rPr>
                        <a:t>給付金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支払事由</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dirty="0">
                          <a:latin typeface="Meiryo UI" panose="020B0604030504040204" pitchFamily="50" charset="-128"/>
                          <a:ea typeface="Meiryo UI" panose="020B0604030504040204" pitchFamily="50" charset="-128"/>
                        </a:rPr>
                        <a:t>支払金額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dirty="0">
                          <a:latin typeface="Meiryo UI" panose="020B0604030504040204" pitchFamily="50" charset="-128"/>
                          <a:ea typeface="Meiryo UI" panose="020B0604030504040204" pitchFamily="50" charset="-128"/>
                        </a:rPr>
                        <a:t>支払限度額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5564463"/>
                  </a:ext>
                </a:extLst>
              </a:tr>
              <a:tr h="648000">
                <a:tc>
                  <a:txBody>
                    <a:bodyPr/>
                    <a:lstStyle/>
                    <a:p>
                      <a:pPr algn="ct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がん自由診療</a:t>
                      </a:r>
                      <a:endPar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endParaRPr>
                    </a:p>
                    <a:p>
                      <a:pPr algn="ct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給付金</a:t>
                      </a:r>
                      <a:endParaRPr kumimoji="1" lang="zh-TW"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がんの治療を目的として、日本国内の病院または診療所において、所定の「自由診療による抗がん剤治療」を受けたとき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がん自由診療</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給付金月額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月１回</a:t>
                      </a:r>
                    </a:p>
                    <a:p>
                      <a:pPr algn="ctr" fontAlgn="t"/>
                      <a:r>
                        <a:rPr lang="ja-JP" altLang="en-US" sz="900" b="1" i="0" u="sng" strike="noStrike" dirty="0">
                          <a:solidFill>
                            <a:srgbClr val="000000"/>
                          </a:solidFill>
                          <a:effectLst/>
                          <a:latin typeface="Meiryo UI" panose="020B0604030504040204" pitchFamily="50" charset="-128"/>
                          <a:ea typeface="Meiryo UI" panose="020B0604030504040204" pitchFamily="50" charset="-128"/>
                        </a:rPr>
                        <a:t>通算</a:t>
                      </a:r>
                      <a:r>
                        <a:rPr lang="en-US" altLang="ja-JP" sz="900" b="1" i="0" u="sng" strike="noStrike" dirty="0">
                          <a:solidFill>
                            <a:srgbClr val="000000"/>
                          </a:solidFill>
                          <a:effectLst/>
                          <a:latin typeface="Meiryo UI" panose="020B0604030504040204" pitchFamily="50" charset="-128"/>
                          <a:ea typeface="Meiryo UI" panose="020B0604030504040204" pitchFamily="50" charset="-128"/>
                        </a:rPr>
                        <a:t>30</a:t>
                      </a:r>
                      <a:r>
                        <a:rPr lang="ja-JP" altLang="en-US" sz="900" b="1" i="0" u="sng" strike="noStrike" dirty="0">
                          <a:solidFill>
                            <a:srgbClr val="000000"/>
                          </a:solidFill>
                          <a:effectLst/>
                          <a:latin typeface="Meiryo UI" panose="020B0604030504040204" pitchFamily="50" charset="-128"/>
                          <a:ea typeface="Meiryo UI" panose="020B0604030504040204" pitchFamily="50" charset="-128"/>
                        </a:rPr>
                        <a:t>か月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4048230"/>
                  </a:ext>
                </a:extLst>
              </a:tr>
            </a:tbl>
          </a:graphicData>
        </a:graphic>
      </p:graphicFrame>
      <p:sp>
        <p:nvSpPr>
          <p:cNvPr id="40" name="正方形/長方形 39">
            <a:extLst>
              <a:ext uri="{FF2B5EF4-FFF2-40B4-BE49-F238E27FC236}">
                <a16:creationId xmlns:a16="http://schemas.microsoft.com/office/drawing/2014/main" id="{884C3CC3-5C95-228D-EAAF-68D2599AAB04}"/>
              </a:ext>
            </a:extLst>
          </p:cNvPr>
          <p:cNvSpPr/>
          <p:nvPr/>
        </p:nvSpPr>
        <p:spPr>
          <a:xfrm>
            <a:off x="12939" y="4650935"/>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❹．</a:t>
            </a:r>
            <a:r>
              <a:rPr kumimoji="1" lang="zh-TW"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契約年齢範囲、取扱金額、保険期間</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41" name="表 40">
            <a:extLst>
              <a:ext uri="{FF2B5EF4-FFF2-40B4-BE49-F238E27FC236}">
                <a16:creationId xmlns:a16="http://schemas.microsoft.com/office/drawing/2014/main" id="{1E08040F-DEAE-B7C9-CA6B-0826FDEAF821}"/>
              </a:ext>
            </a:extLst>
          </p:cNvPr>
          <p:cNvGraphicFramePr>
            <a:graphicFrameLocks noGrp="1"/>
          </p:cNvGraphicFramePr>
          <p:nvPr/>
        </p:nvGraphicFramePr>
        <p:xfrm>
          <a:off x="537614" y="4927701"/>
          <a:ext cx="3492000" cy="432000"/>
        </p:xfrm>
        <a:graphic>
          <a:graphicData uri="http://schemas.openxmlformats.org/drawingml/2006/table">
            <a:tbl>
              <a:tblPr>
                <a:tableStyleId>{5C22544A-7EE6-4342-B048-85BDC9FD1C3A}</a:tableStyleId>
              </a:tblPr>
              <a:tblGrid>
                <a:gridCol w="972000">
                  <a:extLst>
                    <a:ext uri="{9D8B030D-6E8A-4147-A177-3AD203B41FA5}">
                      <a16:colId xmlns:a16="http://schemas.microsoft.com/office/drawing/2014/main" val="2218457237"/>
                    </a:ext>
                  </a:extLst>
                </a:gridCol>
                <a:gridCol w="2520000">
                  <a:extLst>
                    <a:ext uri="{9D8B030D-6E8A-4147-A177-3AD203B41FA5}">
                      <a16:colId xmlns:a16="http://schemas.microsoft.com/office/drawing/2014/main" val="2299677408"/>
                    </a:ext>
                  </a:extLst>
                </a:gridCol>
              </a:tblGrid>
              <a:tr h="216000">
                <a:tc>
                  <a:txBody>
                    <a:bodyPr/>
                    <a:lstStyle/>
                    <a:p>
                      <a:pPr algn="ctr" fontAlgn="t"/>
                      <a:r>
                        <a:rPr lang="ja-JP" altLang="en-US" sz="900" dirty="0">
                          <a:latin typeface="Meiryo UI" panose="020B0604030504040204" pitchFamily="50" charset="-128"/>
                          <a:ea typeface="Meiryo UI" panose="020B0604030504040204" pitchFamily="50" charset="-128"/>
                        </a:rPr>
                        <a:t>契約年齢範囲</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99839917"/>
                  </a:ext>
                </a:extLst>
              </a:tr>
              <a:tr h="216000">
                <a:tc>
                  <a:txBody>
                    <a:bodyPr/>
                    <a:lstStyle/>
                    <a:p>
                      <a:pPr algn="ctr" fontAlgn="t"/>
                      <a:r>
                        <a:rPr lang="ja-JP" altLang="en-US" sz="900" dirty="0">
                          <a:latin typeface="Meiryo UI" panose="020B0604030504040204" pitchFamily="50" charset="-128"/>
                          <a:ea typeface="Meiryo UI" panose="020B0604030504040204" pitchFamily="50" charset="-128"/>
                        </a:rPr>
                        <a:t>取扱金額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万円、または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万円／月額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86860950"/>
                  </a:ext>
                </a:extLst>
              </a:tr>
            </a:tbl>
          </a:graphicData>
        </a:graphic>
      </p:graphicFrame>
      <p:sp>
        <p:nvSpPr>
          <p:cNvPr id="42" name="正方形/長方形 41">
            <a:extLst>
              <a:ext uri="{FF2B5EF4-FFF2-40B4-BE49-F238E27FC236}">
                <a16:creationId xmlns:a16="http://schemas.microsoft.com/office/drawing/2014/main" id="{AE6B92E3-7862-B532-6F6C-A39346951EE8}"/>
              </a:ext>
            </a:extLst>
          </p:cNvPr>
          <p:cNvSpPr/>
          <p:nvPr/>
        </p:nvSpPr>
        <p:spPr>
          <a:xfrm>
            <a:off x="7689783" y="1640169"/>
            <a:ext cx="2167715" cy="461665"/>
          </a:xfrm>
          <a:prstGeom prst="rect">
            <a:avLst/>
          </a:prstGeom>
        </p:spPr>
        <p:txBody>
          <a:bodyPr wrap="square">
            <a:spAutoFit/>
          </a:bodyPr>
          <a:lstStyle/>
          <a:p>
            <a:pPr marL="171450" marR="0" lvl="0" indent="-171450"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ja-JP" altLang="en-US" sz="800" dirty="0">
                <a:solidFill>
                  <a:srgbClr val="000000"/>
                </a:solidFill>
                <a:latin typeface="メイリオ" panose="020B0604030504040204" pitchFamily="50" charset="-128"/>
                <a:ea typeface="メイリオ" panose="020B0604030504040204" pitchFamily="50" charset="-128"/>
              </a:rPr>
              <a:t>がん自由診療給付金月額</a:t>
            </a:r>
            <a:r>
              <a:rPr kumimoji="1" lang="en-US" altLang="ja-JP" sz="800" dirty="0">
                <a:solidFill>
                  <a:srgbClr val="000000"/>
                </a:solidFill>
                <a:latin typeface="メイリオ" panose="020B0604030504040204" pitchFamily="50" charset="-128"/>
                <a:ea typeface="メイリオ" panose="020B0604030504040204" pitchFamily="50" charset="-128"/>
              </a:rPr>
              <a:t>100</a:t>
            </a:r>
            <a:r>
              <a:rPr kumimoji="1" lang="ja-JP" altLang="en-US" sz="800" dirty="0">
                <a:solidFill>
                  <a:srgbClr val="000000"/>
                </a:solidFill>
                <a:latin typeface="メイリオ" panose="020B0604030504040204" pitchFamily="50" charset="-128"/>
                <a:ea typeface="メイリオ" panose="020B0604030504040204" pitchFamily="50" charset="-128"/>
              </a:rPr>
              <a:t>万円、</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ja-JP" altLang="en-US" sz="800" dirty="0">
                <a:solidFill>
                  <a:srgbClr val="000000"/>
                </a:solidFill>
                <a:latin typeface="メイリオ" panose="020B0604030504040204" pitchFamily="50" charset="-128"/>
                <a:ea typeface="メイリオ" panose="020B0604030504040204" pitchFamily="50" charset="-128"/>
              </a:rPr>
              <a:t>保険期間・保険料払込期間：</a:t>
            </a:r>
            <a:r>
              <a:rPr kumimoji="1" lang="en-US" altLang="ja-JP" sz="800" dirty="0">
                <a:solidFill>
                  <a:srgbClr val="000000"/>
                </a:solidFill>
                <a:latin typeface="メイリオ" panose="020B0604030504040204" pitchFamily="50" charset="-128"/>
                <a:ea typeface="メイリオ" panose="020B0604030504040204" pitchFamily="50" charset="-128"/>
              </a:rPr>
              <a:t>10</a:t>
            </a:r>
            <a:r>
              <a:rPr kumimoji="1" lang="ja-JP" altLang="en-US" sz="800" dirty="0">
                <a:solidFill>
                  <a:srgbClr val="000000"/>
                </a:solidFill>
                <a:latin typeface="メイリオ" panose="020B0604030504040204" pitchFamily="50" charset="-128"/>
                <a:ea typeface="メイリオ" panose="020B0604030504040204" pitchFamily="50" charset="-128"/>
              </a:rPr>
              <a:t>年、</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ja-JP" altLang="en-US" sz="800" dirty="0">
                <a:solidFill>
                  <a:srgbClr val="000000"/>
                </a:solidFill>
                <a:latin typeface="メイリオ" panose="020B0604030504040204" pitchFamily="50" charset="-128"/>
                <a:ea typeface="メイリオ" panose="020B0604030504040204" pitchFamily="50" charset="-128"/>
              </a:rPr>
              <a:t>月払口座・クレジットカード料率</a:t>
            </a:r>
            <a:endParaRPr kumimoji="1" lang="en-US" altLang="ja-JP"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43" name="表 42">
            <a:extLst>
              <a:ext uri="{FF2B5EF4-FFF2-40B4-BE49-F238E27FC236}">
                <a16:creationId xmlns:a16="http://schemas.microsoft.com/office/drawing/2014/main" id="{DF5EBF08-A600-8EC8-4773-F6BC4E8A3D15}"/>
              </a:ext>
            </a:extLst>
          </p:cNvPr>
          <p:cNvGraphicFramePr>
            <a:graphicFrameLocks noGrp="1"/>
          </p:cNvGraphicFramePr>
          <p:nvPr/>
        </p:nvGraphicFramePr>
        <p:xfrm>
          <a:off x="7689783" y="2073310"/>
          <a:ext cx="2052000" cy="1296000"/>
        </p:xfrm>
        <a:graphic>
          <a:graphicData uri="http://schemas.openxmlformats.org/drawingml/2006/table">
            <a:tbl>
              <a:tblPr>
                <a:tableStyleId>{5C22544A-7EE6-4342-B048-85BDC9FD1C3A}</a:tableStyleId>
              </a:tblPr>
              <a:tblGrid>
                <a:gridCol w="612000">
                  <a:extLst>
                    <a:ext uri="{9D8B030D-6E8A-4147-A177-3AD203B41FA5}">
                      <a16:colId xmlns:a16="http://schemas.microsoft.com/office/drawing/2014/main" val="2182770056"/>
                    </a:ext>
                  </a:extLst>
                </a:gridCol>
                <a:gridCol w="720000">
                  <a:extLst>
                    <a:ext uri="{9D8B030D-6E8A-4147-A177-3AD203B41FA5}">
                      <a16:colId xmlns:a16="http://schemas.microsoft.com/office/drawing/2014/main" val="3560152527"/>
                    </a:ext>
                  </a:extLst>
                </a:gridCol>
                <a:gridCol w="720000">
                  <a:extLst>
                    <a:ext uri="{9D8B030D-6E8A-4147-A177-3AD203B41FA5}">
                      <a16:colId xmlns:a16="http://schemas.microsoft.com/office/drawing/2014/main" val="1654333017"/>
                    </a:ext>
                  </a:extLst>
                </a:gridCol>
              </a:tblGrid>
              <a:tr h="216000">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契約年齢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男性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女性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35146194"/>
                  </a:ext>
                </a:extLst>
              </a:tr>
              <a:tr h="216000">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3853119"/>
                  </a:ext>
                </a:extLst>
              </a:tr>
              <a:tr h="216000">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86</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794391"/>
                  </a:ext>
                </a:extLst>
              </a:tr>
              <a:tr h="216000">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31422306"/>
                  </a:ext>
                </a:extLst>
              </a:tr>
              <a:tr h="216000">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226</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42033677"/>
                  </a:ext>
                </a:extLst>
              </a:tr>
              <a:tr h="216000">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534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1367315"/>
                  </a:ext>
                </a:extLst>
              </a:tr>
            </a:tbl>
          </a:graphicData>
        </a:graphic>
      </p:graphicFrame>
      <p:sp>
        <p:nvSpPr>
          <p:cNvPr id="44" name="正方形/長方形 43">
            <a:extLst>
              <a:ext uri="{FF2B5EF4-FFF2-40B4-BE49-F238E27FC236}">
                <a16:creationId xmlns:a16="http://schemas.microsoft.com/office/drawing/2014/main" id="{17D8F535-E89D-47EC-802C-296434B68641}"/>
              </a:ext>
            </a:extLst>
          </p:cNvPr>
          <p:cNvSpPr/>
          <p:nvPr/>
        </p:nvSpPr>
        <p:spPr>
          <a:xfrm>
            <a:off x="7553346" y="1437990"/>
            <a:ext cx="234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❺．保険料例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45" name="正方形/長方形 44">
            <a:extLst>
              <a:ext uri="{FF2B5EF4-FFF2-40B4-BE49-F238E27FC236}">
                <a16:creationId xmlns:a16="http://schemas.microsoft.com/office/drawing/2014/main" id="{C9DFF669-E1B8-2239-F590-8D03D531EDF8}"/>
              </a:ext>
            </a:extLst>
          </p:cNvPr>
          <p:cNvSpPr/>
          <p:nvPr/>
        </p:nvSpPr>
        <p:spPr>
          <a:xfrm>
            <a:off x="8015200" y="1057911"/>
            <a:ext cx="1143099" cy="338554"/>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r>
              <a:rPr kumimoji="1" lang="ja-JP" altLang="en-US" sz="800" dirty="0">
                <a:solidFill>
                  <a:srgbClr val="000000"/>
                </a:solidFill>
                <a:latin typeface="メイリオ" panose="020B0604030504040204" pitchFamily="50" charset="-128"/>
                <a:ea typeface="メイリオ" panose="020B0604030504040204" pitchFamily="50" charset="-128"/>
              </a:rPr>
              <a:t>当商品のニュース</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00000"/>
              </a:lnSpc>
              <a:spcBef>
                <a:spcPct val="0"/>
              </a:spcBef>
              <a:spcAft>
                <a:spcPct val="0"/>
              </a:spcAft>
              <a:buClrTx/>
              <a:buSzTx/>
              <a:tabLst/>
              <a:defRPr/>
            </a:pPr>
            <a:r>
              <a:rPr kumimoji="1" lang="ja-JP" altLang="en-US" sz="800" dirty="0">
                <a:solidFill>
                  <a:srgbClr val="000000"/>
                </a:solidFill>
                <a:latin typeface="メイリオ" panose="020B0604030504040204" pitchFamily="50" charset="-128"/>
                <a:ea typeface="メイリオ" panose="020B0604030504040204" pitchFamily="50" charset="-128"/>
              </a:rPr>
              <a:t>リリースはコチラ⇒</a:t>
            </a:r>
            <a:endParaRPr kumimoji="1" lang="en-US" altLang="ja-JP"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pic>
        <p:nvPicPr>
          <p:cNvPr id="46" name="図 45" descr="QR コード&#10;&#10;AI によって生成されたコンテンツは間違っている可能性があります。">
            <a:extLst>
              <a:ext uri="{FF2B5EF4-FFF2-40B4-BE49-F238E27FC236}">
                <a16:creationId xmlns:a16="http://schemas.microsoft.com/office/drawing/2014/main" id="{C94F34BA-A2FA-7E29-160B-0F812C9669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4970" y="565687"/>
            <a:ext cx="828000" cy="828000"/>
          </a:xfrm>
          <a:prstGeom prst="rect">
            <a:avLst/>
          </a:prstGeom>
        </p:spPr>
      </p:pic>
      <p:sp>
        <p:nvSpPr>
          <p:cNvPr id="47" name="正方形/長方形 46">
            <a:extLst>
              <a:ext uri="{FF2B5EF4-FFF2-40B4-BE49-F238E27FC236}">
                <a16:creationId xmlns:a16="http://schemas.microsoft.com/office/drawing/2014/main" id="{66546CEE-63FD-8E0E-E0D7-4D38F72B40BE}"/>
              </a:ext>
            </a:extLst>
          </p:cNvPr>
          <p:cNvSpPr/>
          <p:nvPr/>
        </p:nvSpPr>
        <p:spPr>
          <a:xfrm>
            <a:off x="415115" y="3222278"/>
            <a:ext cx="216000" cy="432000"/>
          </a:xfrm>
          <a:prstGeom prst="rect">
            <a:avLst/>
          </a:prstGeom>
          <a:solidFill>
            <a:srgbClr val="FF999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latin typeface="Meiryo UI" panose="020B0604030504040204" pitchFamily="50" charset="-128"/>
                <a:ea typeface="Meiryo UI" panose="020B0604030504040204" pitchFamily="50" charset="-128"/>
              </a:rPr>
              <a:t>特約</a:t>
            </a:r>
          </a:p>
        </p:txBody>
      </p:sp>
      <p:sp>
        <p:nvSpPr>
          <p:cNvPr id="48" name="正方形/長方形 47">
            <a:extLst>
              <a:ext uri="{FF2B5EF4-FFF2-40B4-BE49-F238E27FC236}">
                <a16:creationId xmlns:a16="http://schemas.microsoft.com/office/drawing/2014/main" id="{591B73ED-D064-62DE-D41B-33D684BB393A}"/>
              </a:ext>
            </a:extLst>
          </p:cNvPr>
          <p:cNvSpPr/>
          <p:nvPr/>
        </p:nvSpPr>
        <p:spPr>
          <a:xfrm>
            <a:off x="417993" y="3716826"/>
            <a:ext cx="216000" cy="432000"/>
          </a:xfrm>
          <a:prstGeom prst="rect">
            <a:avLst/>
          </a:prstGeom>
          <a:solidFill>
            <a:srgbClr val="D9D9D9"/>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主契約</a:t>
            </a:r>
          </a:p>
        </p:txBody>
      </p:sp>
      <p:cxnSp>
        <p:nvCxnSpPr>
          <p:cNvPr id="49" name="直線矢印コネクタ 48">
            <a:extLst>
              <a:ext uri="{FF2B5EF4-FFF2-40B4-BE49-F238E27FC236}">
                <a16:creationId xmlns:a16="http://schemas.microsoft.com/office/drawing/2014/main" id="{39BC07E9-84E9-1214-49B9-A6919BC2272D}"/>
              </a:ext>
            </a:extLst>
          </p:cNvPr>
          <p:cNvCxnSpPr>
            <a:cxnSpLocks/>
          </p:cNvCxnSpPr>
          <p:nvPr/>
        </p:nvCxnSpPr>
        <p:spPr>
          <a:xfrm>
            <a:off x="2874733" y="4269542"/>
            <a:ext cx="1102508" cy="0"/>
          </a:xfrm>
          <a:prstGeom prst="straightConnector1">
            <a:avLst/>
          </a:prstGeom>
          <a:ln w="28575">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04A6E0C4-36A4-148C-692D-7371054204BE}"/>
              </a:ext>
            </a:extLst>
          </p:cNvPr>
          <p:cNvSpPr txBox="1"/>
          <p:nvPr/>
        </p:nvSpPr>
        <p:spPr>
          <a:xfrm>
            <a:off x="3171195" y="4094691"/>
            <a:ext cx="432000" cy="349702"/>
          </a:xfrm>
          <a:prstGeom prst="rect">
            <a:avLst/>
          </a:prstGeom>
          <a:solidFill>
            <a:schemeClr val="bg1"/>
          </a:solidFill>
        </p:spPr>
        <p:txBody>
          <a:bodyPr wrap="square" lIns="36000" tIns="36000" rIns="36000" bIns="36000" anchor="ctr">
            <a:spAutoFit/>
          </a:bodyPr>
          <a:lstStyle/>
          <a:p>
            <a:pPr algn="ctr"/>
            <a:r>
              <a:rPr lang="ja-JP" altLang="en-US" sz="900" dirty="0">
                <a:latin typeface="Meiryo UI" panose="020B0604030504040204" pitchFamily="50" charset="-128"/>
                <a:ea typeface="Meiryo UI" panose="020B0604030504040204" pitchFamily="50" charset="-128"/>
              </a:rPr>
              <a:t>更新</a:t>
            </a:r>
            <a:r>
              <a:rPr lang="en-US" altLang="ja-JP" sz="900" dirty="0">
                <a:latin typeface="Meiryo UI" panose="020B0604030504040204" pitchFamily="50" charset="-128"/>
                <a:ea typeface="Meiryo UI" panose="020B0604030504040204" pitchFamily="50" charset="-128"/>
              </a:rPr>
              <a:t>※</a:t>
            </a:r>
            <a:endParaRPr lang="ja-JP" altLang="en-US" sz="900" dirty="0">
              <a:latin typeface="Meiryo UI" panose="020B0604030504040204" pitchFamily="50" charset="-128"/>
              <a:ea typeface="Meiryo UI" panose="020B0604030504040204" pitchFamily="50" charset="-128"/>
            </a:endParaRPr>
          </a:p>
        </p:txBody>
      </p:sp>
      <p:sp>
        <p:nvSpPr>
          <p:cNvPr id="51" name="テキスト ボックス 50">
            <a:extLst>
              <a:ext uri="{FF2B5EF4-FFF2-40B4-BE49-F238E27FC236}">
                <a16:creationId xmlns:a16="http://schemas.microsoft.com/office/drawing/2014/main" id="{1AF92775-B34A-0006-3E0A-376EEF7E9ED4}"/>
              </a:ext>
            </a:extLst>
          </p:cNvPr>
          <p:cNvSpPr txBox="1"/>
          <p:nvPr/>
        </p:nvSpPr>
        <p:spPr>
          <a:xfrm>
            <a:off x="2709654" y="4323954"/>
            <a:ext cx="1721973" cy="195814"/>
          </a:xfrm>
          <a:prstGeom prst="rect">
            <a:avLst/>
          </a:prstGeom>
          <a:noFill/>
        </p:spPr>
        <p:txBody>
          <a:bodyPr wrap="square" lIns="36000" tIns="36000" rIns="36000" bIns="36000" anchor="ctr">
            <a:spAutoFit/>
          </a:bodyPr>
          <a:lstStyle/>
          <a:p>
            <a:pPr algn="ct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主契約が定期タイプの場合</a:t>
            </a:r>
            <a:r>
              <a:rPr lang="en-US" altLang="ja-JP" sz="800" dirty="0">
                <a:latin typeface="Meiryo UI" panose="020B0604030504040204" pitchFamily="50" charset="-128"/>
                <a:ea typeface="Meiryo UI" panose="020B0604030504040204" pitchFamily="50" charset="-128"/>
              </a:rPr>
              <a:t>80</a:t>
            </a:r>
            <a:r>
              <a:rPr lang="ja-JP" altLang="en-US" sz="800" dirty="0">
                <a:latin typeface="Meiryo UI" panose="020B0604030504040204" pitchFamily="50" charset="-128"/>
                <a:ea typeface="Meiryo UI" panose="020B0604030504040204" pitchFamily="50" charset="-128"/>
              </a:rPr>
              <a:t>歳まで</a:t>
            </a:r>
          </a:p>
        </p:txBody>
      </p:sp>
      <p:sp>
        <p:nvSpPr>
          <p:cNvPr id="52" name="正方形/長方形 51">
            <a:extLst>
              <a:ext uri="{FF2B5EF4-FFF2-40B4-BE49-F238E27FC236}">
                <a16:creationId xmlns:a16="http://schemas.microsoft.com/office/drawing/2014/main" id="{9936AD3E-4046-22F9-29C6-B1B3ADB487F9}"/>
              </a:ext>
            </a:extLst>
          </p:cNvPr>
          <p:cNvSpPr/>
          <p:nvPr/>
        </p:nvSpPr>
        <p:spPr>
          <a:xfrm>
            <a:off x="718831" y="3221956"/>
            <a:ext cx="1937566" cy="432000"/>
          </a:xfrm>
          <a:prstGeom prst="rect">
            <a:avLst/>
          </a:prstGeom>
          <a:solidFill>
            <a:srgbClr val="FF999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latin typeface="Meiryo UI" panose="020B0604030504040204" pitchFamily="50" charset="-128"/>
                <a:ea typeface="Meiryo UI" panose="020B0604030504040204" pitchFamily="50" charset="-128"/>
              </a:rPr>
              <a:t>がん自由診療特約</a:t>
            </a:r>
          </a:p>
          <a:p>
            <a:pPr algn="ctr"/>
            <a:r>
              <a:rPr kumimoji="1" lang="ja-JP" altLang="en-US" sz="1050" dirty="0">
                <a:latin typeface="Meiryo UI" panose="020B0604030504040204" pitchFamily="50" charset="-128"/>
                <a:ea typeface="Meiryo UI" panose="020B0604030504040204" pitchFamily="50" charset="-128"/>
              </a:rPr>
              <a:t>（</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年更新）</a:t>
            </a:r>
          </a:p>
        </p:txBody>
      </p:sp>
      <p:sp>
        <p:nvSpPr>
          <p:cNvPr id="53" name="正方形/長方形 52">
            <a:extLst>
              <a:ext uri="{FF2B5EF4-FFF2-40B4-BE49-F238E27FC236}">
                <a16:creationId xmlns:a16="http://schemas.microsoft.com/office/drawing/2014/main" id="{082AD825-8BB8-5B38-72F3-AC55E3F32AB1}"/>
              </a:ext>
            </a:extLst>
          </p:cNvPr>
          <p:cNvSpPr/>
          <p:nvPr/>
        </p:nvSpPr>
        <p:spPr>
          <a:xfrm>
            <a:off x="4344080" y="4650935"/>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❻</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．他の保険会社との主な比較</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54" name="表 53">
            <a:extLst>
              <a:ext uri="{FF2B5EF4-FFF2-40B4-BE49-F238E27FC236}">
                <a16:creationId xmlns:a16="http://schemas.microsoft.com/office/drawing/2014/main" id="{F9A5DC81-6371-6DCB-885B-A466FCD15D1E}"/>
              </a:ext>
            </a:extLst>
          </p:cNvPr>
          <p:cNvGraphicFramePr>
            <a:graphicFrameLocks noGrp="1"/>
          </p:cNvGraphicFramePr>
          <p:nvPr/>
        </p:nvGraphicFramePr>
        <p:xfrm>
          <a:off x="4608771" y="4944651"/>
          <a:ext cx="5148000" cy="836640"/>
        </p:xfrm>
        <a:graphic>
          <a:graphicData uri="http://schemas.openxmlformats.org/drawingml/2006/table">
            <a:tbl>
              <a:tblPr>
                <a:tableStyleId>{5C22544A-7EE6-4342-B048-85BDC9FD1C3A}</a:tableStyleId>
              </a:tblPr>
              <a:tblGrid>
                <a:gridCol w="2574000">
                  <a:extLst>
                    <a:ext uri="{9D8B030D-6E8A-4147-A177-3AD203B41FA5}">
                      <a16:colId xmlns:a16="http://schemas.microsoft.com/office/drawing/2014/main" val="2343754919"/>
                    </a:ext>
                  </a:extLst>
                </a:gridCol>
                <a:gridCol w="2574000">
                  <a:extLst>
                    <a:ext uri="{9D8B030D-6E8A-4147-A177-3AD203B41FA5}">
                      <a16:colId xmlns:a16="http://schemas.microsoft.com/office/drawing/2014/main" val="2615619220"/>
                    </a:ext>
                  </a:extLst>
                </a:gridCol>
              </a:tblGrid>
              <a:tr h="216000">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朝日生命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5564463"/>
                  </a:ext>
                </a:extLst>
              </a:tr>
              <a:tr h="504000">
                <a:tc>
                  <a:txBody>
                    <a:bodyPr/>
                    <a:lstStyle/>
                    <a:p>
                      <a:pPr algn="l"/>
                      <a:r>
                        <a:rPr kumimoji="1" lang="ja-JP" altLang="en-US" sz="900" b="1" dirty="0">
                          <a:solidFill>
                            <a:schemeClr val="tx1"/>
                          </a:solidFill>
                          <a:latin typeface="メイリオ" panose="020B0604030504040204" pitchFamily="50" charset="-128"/>
                          <a:ea typeface="+mn-ea"/>
                        </a:rPr>
                        <a:t>がん自由診療特約</a:t>
                      </a:r>
                      <a:endParaRPr kumimoji="1" lang="en-US" altLang="ja-JP" sz="900" b="1" dirty="0">
                        <a:solidFill>
                          <a:schemeClr val="tx1"/>
                        </a:solidFill>
                        <a:latin typeface="メイリオ" panose="020B0604030504040204" pitchFamily="50" charset="-128"/>
                        <a:ea typeface="+mn-ea"/>
                      </a:endParaRPr>
                    </a:p>
                    <a:p>
                      <a:pPr marL="92075" indent="-92075" algn="l">
                        <a:buFont typeface="Arial" panose="020B0604020202020204" pitchFamily="34" charset="0"/>
                        <a:buChar char="•"/>
                      </a:pP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月額最大</a:t>
                      </a:r>
                      <a:r>
                        <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rPr>
                        <a:t>100</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万円を、最長</a:t>
                      </a:r>
                      <a:r>
                        <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rPr>
                        <a:t>30</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ヵ月　　　　　　　　　　　　　　　　　　　　　　　　　＝最大</a:t>
                      </a:r>
                      <a:r>
                        <a:rPr kumimoji="1" lang="en-US" altLang="ja-JP" sz="900" b="1" i="0" u="sng" strike="noStrike" kern="1200" baseline="0" dirty="0">
                          <a:solidFill>
                            <a:schemeClr val="dk1"/>
                          </a:solidFill>
                          <a:latin typeface="Meiryo UI" panose="020B0604030504040204" pitchFamily="50" charset="-128"/>
                          <a:ea typeface="Meiryo UI" panose="020B0604030504040204" pitchFamily="50" charset="-128"/>
                          <a:cs typeface="+mn-cs"/>
                        </a:rPr>
                        <a:t>3,000</a:t>
                      </a:r>
                      <a:r>
                        <a:rPr kumimoji="1" lang="ja-JP" altLang="en-US" sz="900" b="1" i="0" u="sng" strike="noStrike" kern="1200" baseline="0" dirty="0">
                          <a:solidFill>
                            <a:schemeClr val="dk1"/>
                          </a:solidFill>
                          <a:latin typeface="Meiryo UI" panose="020B0604030504040204" pitchFamily="50" charset="-128"/>
                          <a:ea typeface="Meiryo UI" panose="020B0604030504040204" pitchFamily="50" charset="-128"/>
                          <a:cs typeface="+mn-cs"/>
                        </a:rPr>
                        <a:t>万円までお支払い</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　　　　　　　　　　　　　　　　　　　　　（</a:t>
                      </a:r>
                      <a:r>
                        <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rPr>
                        <a:t>100</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万円</a:t>
                      </a:r>
                      <a:r>
                        <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rPr>
                        <a:t>×30</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ヵ月）</a:t>
                      </a:r>
                      <a:endParaRPr kumimoji="1" lang="zh-TW"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kumimoji="1" lang="ja-JP" altLang="en-US" sz="900" b="1" i="0" u="none" strike="noStrike" kern="1200" baseline="0" dirty="0">
                          <a:solidFill>
                            <a:schemeClr val="dk1"/>
                          </a:solidFill>
                          <a:latin typeface="Meiryo UI" panose="020B0604030504040204" pitchFamily="50" charset="-128"/>
                          <a:ea typeface="Meiryo UI" panose="020B0604030504040204" pitchFamily="50" charset="-128"/>
                          <a:cs typeface="+mn-cs"/>
                        </a:rPr>
                        <a:t>特定自費診療がん薬物治療保障特約</a:t>
                      </a:r>
                      <a:endParaRPr kumimoji="1" lang="en-US" altLang="ja-JP" sz="900" b="1" i="0" u="none" strike="noStrike" kern="1200" baseline="0" dirty="0">
                        <a:solidFill>
                          <a:schemeClr val="dk1"/>
                        </a:solidFill>
                        <a:latin typeface="Meiryo UI" panose="020B0604030504040204" pitchFamily="50" charset="-128"/>
                        <a:ea typeface="Meiryo UI" panose="020B0604030504040204" pitchFamily="50" charset="-128"/>
                        <a:cs typeface="+mn-cs"/>
                      </a:endParaRPr>
                    </a:p>
                    <a:p>
                      <a:pPr marL="92075" indent="-92075">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特定のがん薬物治療の薬剤に係る費用と同額を　　　　　　　　　　　　</a:t>
                      </a:r>
                      <a:r>
                        <a:rPr lang="ja-JP" altLang="en-US" sz="900" b="1" i="0" u="sng" strike="noStrike" dirty="0">
                          <a:solidFill>
                            <a:srgbClr val="000000"/>
                          </a:solidFill>
                          <a:effectLst/>
                          <a:latin typeface="Meiryo UI" panose="020B0604030504040204" pitchFamily="50" charset="-128"/>
                          <a:ea typeface="Meiryo UI" panose="020B0604030504040204" pitchFamily="50" charset="-128"/>
                        </a:rPr>
                        <a:t>通算１億円までお支払い</a:t>
                      </a:r>
                      <a:endParaRPr lang="en-US" altLang="ja-JP" sz="900" b="1" i="0" u="sng" strike="noStrike" dirty="0">
                        <a:solidFill>
                          <a:srgbClr val="000000"/>
                        </a:solidFill>
                        <a:effectLst/>
                        <a:latin typeface="Meiryo UI" panose="020B0604030504040204" pitchFamily="50" charset="-128"/>
                        <a:ea typeface="Meiryo UI" panose="020B0604030504040204" pitchFamily="50" charset="-128"/>
                      </a:endParaRPr>
                    </a:p>
                    <a:p>
                      <a:pPr marL="92075" indent="-92075">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4"/>
                        </a:rPr>
                        <a:t>保険料は、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hlinkClick r:id="rId4"/>
                        </a:rPr>
                        <a:t>40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4"/>
                        </a:rPr>
                        <a:t>歳</a:t>
                      </a:r>
                      <a:r>
                        <a:rPr lang="en-US" altLang="ja-JP" sz="900" b="0" i="0" u="none" strike="noStrike" dirty="0">
                          <a:solidFill>
                            <a:srgbClr val="000000"/>
                          </a:solidFill>
                          <a:effectLst/>
                          <a:latin typeface="Meiryo UI" panose="020B0604030504040204" pitchFamily="50" charset="-128"/>
                          <a:ea typeface="Meiryo UI" panose="020B0604030504040204" pitchFamily="50" charset="-128"/>
                          <a:hlinkClick r:id="rId4"/>
                        </a:rPr>
                        <a:t>53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4"/>
                        </a:rPr>
                        <a:t>円（男性）、</a:t>
                      </a:r>
                      <a:r>
                        <a:rPr lang="en-US" altLang="ja-JP" sz="900" b="0" i="0" u="none" strike="noStrike" dirty="0">
                          <a:solidFill>
                            <a:srgbClr val="000000"/>
                          </a:solidFill>
                          <a:effectLst/>
                          <a:latin typeface="Meiryo UI" panose="020B0604030504040204" pitchFamily="50" charset="-128"/>
                          <a:ea typeface="Meiryo UI" panose="020B0604030504040204" pitchFamily="50" charset="-128"/>
                          <a:hlinkClick r:id="rId4"/>
                        </a:rPr>
                        <a:t>87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4"/>
                        </a:rPr>
                        <a:t>円（女性）</a:t>
                      </a:r>
                      <a:r>
                        <a:rPr lang="ja-JP" altLang="en-US" sz="7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4048230"/>
                  </a:ext>
                </a:extLst>
              </a:tr>
            </a:tbl>
          </a:graphicData>
        </a:graphic>
      </p:graphicFrame>
      <p:sp>
        <p:nvSpPr>
          <p:cNvPr id="55" name="スライド番号プレースホルダー 5">
            <a:extLst>
              <a:ext uri="{FF2B5EF4-FFF2-40B4-BE49-F238E27FC236}">
                <a16:creationId xmlns:a16="http://schemas.microsoft.com/office/drawing/2014/main" id="{FE5CC928-605F-9589-8387-0610E1E53B1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37</a:t>
            </a:fld>
            <a:endParaRPr kumimoji="1" lang="ja-JP" altLang="en-US" sz="1200" b="1" dirty="0">
              <a:solidFill>
                <a:schemeClr val="tx1"/>
              </a:solidFill>
            </a:endParaRPr>
          </a:p>
        </p:txBody>
      </p:sp>
      <p:sp>
        <p:nvSpPr>
          <p:cNvPr id="3" name="吹き出し: 四角形 2">
            <a:extLst>
              <a:ext uri="{FF2B5EF4-FFF2-40B4-BE49-F238E27FC236}">
                <a16:creationId xmlns:a16="http://schemas.microsoft.com/office/drawing/2014/main" id="{A47A6594-D2C5-1CC9-52F4-CCFC5EB6E903}"/>
              </a:ext>
            </a:extLst>
          </p:cNvPr>
          <p:cNvSpPr/>
          <p:nvPr/>
        </p:nvSpPr>
        <p:spPr bwMode="auto">
          <a:xfrm>
            <a:off x="568702" y="5887766"/>
            <a:ext cx="9173081" cy="504000"/>
          </a:xfrm>
          <a:prstGeom prst="wedgeRectCallout">
            <a:avLst>
              <a:gd name="adj1" fmla="val -51196"/>
              <a:gd name="adj2" fmla="val 7355"/>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高額且つ公的医療保険の適用外である、</a:t>
            </a:r>
            <a:r>
              <a:rPr kumimoji="1" lang="ja-JP" altLang="en-US" sz="900" b="1" i="0" u="none" strike="noStrike" kern="1200" cap="none" spc="0" normalizeH="0" baseline="0" noProof="0" dirty="0">
                <a:ln>
                  <a:noFill/>
                </a:ln>
                <a:solidFill>
                  <a:srgbClr val="EA5550"/>
                </a:solidFill>
                <a:effectLst/>
                <a:uLnTx/>
                <a:uFillTx/>
                <a:latin typeface="メイリオ"/>
                <a:ea typeface="メイリオ"/>
                <a:cs typeface="+mn-cs"/>
              </a:rPr>
              <a:t>未承認および適応外薬について保障の対象となるということは、がん治療の選択肢を広げるうえで大きなポイント</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となりますよね！　一方で、がんの未承認および適応外薬の</a:t>
            </a:r>
            <a:r>
              <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rPr>
              <a:t>184</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種類</a:t>
            </a:r>
            <a:r>
              <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のうち、</a:t>
            </a:r>
            <a:r>
              <a:rPr kumimoji="1" lang="en-US" altLang="ja-JP" sz="900" b="1" i="0" u="sng" strike="noStrike" kern="1200" cap="none" spc="0" normalizeH="0" baseline="0" noProof="0" dirty="0">
                <a:ln>
                  <a:noFill/>
                </a:ln>
                <a:solidFill>
                  <a:srgbClr val="EA5550"/>
                </a:solidFill>
                <a:effectLst/>
                <a:uLnTx/>
                <a:uFillTx/>
                <a:latin typeface="メイリオ"/>
                <a:ea typeface="メイリオ"/>
                <a:cs typeface="+mn-cs"/>
              </a:rPr>
              <a:t>1</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ヵ月</a:t>
            </a:r>
            <a:r>
              <a:rPr kumimoji="1" lang="en-US" altLang="ja-JP" sz="900" b="1" i="0" u="sng" strike="noStrike" kern="1200" cap="none" spc="0" normalizeH="0" baseline="0" noProof="0" dirty="0">
                <a:ln>
                  <a:noFill/>
                </a:ln>
                <a:solidFill>
                  <a:srgbClr val="EA5550"/>
                </a:solidFill>
                <a:effectLst/>
                <a:uLnTx/>
                <a:uFillTx/>
                <a:latin typeface="メイリオ"/>
                <a:ea typeface="メイリオ"/>
                <a:cs typeface="+mn-cs"/>
              </a:rPr>
              <a:t>100</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万円以下の同薬は、</a:t>
            </a:r>
            <a:r>
              <a:rPr kumimoji="1" lang="en-US" altLang="ja-JP" sz="900" b="1" i="0" u="sng" strike="noStrike" kern="1200" cap="none" spc="0" normalizeH="0" baseline="0" noProof="0" dirty="0">
                <a:ln>
                  <a:noFill/>
                </a:ln>
                <a:solidFill>
                  <a:srgbClr val="EA5550"/>
                </a:solidFill>
                <a:effectLst/>
                <a:uLnTx/>
                <a:uFillTx/>
                <a:latin typeface="メイリオ"/>
                <a:ea typeface="メイリオ"/>
                <a:cs typeface="+mn-cs"/>
              </a:rPr>
              <a:t>53</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a:t>
            </a:r>
            <a:r>
              <a:rPr kumimoji="1" lang="en-US" altLang="ja-JP" sz="900" b="1" i="0" u="sng" strike="noStrike" kern="1200" cap="none" spc="0" normalizeH="0" baseline="0" noProof="0" dirty="0">
                <a:ln>
                  <a:noFill/>
                </a:ln>
                <a:solidFill>
                  <a:srgbClr val="EA5550"/>
                </a:solidFill>
                <a:effectLst/>
                <a:uLnTx/>
                <a:uFillTx/>
                <a:latin typeface="メイリオ"/>
                <a:ea typeface="メイリオ"/>
                <a:cs typeface="+mn-cs"/>
              </a:rPr>
              <a:t>184</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種類であり、</a:t>
            </a:r>
            <a:r>
              <a:rPr kumimoji="1" lang="en-US" altLang="ja-JP" sz="900" b="1" i="0" u="sng" strike="noStrike" kern="1200" cap="none" spc="0" normalizeH="0" baseline="0" noProof="0" dirty="0">
                <a:ln>
                  <a:noFill/>
                </a:ln>
                <a:solidFill>
                  <a:srgbClr val="EA5550"/>
                </a:solidFill>
                <a:effectLst/>
                <a:uLnTx/>
                <a:uFillTx/>
                <a:latin typeface="メイリオ"/>
                <a:ea typeface="メイリオ"/>
                <a:cs typeface="+mn-cs"/>
              </a:rPr>
              <a:t>28.8</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％しかカバーできていません</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。また、先行する明治安田生命の保障（支払事由）と比較すると、</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支払う最大保険金額、および保険料でも後れ</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を取っており、もう一押し欲しかった！といえるかもしれません</a:t>
            </a:r>
            <a:endPar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endParaRPr>
          </a:p>
        </p:txBody>
      </p:sp>
    </p:spTree>
    <p:extLst>
      <p:ext uri="{BB962C8B-B14F-4D97-AF65-F5344CB8AC3E}">
        <p14:creationId xmlns:p14="http://schemas.microsoft.com/office/powerpoint/2010/main" val="2161940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a:extLst>
              <a:ext uri="{FF2B5EF4-FFF2-40B4-BE49-F238E27FC236}">
                <a16:creationId xmlns:a16="http://schemas.microsoft.com/office/drawing/2014/main" id="{0583880E-6166-46F2-85C5-FE8334DD7C08}"/>
              </a:ext>
            </a:extLst>
          </p:cNvPr>
          <p:cNvSpPr>
            <a:spLocks noChangeArrowheads="1"/>
          </p:cNvSpPr>
          <p:nvPr/>
        </p:nvSpPr>
        <p:spPr bwMode="auto">
          <a:xfrm>
            <a:off x="78645" y="582722"/>
            <a:ext cx="9759710" cy="307777"/>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「国内で薬機法上未承認・適応外である医薬品・適応のリスト」</a:t>
            </a:r>
            <a:r>
              <a:rPr kumimoji="1" lang="ja-JP" altLang="en-US" sz="12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（承認年月日順）</a:t>
            </a:r>
            <a:r>
              <a:rPr kumimoji="1" lang="en-US" altLang="ja-JP" sz="1050"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※2023.7</a:t>
            </a:r>
            <a:r>
              <a:rPr kumimoji="1" lang="ja-JP" altLang="en-US" sz="1050"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データ</a:t>
            </a:r>
            <a:endParaRPr kumimoji="1" lang="ja-JP" altLang="en-US" sz="1400"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endParaRPr>
          </a:p>
        </p:txBody>
      </p:sp>
      <p:sp>
        <p:nvSpPr>
          <p:cNvPr id="10" name="正方形/長方形 9">
            <a:extLst>
              <a:ext uri="{FF2B5EF4-FFF2-40B4-BE49-F238E27FC236}">
                <a16:creationId xmlns:a16="http://schemas.microsoft.com/office/drawing/2014/main" id="{BDC3027F-C0BC-4569-AFED-B6FD54E91669}"/>
              </a:ext>
            </a:extLst>
          </p:cNvPr>
          <p:cNvSpPr/>
          <p:nvPr/>
        </p:nvSpPr>
        <p:spPr>
          <a:xfrm>
            <a:off x="351100" y="890499"/>
            <a:ext cx="9487255" cy="90024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000000"/>
                </a:solidFill>
                <a:latin typeface="メイリオ" panose="020B0604030504040204" pitchFamily="50" charset="-128"/>
                <a:ea typeface="メイリオ" panose="020B0604030504040204" pitchFamily="50" charset="-128"/>
              </a:rPr>
              <a:t>がんの治療の多くは、公的医療保険制度の範囲で受けることができる治療（がんの</a:t>
            </a:r>
            <a:r>
              <a:rPr kumimoji="1" lang="en-US" altLang="ja-JP" sz="1050" dirty="0">
                <a:solidFill>
                  <a:srgbClr val="000000"/>
                </a:solidFill>
                <a:latin typeface="メイリオ" panose="020B0604030504040204" pitchFamily="50" charset="-128"/>
                <a:ea typeface="メイリオ" panose="020B0604030504040204" pitchFamily="50" charset="-128"/>
              </a:rPr>
              <a:t>3</a:t>
            </a:r>
            <a:r>
              <a:rPr kumimoji="1" lang="ja-JP" altLang="en-US" sz="1050" dirty="0">
                <a:solidFill>
                  <a:srgbClr val="000000"/>
                </a:solidFill>
                <a:latin typeface="メイリオ" panose="020B0604030504040204" pitchFamily="50" charset="-128"/>
                <a:ea typeface="メイリオ" panose="020B0604030504040204" pitchFamily="50" charset="-128"/>
              </a:rPr>
              <a:t>大治療（手術・放射線治療・薬物治療）で保険診療を実施します。一方、それ以外に、新しい技術として保険診療外となる先進医療や自費診療があり、そんな自費診療の一つに、海外で承認されていながら、日本では承認されていない薬、また、使い方（適応症）で適応外である薬</a:t>
            </a:r>
            <a:r>
              <a:rPr kumimoji="1" lang="en-US" altLang="ja-JP" sz="1050" dirty="0">
                <a:solidFill>
                  <a:srgbClr val="000000"/>
                </a:solidFill>
                <a:latin typeface="メイリオ" panose="020B0604030504040204" pitchFamily="50" charset="-128"/>
                <a:ea typeface="メイリオ" panose="020B0604030504040204" pitchFamily="50" charset="-128"/>
              </a:rPr>
              <a:t>※</a:t>
            </a:r>
            <a:r>
              <a:rPr kumimoji="1" lang="ja-JP" altLang="en-US" sz="1050" dirty="0">
                <a:solidFill>
                  <a:srgbClr val="000000"/>
                </a:solidFill>
                <a:latin typeface="メイリオ" panose="020B0604030504040204" pitchFamily="50" charset="-128"/>
                <a:ea typeface="メイリオ" panose="020B0604030504040204" pitchFamily="50" charset="-128"/>
              </a:rPr>
              <a:t>による診療があります。これらは自費診療となり、多くが高額な費用負担を強いられることとなります。とはいえ、海外では承認されている等、効果の見込める可能性もあり、がん患者やその家族から、その治療を選択される方も多くいます。</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000000"/>
                </a:solidFill>
                <a:latin typeface="メイリオ" panose="020B0604030504040204" pitchFamily="50" charset="-128"/>
                <a:ea typeface="メイリオ" panose="020B0604030504040204" pitchFamily="50" charset="-128"/>
              </a:rPr>
              <a:t>この資料は、そんな「国内で薬機法上未承認・適応外である医薬品・適応のリスト」を紹介します。ご確認ください！</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13" name="正方形/長方形 12">
            <a:extLst>
              <a:ext uri="{FF2B5EF4-FFF2-40B4-BE49-F238E27FC236}">
                <a16:creationId xmlns:a16="http://schemas.microsoft.com/office/drawing/2014/main" id="{2CFA673E-2C28-4738-ACFA-2C8557D612A4}"/>
              </a:ext>
            </a:extLst>
          </p:cNvPr>
          <p:cNvSpPr/>
          <p:nvPr/>
        </p:nvSpPr>
        <p:spPr>
          <a:xfrm>
            <a:off x="119879" y="1772654"/>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3" name="表 2">
            <a:extLst>
              <a:ext uri="{FF2B5EF4-FFF2-40B4-BE49-F238E27FC236}">
                <a16:creationId xmlns:a16="http://schemas.microsoft.com/office/drawing/2014/main" id="{0AF0B033-D0DC-45F6-B8A7-E2177490B6B3}"/>
              </a:ext>
            </a:extLst>
          </p:cNvPr>
          <p:cNvGraphicFramePr>
            <a:graphicFrameLocks noGrp="1"/>
          </p:cNvGraphicFramePr>
          <p:nvPr/>
        </p:nvGraphicFramePr>
        <p:xfrm>
          <a:off x="118010" y="2066361"/>
          <a:ext cx="9756000" cy="432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594231656"/>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ドスタルリマブ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グラクソ・</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スミスクライン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子宮</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err="1">
                          <a:solidFill>
                            <a:srgbClr val="000000"/>
                          </a:solidFill>
                          <a:effectLst/>
                          <a:latin typeface="Meiryo UI" panose="020B0604030504040204" pitchFamily="50" charset="-128"/>
                          <a:ea typeface="Meiryo UI" panose="020B0604030504040204" pitchFamily="50" charset="-128"/>
                        </a:rPr>
                        <a:t>dMMR</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の再発または進行子宮体癌</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（化学療法との併用）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1,778,257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タラゾパリブ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ファイザー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HRR</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関連遺伝子変異のある去勢抵抗性前立腺癌</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（エンザルタミドと併用）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2,101,688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509481"/>
                  </a:ext>
                </a:extLst>
              </a:tr>
              <a:tr h="360000">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グロフィタマブ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中外製薬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再発・難治性のびまん性大細胞型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3,270,075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ニボルマブ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オプジーボ</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zh-TW" altLang="en-US" sz="800" b="0" i="0" u="none" strike="noStrike" dirty="0">
                          <a:solidFill>
                            <a:srgbClr val="000000"/>
                          </a:solidFill>
                          <a:effectLst/>
                          <a:latin typeface="Meiryo UI" panose="020B0604030504040204" pitchFamily="50" charset="-128"/>
                          <a:ea typeface="Meiryo UI" panose="020B0604030504040204" pitchFamily="50" charset="-128"/>
                        </a:rPr>
                        <a:t>小野薬品</a:t>
                      </a:r>
                      <a:br>
                        <a:rPr lang="zh-TW" altLang="en-US" sz="800" b="0" i="0" u="none" strike="noStrike" dirty="0">
                          <a:solidFill>
                            <a:srgbClr val="000000"/>
                          </a:solidFill>
                          <a:effectLst/>
                          <a:latin typeface="Meiryo UI" panose="020B0604030504040204" pitchFamily="50" charset="-128"/>
                          <a:ea typeface="Meiryo UI" panose="020B0604030504040204" pitchFamily="50" charset="-128"/>
                        </a:rPr>
                      </a:br>
                      <a:r>
                        <a:rPr lang="zh-TW" altLang="en-US" sz="800" b="0" i="0" u="none" strike="noStrike" dirty="0">
                          <a:solidFill>
                            <a:srgbClr val="000000"/>
                          </a:solidFill>
                          <a:effectLst/>
                          <a:latin typeface="Meiryo UI" panose="020B0604030504040204" pitchFamily="50" charset="-128"/>
                          <a:ea typeface="Meiryo UI" panose="020B0604030504040204" pitchFamily="50" charset="-128"/>
                        </a:rPr>
                        <a:t>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切除不能、又は転移性の悪性黒色腫</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歳以上の小児への適応拡大＞</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732,810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808910936"/>
                  </a:ext>
                </a:extLst>
              </a:tr>
              <a:tr h="360000">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エコリタマブ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ジェンマブ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再発・難治性のびまん性大細胞型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3,654,134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538220"/>
                  </a:ext>
                </a:extLst>
              </a:tr>
              <a:tr h="360000">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ニラパリブ</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・アビラテロン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"BRCA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遺伝子変異を有する去勢抵抗性前立腺癌</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EMA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承認効能＞</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4,500,000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ペムブロリズマブ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キイトルーダ</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dirty="0">
                          <a:solidFill>
                            <a:srgbClr val="000000"/>
                          </a:solidFill>
                          <a:effectLst/>
                          <a:latin typeface="Meiryo UI" panose="020B0604030504040204" pitchFamily="50" charset="-128"/>
                          <a:ea typeface="Meiryo UI" panose="020B0604030504040204" pitchFamily="50" charset="-128"/>
                        </a:rPr>
                        <a:t>MSD</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シスプラチン不耐の局所進行、転移性の尿路上皮癌</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＜エンホルツマブベドチンとの併用＞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571,995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154314613"/>
                  </a:ext>
                </a:extLst>
              </a:tr>
              <a:tr h="360000">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エンホルツマブ</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ベドチン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パドセブ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アステラス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シスプラチン不耐の局所進行、転移性の尿路上皮癌</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＜ペムブロリズマブとの併用＞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822,996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トラメチニブ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メキニスト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歳以上の小児の</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BRAF V600E</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変異陽性の低悪性度神経膠腫</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＜タフィンラーとの併用＞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743,512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10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ダブラフェニブ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タフィンラー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歳以上の小児の</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BRAF V600E</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変異陽性の低悪性度神経膠腫</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＜メキニストとの併用＞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879,184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11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レチファンリマブ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切除不能、又は転移性のメルケル細胞がん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1,708,800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bl>
          </a:graphicData>
        </a:graphic>
      </p:graphicFrame>
      <p:sp>
        <p:nvSpPr>
          <p:cNvPr id="8" name="正方形/長方形 7">
            <a:extLst>
              <a:ext uri="{FF2B5EF4-FFF2-40B4-BE49-F238E27FC236}">
                <a16:creationId xmlns:a16="http://schemas.microsoft.com/office/drawing/2014/main" id="{03350AA5-34D8-43F2-8A22-A46CC668AE74}"/>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2" name="正方形/長方形 1">
            <a:extLst>
              <a:ext uri="{FF2B5EF4-FFF2-40B4-BE49-F238E27FC236}">
                <a16:creationId xmlns:a16="http://schemas.microsoft.com/office/drawing/2014/main" id="{DF5310F5-BDB2-44A3-1E47-DFCFE2423367}"/>
              </a:ext>
            </a:extLst>
          </p:cNvPr>
          <p:cNvSpPr/>
          <p:nvPr/>
        </p:nvSpPr>
        <p:spPr>
          <a:xfrm>
            <a:off x="6407671" y="6348797"/>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5" name="テキスト プレースホルダー 1">
            <a:extLst>
              <a:ext uri="{FF2B5EF4-FFF2-40B4-BE49-F238E27FC236}">
                <a16:creationId xmlns:a16="http://schemas.microsoft.com/office/drawing/2014/main" id="{87B3A23B-E350-F36D-DBC2-D4CBF33EE5BC}"/>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6" name="スライド番号プレースホルダー 5">
            <a:extLst>
              <a:ext uri="{FF2B5EF4-FFF2-40B4-BE49-F238E27FC236}">
                <a16:creationId xmlns:a16="http://schemas.microsoft.com/office/drawing/2014/main" id="{88581559-F139-0640-778A-79A21762E2EC}"/>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8C3813EC-B010-2A9D-F992-DDB384C540D3}"/>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2171349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676858464"/>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サシツズマブ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ゴビテカン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ギリアド・サイ</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エンシズ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つ以上の治療歴がある転移性のホルモン陽性</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陰性乳がん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2,626,661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ピルトブルチニブ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BTK</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阻害薬を含む</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つ以上の治療歴のあるマントル細胞リンパ腫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2,520,000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エラセストラント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つ以上の内分泌治療の治療歴がある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ER</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陰性</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ESR1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変異のある乳がん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2,564,280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ペムブロリズマブ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キイトルーダ</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dirty="0">
                          <a:solidFill>
                            <a:srgbClr val="000000"/>
                          </a:solidFill>
                          <a:effectLst/>
                          <a:latin typeface="Meiryo UI" panose="020B0604030504040204" pitchFamily="50" charset="-128"/>
                          <a:ea typeface="Meiryo UI" panose="020B0604030504040204" pitchFamily="50" charset="-128"/>
                        </a:rPr>
                        <a:t>MSD</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en-US" sz="800" b="0" i="0" u="none" strike="noStrike" dirty="0">
                          <a:solidFill>
                            <a:srgbClr val="000000"/>
                          </a:solidFill>
                          <a:effectLst/>
                          <a:latin typeface="Meiryo UI" panose="020B0604030504040204" pitchFamily="50" charset="-128"/>
                          <a:ea typeface="Meiryo UI" panose="020B0604030504040204" pitchFamily="50" charset="-128"/>
                        </a:rPr>
                        <a:t>Stage IB (T2a ≥4 cm), II, or IIIA </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の非小細胞肺癌の術後補助療法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571,995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ツカチニブ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800" b="0" i="0" u="none" strike="noStrike" dirty="0">
                          <a:solidFill>
                            <a:srgbClr val="000000"/>
                          </a:solidFill>
                          <a:effectLst/>
                          <a:latin typeface="Meiryo UI" panose="020B0604030504040204" pitchFamily="50" charset="-128"/>
                          <a:ea typeface="Meiryo UI" panose="020B0604030504040204" pitchFamily="50" charset="-128"/>
                        </a:rPr>
                        <a:t>MSD</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大腸</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RAS</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野生型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陽性で、化学療法後に増悪した切除不能または転移性結腸直腸癌</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2,821,680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ナドフラゲン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フィラデノベック</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BCG</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不応性の筋層浸潤のない膀胱がん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アダグラシブ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KRAS G12C</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変異を有する局所進行または転移性の非小細胞肺がん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2,509,830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オラパリブ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リムパーザ</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アストラゼネカ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BRCA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遺伝子変異を有する去勢抵抗性前立腺癌</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＜アビラテロンとの併用＞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580,731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アテゾリズマブ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テセントリク</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中外製薬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骨軟部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根治切除不能または転移性の蜂巣状軟部肉腫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751,889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オルタシデニブ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IDH1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変異を有する再発または難治性の急性骨髄性白血病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3,864,000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ミルベツキシマブ ソラブタンシン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卵巣</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つの化学療法歴がある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FRα</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陽性のプラチナ抵抗性卵巣・卵管・腹膜がん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3,980,800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ザヌブルチニブ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ベイジーン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r>
                        <a:rPr lang="ja-JP" altLang="en-US" sz="800" b="0" i="0" u="none" strike="noStrike">
                          <a:solidFill>
                            <a:srgbClr val="000000"/>
                          </a:solidFill>
                          <a:effectLst/>
                          <a:latin typeface="Meiryo UI" panose="020B0604030504040204" pitchFamily="50" charset="-128"/>
                          <a:ea typeface="Meiryo UI" panose="020B0604030504040204" pitchFamily="50" charset="-128"/>
                        </a:rPr>
                        <a:t>慢性リンパ性白血病・小細胞性リンパ腫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2023</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1,738,440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セミプリマブ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リブタヨ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サノフィ</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PD-L1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陽性の切除不能な進行・再発の非小細胞肺がん</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プラチナベースの化学療法との併用）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600,583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78CCE3B8-F178-D2B9-3FF1-DE75BBFBEB4F}"/>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2160B211-7327-CD24-24A7-4BED8184AFCD}"/>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39D985EB-D083-19CF-5E93-5932C08D6553}"/>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3B9095F4-FD03-1890-EB47-9951DC0B2F57}"/>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938EFF17-3578-2DEB-47F6-AB535748FFFB}"/>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573227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（１）春に気を付ける病気は「脳卒中（含脳梗塞）」</a:t>
            </a:r>
            <a:r>
              <a:rPr kumimoji="1" lang="en-US" altLang="ja-JP"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前ぶれを知って予防を</a:t>
            </a:r>
            <a:r>
              <a:rPr kumimoji="1" lang="ja-JP" altLang="en-US" sz="1600" b="1" dirty="0">
                <a:solidFill>
                  <a:prstClr val="black"/>
                </a:solidFill>
                <a:latin typeface="Arial"/>
                <a:ea typeface="メイリオ" panose="020B0604030504040204" pitchFamily="50" charset="-128"/>
                <a:cs typeface="メイリオ" pitchFamily="50" charset="-128"/>
              </a:rPr>
              <a:t>！</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4</a:t>
            </a:fld>
            <a:endParaRPr kumimoji="1" lang="ja-JP" altLang="en-US" sz="1200" b="1" dirty="0">
              <a:solidFill>
                <a:schemeClr val="tx1"/>
              </a:solidFill>
            </a:endParaRPr>
          </a:p>
        </p:txBody>
      </p:sp>
      <p:sp>
        <p:nvSpPr>
          <p:cNvPr id="4" name="正方形/長方形 3">
            <a:extLst>
              <a:ext uri="{FF2B5EF4-FFF2-40B4-BE49-F238E27FC236}">
                <a16:creationId xmlns:a16="http://schemas.microsoft.com/office/drawing/2014/main" id="{E9806C21-A3FD-6E5F-5E17-80027AC280EB}"/>
              </a:ext>
            </a:extLst>
          </p:cNvPr>
          <p:cNvSpPr/>
          <p:nvPr/>
        </p:nvSpPr>
        <p:spPr>
          <a:xfrm>
            <a:off x="114299" y="883891"/>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１．脳卒中（含む脳梗塞）の発症が多い季節は、冬・夏場、そして春！</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5" name="正方形/長方形 4">
            <a:extLst>
              <a:ext uri="{FF2B5EF4-FFF2-40B4-BE49-F238E27FC236}">
                <a16:creationId xmlns:a16="http://schemas.microsoft.com/office/drawing/2014/main" id="{71D03E16-0DE1-C4CA-A52A-DEDC17E1B228}"/>
              </a:ext>
            </a:extLst>
          </p:cNvPr>
          <p:cNvSpPr/>
          <p:nvPr/>
        </p:nvSpPr>
        <p:spPr>
          <a:xfrm>
            <a:off x="519764" y="1156717"/>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寒さの厳しい季節は、脳卒中が増える時期として知られています。冷たい空気に交感神経が刺激され、血管が収縮し、血圧を上昇させるからです。特に問題となるのは、朝の血圧が高くなる早朝高血圧です。</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なかでも、朝の血圧が急激に上がる「モーニングサージ」タイプの人は、脳卒中の危険性が高いことがわかってきました。</a:t>
            </a:r>
          </a:p>
        </p:txBody>
      </p:sp>
      <p:graphicFrame>
        <p:nvGraphicFramePr>
          <p:cNvPr id="6" name="グラフ 5">
            <a:extLst>
              <a:ext uri="{FF2B5EF4-FFF2-40B4-BE49-F238E27FC236}">
                <a16:creationId xmlns:a16="http://schemas.microsoft.com/office/drawing/2014/main" id="{CA1FA635-6EDE-A233-ECED-A13C8EFA5466}"/>
              </a:ext>
            </a:extLst>
          </p:cNvPr>
          <p:cNvGraphicFramePr>
            <a:graphicFrameLocks/>
          </p:cNvGraphicFramePr>
          <p:nvPr>
            <p:extLst>
              <p:ext uri="{D42A27DB-BD31-4B8C-83A1-F6EECF244321}">
                <p14:modId xmlns:p14="http://schemas.microsoft.com/office/powerpoint/2010/main" val="1270944538"/>
              </p:ext>
            </p:extLst>
          </p:nvPr>
        </p:nvGraphicFramePr>
        <p:xfrm>
          <a:off x="115057" y="1910650"/>
          <a:ext cx="4572000" cy="2309312"/>
        </p:xfrm>
        <a:graphic>
          <a:graphicData uri="http://schemas.openxmlformats.org/drawingml/2006/chart">
            <c:chart xmlns:c="http://schemas.openxmlformats.org/drawingml/2006/chart" xmlns:r="http://schemas.openxmlformats.org/officeDocument/2006/relationships" r:id="rId2"/>
          </a:graphicData>
        </a:graphic>
      </p:graphicFrame>
      <p:sp>
        <p:nvSpPr>
          <p:cNvPr id="7" name="正方形/長方形 6">
            <a:extLst>
              <a:ext uri="{FF2B5EF4-FFF2-40B4-BE49-F238E27FC236}">
                <a16:creationId xmlns:a16="http://schemas.microsoft.com/office/drawing/2014/main" id="{1A9B1AAF-60C1-AA0A-F4CE-E95265080E16}"/>
              </a:ext>
            </a:extLst>
          </p:cNvPr>
          <p:cNvSpPr/>
          <p:nvPr/>
        </p:nvSpPr>
        <p:spPr>
          <a:xfrm>
            <a:off x="619435" y="4202930"/>
            <a:ext cx="3217354"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出典：国立循環器病研究ｾﾝﾀｰ</a:t>
            </a:r>
          </a:p>
        </p:txBody>
      </p:sp>
      <p:sp>
        <p:nvSpPr>
          <p:cNvPr id="8" name="正方形/長方形 7">
            <a:extLst>
              <a:ext uri="{FF2B5EF4-FFF2-40B4-BE49-F238E27FC236}">
                <a16:creationId xmlns:a16="http://schemas.microsoft.com/office/drawing/2014/main" id="{55BEBAFE-9EE0-DA4E-3A6C-8C1BF7F0A3B0}"/>
              </a:ext>
            </a:extLst>
          </p:cNvPr>
          <p:cNvSpPr/>
          <p:nvPr/>
        </p:nvSpPr>
        <p:spPr>
          <a:xfrm>
            <a:off x="214727"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季節ごとの</a:t>
            </a:r>
            <a:r>
              <a:rPr kumimoji="0" lang="ja-JP" altLang="en-US" sz="1200" b="1" i="0" u="none" strike="noStrike" kern="1200" cap="none" spc="0" normalizeH="0" baseline="0" noProof="0" dirty="0">
                <a:ln>
                  <a:noFill/>
                </a:ln>
                <a:solidFill>
                  <a:schemeClr val="accent2"/>
                </a:solidFill>
                <a:effectLst/>
                <a:uLnTx/>
                <a:uFillTx/>
                <a:latin typeface="Meiryo UI" panose="020B0604030504040204" pitchFamily="50" charset="-128"/>
                <a:ea typeface="Meiryo UI" panose="020B0604030504040204" pitchFamily="50" charset="-128"/>
                <a:cs typeface="+mn-cs"/>
              </a:rPr>
              <a:t>脳梗塞</a:t>
            </a: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患者割合</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0B8FD44C-4221-288C-606A-535D8E08BFB3}"/>
              </a:ext>
            </a:extLst>
          </p:cNvPr>
          <p:cNvSpPr/>
          <p:nvPr/>
        </p:nvSpPr>
        <p:spPr>
          <a:xfrm>
            <a:off x="5031489"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隠れ</a:t>
            </a:r>
            <a:r>
              <a:rPr kumimoji="0" lang="ja-JP" altLang="en-US" sz="1200" b="1" i="0" u="none" strike="noStrike" kern="1200" cap="none" spc="0" normalizeH="0" baseline="0" noProof="0" dirty="0">
                <a:ln>
                  <a:noFill/>
                </a:ln>
                <a:solidFill>
                  <a:schemeClr val="accent2"/>
                </a:solidFill>
                <a:effectLst/>
                <a:uLnTx/>
                <a:uFillTx/>
                <a:latin typeface="Meiryo UI" panose="020B0604030504040204" pitchFamily="50" charset="-128"/>
                <a:ea typeface="Meiryo UI" panose="020B0604030504040204" pitchFamily="50" charset="-128"/>
                <a:cs typeface="+mn-cs"/>
              </a:rPr>
              <a:t>脳梗塞</a:t>
            </a:r>
            <a:r>
              <a:rPr kumimoji="0"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check</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テキスト ボックス 9">
            <a:extLst>
              <a:ext uri="{FF2B5EF4-FFF2-40B4-BE49-F238E27FC236}">
                <a16:creationId xmlns:a16="http://schemas.microsoft.com/office/drawing/2014/main" id="{11B65276-9B47-21CA-8F77-51A06684459F}"/>
              </a:ext>
            </a:extLst>
          </p:cNvPr>
          <p:cNvSpPr txBox="1"/>
          <p:nvPr/>
        </p:nvSpPr>
        <p:spPr>
          <a:xfrm>
            <a:off x="4981875" y="2151898"/>
            <a:ext cx="4953000" cy="5770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（１）紙を用意し、</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ミリ間隔のうずまきを</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周ほど書く。</a:t>
            </a:r>
            <a:b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（２）次に、（１）で描いたうずまきの中心から、線の間を通して、</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　　　　　</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秒以内に外へ抜けるてください！</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3C68E175-E255-85CA-4CAD-1EC91F2E7BBE}"/>
              </a:ext>
            </a:extLst>
          </p:cNvPr>
          <p:cNvSpPr/>
          <p:nvPr/>
        </p:nvSpPr>
        <p:spPr>
          <a:xfrm>
            <a:off x="214727" y="4464093"/>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chemeClr val="accent2"/>
                </a:solidFill>
                <a:effectLst/>
                <a:uLnTx/>
                <a:uFillTx/>
                <a:latin typeface="Meiryo UI" panose="020B0604030504040204" pitchFamily="50" charset="-128"/>
                <a:ea typeface="Meiryo UI" panose="020B0604030504040204" pitchFamily="50" charset="-128"/>
                <a:cs typeface="+mn-cs"/>
              </a:rPr>
              <a:t>脳梗塞</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にみられる前ぶれとは</a:t>
            </a:r>
          </a:p>
        </p:txBody>
      </p:sp>
      <p:sp>
        <p:nvSpPr>
          <p:cNvPr id="12" name="テキスト ボックス 11">
            <a:extLst>
              <a:ext uri="{FF2B5EF4-FFF2-40B4-BE49-F238E27FC236}">
                <a16:creationId xmlns:a16="http://schemas.microsoft.com/office/drawing/2014/main" id="{0C38B16B-C572-D1D1-FEAF-803F208283C4}"/>
              </a:ext>
            </a:extLst>
          </p:cNvPr>
          <p:cNvSpPr txBox="1"/>
          <p:nvPr/>
        </p:nvSpPr>
        <p:spPr>
          <a:xfrm>
            <a:off x="5031489" y="4219962"/>
            <a:ext cx="2109758" cy="738664"/>
          </a:xfrm>
          <a:prstGeom prst="rect">
            <a:avLst/>
          </a:prstGeom>
          <a:noFill/>
          <a:ln w="25400" cmpd="dbl">
            <a:solidFill>
              <a:srgbClr val="EA5550"/>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2</a:t>
            </a:r>
            <a:r>
              <a:rPr kumimoji="0" lang="ja-JP" altLang="en-US"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ヵ所以上</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はみだしたり重なったりしていたら要注意！</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大脳基底核や小脳に「隠れ脳梗塞」を起こしている可能性あり！</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13" name="グループ化 12">
            <a:extLst>
              <a:ext uri="{FF2B5EF4-FFF2-40B4-BE49-F238E27FC236}">
                <a16:creationId xmlns:a16="http://schemas.microsoft.com/office/drawing/2014/main" id="{C1353925-99CE-F352-AD8A-9D3B02FBD2A6}"/>
              </a:ext>
            </a:extLst>
          </p:cNvPr>
          <p:cNvGrpSpPr/>
          <p:nvPr/>
        </p:nvGrpSpPr>
        <p:grpSpPr>
          <a:xfrm>
            <a:off x="7192047" y="2683570"/>
            <a:ext cx="2736000" cy="2592000"/>
            <a:chOff x="7092198" y="2818506"/>
            <a:chExt cx="2781030" cy="2615739"/>
          </a:xfrm>
        </p:grpSpPr>
        <p:pic>
          <p:nvPicPr>
            <p:cNvPr id="14" name="図 13">
              <a:extLst>
                <a:ext uri="{FF2B5EF4-FFF2-40B4-BE49-F238E27FC236}">
                  <a16:creationId xmlns:a16="http://schemas.microsoft.com/office/drawing/2014/main" id="{253130F9-DC19-4C35-2E62-777733D9123E}"/>
                </a:ext>
              </a:extLst>
            </p:cNvPr>
            <p:cNvPicPr>
              <a:picLocks noChangeAspect="1"/>
            </p:cNvPicPr>
            <p:nvPr/>
          </p:nvPicPr>
          <p:blipFill rotWithShape="1">
            <a:blip r:embed="rId3"/>
            <a:srcRect l="7049" t="9230" r="11398" b="5061"/>
            <a:stretch/>
          </p:blipFill>
          <p:spPr>
            <a:xfrm>
              <a:off x="7092198" y="2818506"/>
              <a:ext cx="2781030" cy="2615739"/>
            </a:xfrm>
            <a:prstGeom prst="rect">
              <a:avLst/>
            </a:prstGeom>
          </p:spPr>
        </p:pic>
        <p:sp>
          <p:nvSpPr>
            <p:cNvPr id="15" name="テキスト ボックス 14">
              <a:extLst>
                <a:ext uri="{FF2B5EF4-FFF2-40B4-BE49-F238E27FC236}">
                  <a16:creationId xmlns:a16="http://schemas.microsoft.com/office/drawing/2014/main" id="{E05A5A92-2C6A-4741-70B4-4D38551846E7}"/>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grpSp>
        <p:nvGrpSpPr>
          <p:cNvPr id="16" name="グループ化 15">
            <a:extLst>
              <a:ext uri="{FF2B5EF4-FFF2-40B4-BE49-F238E27FC236}">
                <a16:creationId xmlns:a16="http://schemas.microsoft.com/office/drawing/2014/main" id="{4C1EEEEF-34CF-9CC4-5684-915BAAF38DFA}"/>
              </a:ext>
            </a:extLst>
          </p:cNvPr>
          <p:cNvGrpSpPr/>
          <p:nvPr/>
        </p:nvGrpSpPr>
        <p:grpSpPr>
          <a:xfrm>
            <a:off x="5511431" y="2868301"/>
            <a:ext cx="1351282" cy="1246289"/>
            <a:chOff x="5367944" y="2825285"/>
            <a:chExt cx="2949172" cy="2720026"/>
          </a:xfrm>
        </p:grpSpPr>
        <p:pic>
          <p:nvPicPr>
            <p:cNvPr id="17" name="図 16">
              <a:extLst>
                <a:ext uri="{FF2B5EF4-FFF2-40B4-BE49-F238E27FC236}">
                  <a16:creationId xmlns:a16="http://schemas.microsoft.com/office/drawing/2014/main" id="{D20CDD68-BF86-EBDE-A2D8-43D01C188D80}"/>
                </a:ext>
              </a:extLst>
            </p:cNvPr>
            <p:cNvPicPr>
              <a:picLocks noChangeAspect="1"/>
            </p:cNvPicPr>
            <p:nvPr/>
          </p:nvPicPr>
          <p:blipFill rotWithShape="1">
            <a:blip r:embed="rId3"/>
            <a:srcRect l="7049" t="9230" r="11398" b="5061"/>
            <a:stretch/>
          </p:blipFill>
          <p:spPr>
            <a:xfrm>
              <a:off x="5367944" y="2825285"/>
              <a:ext cx="2891907" cy="2720026"/>
            </a:xfrm>
            <a:prstGeom prst="rect">
              <a:avLst/>
            </a:prstGeom>
          </p:spPr>
        </p:pic>
        <p:sp>
          <p:nvSpPr>
            <p:cNvPr id="18" name="フリーフォーム: 図形 17">
              <a:extLst>
                <a:ext uri="{FF2B5EF4-FFF2-40B4-BE49-F238E27FC236}">
                  <a16:creationId xmlns:a16="http://schemas.microsoft.com/office/drawing/2014/main" id="{38A3E40F-2214-E369-6761-205A775ED998}"/>
                </a:ext>
              </a:extLst>
            </p:cNvPr>
            <p:cNvSpPr/>
            <p:nvPr/>
          </p:nvSpPr>
          <p:spPr>
            <a:xfrm>
              <a:off x="5564290" y="3105816"/>
              <a:ext cx="2752826" cy="2194930"/>
            </a:xfrm>
            <a:custGeom>
              <a:avLst/>
              <a:gdLst>
                <a:gd name="connsiteX0" fmla="*/ 1212784 w 2752826"/>
                <a:gd name="connsiteY0" fmla="*/ 1193533 h 2194930"/>
                <a:gd name="connsiteX1" fmla="*/ 1068405 w 2752826"/>
                <a:gd name="connsiteY1" fmla="*/ 1106905 h 2194930"/>
                <a:gd name="connsiteX2" fmla="*/ 1097280 w 2752826"/>
                <a:gd name="connsiteY2" fmla="*/ 1097280 h 2194930"/>
                <a:gd name="connsiteX3" fmla="*/ 1222409 w 2752826"/>
                <a:gd name="connsiteY3" fmla="*/ 1106905 h 2194930"/>
                <a:gd name="connsiteX4" fmla="*/ 1260910 w 2752826"/>
                <a:gd name="connsiteY4" fmla="*/ 1126156 h 2194930"/>
                <a:gd name="connsiteX5" fmla="*/ 1318661 w 2752826"/>
                <a:gd name="connsiteY5" fmla="*/ 1183907 h 2194930"/>
                <a:gd name="connsiteX6" fmla="*/ 1347537 w 2752826"/>
                <a:gd name="connsiteY6" fmla="*/ 1203158 h 2194930"/>
                <a:gd name="connsiteX7" fmla="*/ 1357162 w 2752826"/>
                <a:gd name="connsiteY7" fmla="*/ 1241659 h 2194930"/>
                <a:gd name="connsiteX8" fmla="*/ 1376413 w 2752826"/>
                <a:gd name="connsiteY8" fmla="*/ 1270535 h 2194930"/>
                <a:gd name="connsiteX9" fmla="*/ 1395664 w 2752826"/>
                <a:gd name="connsiteY9" fmla="*/ 1309036 h 2194930"/>
                <a:gd name="connsiteX10" fmla="*/ 1357162 w 2752826"/>
                <a:gd name="connsiteY10" fmla="*/ 1366787 h 2194930"/>
                <a:gd name="connsiteX11" fmla="*/ 1299411 w 2752826"/>
                <a:gd name="connsiteY11" fmla="*/ 1386038 h 2194930"/>
                <a:gd name="connsiteX12" fmla="*/ 1049154 w 2752826"/>
                <a:gd name="connsiteY12" fmla="*/ 1376413 h 2194930"/>
                <a:gd name="connsiteX13" fmla="*/ 1020278 w 2752826"/>
                <a:gd name="connsiteY13" fmla="*/ 1357162 h 2194930"/>
                <a:gd name="connsiteX14" fmla="*/ 962527 w 2752826"/>
                <a:gd name="connsiteY14" fmla="*/ 1337912 h 2194930"/>
                <a:gd name="connsiteX15" fmla="*/ 866274 w 2752826"/>
                <a:gd name="connsiteY15" fmla="*/ 1251284 h 2194930"/>
                <a:gd name="connsiteX16" fmla="*/ 847024 w 2752826"/>
                <a:gd name="connsiteY16" fmla="*/ 1222408 h 2194930"/>
                <a:gd name="connsiteX17" fmla="*/ 818148 w 2752826"/>
                <a:gd name="connsiteY17" fmla="*/ 1193533 h 2194930"/>
                <a:gd name="connsiteX18" fmla="*/ 808522 w 2752826"/>
                <a:gd name="connsiteY18" fmla="*/ 1145406 h 2194930"/>
                <a:gd name="connsiteX19" fmla="*/ 837398 w 2752826"/>
                <a:gd name="connsiteY19" fmla="*/ 856648 h 2194930"/>
                <a:gd name="connsiteX20" fmla="*/ 866274 w 2752826"/>
                <a:gd name="connsiteY20" fmla="*/ 827773 h 2194930"/>
                <a:gd name="connsiteX21" fmla="*/ 914400 w 2752826"/>
                <a:gd name="connsiteY21" fmla="*/ 779646 h 2194930"/>
                <a:gd name="connsiteX22" fmla="*/ 972152 w 2752826"/>
                <a:gd name="connsiteY22" fmla="*/ 760396 h 2194930"/>
                <a:gd name="connsiteX23" fmla="*/ 1337912 w 2752826"/>
                <a:gd name="connsiteY23" fmla="*/ 779646 h 2194930"/>
                <a:gd name="connsiteX24" fmla="*/ 1366788 w 2752826"/>
                <a:gd name="connsiteY24" fmla="*/ 789272 h 2194930"/>
                <a:gd name="connsiteX25" fmla="*/ 1405289 w 2752826"/>
                <a:gd name="connsiteY25" fmla="*/ 798897 h 2194930"/>
                <a:gd name="connsiteX26" fmla="*/ 1463040 w 2752826"/>
                <a:gd name="connsiteY26" fmla="*/ 837398 h 2194930"/>
                <a:gd name="connsiteX27" fmla="*/ 1520792 w 2752826"/>
                <a:gd name="connsiteY27" fmla="*/ 866274 h 2194930"/>
                <a:gd name="connsiteX28" fmla="*/ 1549668 w 2752826"/>
                <a:gd name="connsiteY28" fmla="*/ 895149 h 2194930"/>
                <a:gd name="connsiteX29" fmla="*/ 1568918 w 2752826"/>
                <a:gd name="connsiteY29" fmla="*/ 952901 h 2194930"/>
                <a:gd name="connsiteX30" fmla="*/ 1588169 w 2752826"/>
                <a:gd name="connsiteY30" fmla="*/ 981777 h 2194930"/>
                <a:gd name="connsiteX31" fmla="*/ 1597794 w 2752826"/>
                <a:gd name="connsiteY31" fmla="*/ 1395663 h 2194930"/>
                <a:gd name="connsiteX32" fmla="*/ 1588169 w 2752826"/>
                <a:gd name="connsiteY32" fmla="*/ 1424539 h 2194930"/>
                <a:gd name="connsiteX33" fmla="*/ 1578544 w 2752826"/>
                <a:gd name="connsiteY33" fmla="*/ 1463040 h 2194930"/>
                <a:gd name="connsiteX34" fmla="*/ 1549668 w 2752826"/>
                <a:gd name="connsiteY34" fmla="*/ 1482291 h 2194930"/>
                <a:gd name="connsiteX35" fmla="*/ 1491916 w 2752826"/>
                <a:gd name="connsiteY35" fmla="*/ 1549667 h 2194930"/>
                <a:gd name="connsiteX36" fmla="*/ 1395664 w 2752826"/>
                <a:gd name="connsiteY36" fmla="*/ 1607419 h 2194930"/>
                <a:gd name="connsiteX37" fmla="*/ 1357162 w 2752826"/>
                <a:gd name="connsiteY37" fmla="*/ 1636295 h 2194930"/>
                <a:gd name="connsiteX38" fmla="*/ 1328287 w 2752826"/>
                <a:gd name="connsiteY38" fmla="*/ 1655545 h 2194930"/>
                <a:gd name="connsiteX39" fmla="*/ 1232034 w 2752826"/>
                <a:gd name="connsiteY39" fmla="*/ 1665171 h 2194930"/>
                <a:gd name="connsiteX40" fmla="*/ 1145407 w 2752826"/>
                <a:gd name="connsiteY40" fmla="*/ 1684421 h 2194930"/>
                <a:gd name="connsiteX41" fmla="*/ 1029904 w 2752826"/>
                <a:gd name="connsiteY41" fmla="*/ 1665171 h 2194930"/>
                <a:gd name="connsiteX42" fmla="*/ 1001028 w 2752826"/>
                <a:gd name="connsiteY42" fmla="*/ 1645920 h 2194930"/>
                <a:gd name="connsiteX43" fmla="*/ 972152 w 2752826"/>
                <a:gd name="connsiteY43" fmla="*/ 1617044 h 2194930"/>
                <a:gd name="connsiteX44" fmla="*/ 943276 w 2752826"/>
                <a:gd name="connsiteY44" fmla="*/ 1607419 h 2194930"/>
                <a:gd name="connsiteX45" fmla="*/ 875899 w 2752826"/>
                <a:gd name="connsiteY45" fmla="*/ 1559293 h 2194930"/>
                <a:gd name="connsiteX46" fmla="*/ 847024 w 2752826"/>
                <a:gd name="connsiteY46" fmla="*/ 1540042 h 2194930"/>
                <a:gd name="connsiteX47" fmla="*/ 818148 w 2752826"/>
                <a:gd name="connsiteY47" fmla="*/ 1530417 h 2194930"/>
                <a:gd name="connsiteX48" fmla="*/ 760396 w 2752826"/>
                <a:gd name="connsiteY48" fmla="*/ 1482291 h 2194930"/>
                <a:gd name="connsiteX49" fmla="*/ 731520 w 2752826"/>
                <a:gd name="connsiteY49" fmla="*/ 1453415 h 2194930"/>
                <a:gd name="connsiteX50" fmla="*/ 693019 w 2752826"/>
                <a:gd name="connsiteY50" fmla="*/ 1424539 h 2194930"/>
                <a:gd name="connsiteX51" fmla="*/ 673769 w 2752826"/>
                <a:gd name="connsiteY51" fmla="*/ 1395663 h 2194930"/>
                <a:gd name="connsiteX52" fmla="*/ 625642 w 2752826"/>
                <a:gd name="connsiteY52" fmla="*/ 1347537 h 2194930"/>
                <a:gd name="connsiteX53" fmla="*/ 587141 w 2752826"/>
                <a:gd name="connsiteY53" fmla="*/ 1280160 h 2194930"/>
                <a:gd name="connsiteX54" fmla="*/ 577516 w 2752826"/>
                <a:gd name="connsiteY54" fmla="*/ 1232034 h 2194930"/>
                <a:gd name="connsiteX55" fmla="*/ 567891 w 2752826"/>
                <a:gd name="connsiteY55" fmla="*/ 1203158 h 2194930"/>
                <a:gd name="connsiteX56" fmla="*/ 577516 w 2752826"/>
                <a:gd name="connsiteY56" fmla="*/ 1001027 h 2194930"/>
                <a:gd name="connsiteX57" fmla="*/ 625642 w 2752826"/>
                <a:gd name="connsiteY57" fmla="*/ 933651 h 2194930"/>
                <a:gd name="connsiteX58" fmla="*/ 683394 w 2752826"/>
                <a:gd name="connsiteY58" fmla="*/ 875899 h 2194930"/>
                <a:gd name="connsiteX59" fmla="*/ 693019 w 2752826"/>
                <a:gd name="connsiteY59" fmla="*/ 847023 h 2194930"/>
                <a:gd name="connsiteX60" fmla="*/ 721895 w 2752826"/>
                <a:gd name="connsiteY60" fmla="*/ 827773 h 2194930"/>
                <a:gd name="connsiteX61" fmla="*/ 750771 w 2752826"/>
                <a:gd name="connsiteY61" fmla="*/ 798897 h 2194930"/>
                <a:gd name="connsiteX62" fmla="*/ 798897 w 2752826"/>
                <a:gd name="connsiteY62" fmla="*/ 760396 h 2194930"/>
                <a:gd name="connsiteX63" fmla="*/ 856649 w 2752826"/>
                <a:gd name="connsiteY63" fmla="*/ 702644 h 2194930"/>
                <a:gd name="connsiteX64" fmla="*/ 885525 w 2752826"/>
                <a:gd name="connsiteY64" fmla="*/ 683394 h 2194930"/>
                <a:gd name="connsiteX65" fmla="*/ 914400 w 2752826"/>
                <a:gd name="connsiteY65" fmla="*/ 654518 h 2194930"/>
                <a:gd name="connsiteX66" fmla="*/ 972152 w 2752826"/>
                <a:gd name="connsiteY66" fmla="*/ 625642 h 2194930"/>
                <a:gd name="connsiteX67" fmla="*/ 1001028 w 2752826"/>
                <a:gd name="connsiteY67" fmla="*/ 596766 h 2194930"/>
                <a:gd name="connsiteX68" fmla="*/ 1058779 w 2752826"/>
                <a:gd name="connsiteY68" fmla="*/ 577516 h 2194930"/>
                <a:gd name="connsiteX69" fmla="*/ 1174282 w 2752826"/>
                <a:gd name="connsiteY69" fmla="*/ 558265 h 2194930"/>
                <a:gd name="connsiteX70" fmla="*/ 1386038 w 2752826"/>
                <a:gd name="connsiteY70" fmla="*/ 577516 h 2194930"/>
                <a:gd name="connsiteX71" fmla="*/ 1434165 w 2752826"/>
                <a:gd name="connsiteY71" fmla="*/ 587141 h 2194930"/>
                <a:gd name="connsiteX72" fmla="*/ 1472666 w 2752826"/>
                <a:gd name="connsiteY72" fmla="*/ 606392 h 2194930"/>
                <a:gd name="connsiteX73" fmla="*/ 1530417 w 2752826"/>
                <a:gd name="connsiteY73" fmla="*/ 616017 h 2194930"/>
                <a:gd name="connsiteX74" fmla="*/ 1568918 w 2752826"/>
                <a:gd name="connsiteY74" fmla="*/ 625642 h 2194930"/>
                <a:gd name="connsiteX75" fmla="*/ 1597794 w 2752826"/>
                <a:gd name="connsiteY75" fmla="*/ 654518 h 2194930"/>
                <a:gd name="connsiteX76" fmla="*/ 1655546 w 2752826"/>
                <a:gd name="connsiteY76" fmla="*/ 673768 h 2194930"/>
                <a:gd name="connsiteX77" fmla="*/ 1684421 w 2752826"/>
                <a:gd name="connsiteY77" fmla="*/ 693019 h 2194930"/>
                <a:gd name="connsiteX78" fmla="*/ 1722922 w 2752826"/>
                <a:gd name="connsiteY78" fmla="*/ 712269 h 2194930"/>
                <a:gd name="connsiteX79" fmla="*/ 1732548 w 2752826"/>
                <a:gd name="connsiteY79" fmla="*/ 741145 h 2194930"/>
                <a:gd name="connsiteX80" fmla="*/ 1790299 w 2752826"/>
                <a:gd name="connsiteY80" fmla="*/ 770021 h 2194930"/>
                <a:gd name="connsiteX81" fmla="*/ 1828800 w 2752826"/>
                <a:gd name="connsiteY81" fmla="*/ 827773 h 2194930"/>
                <a:gd name="connsiteX82" fmla="*/ 1838426 w 2752826"/>
                <a:gd name="connsiteY82" fmla="*/ 856648 h 2194930"/>
                <a:gd name="connsiteX83" fmla="*/ 1867301 w 2752826"/>
                <a:gd name="connsiteY83" fmla="*/ 904775 h 2194930"/>
                <a:gd name="connsiteX84" fmla="*/ 1915428 w 2752826"/>
                <a:gd name="connsiteY84" fmla="*/ 991402 h 2194930"/>
                <a:gd name="connsiteX85" fmla="*/ 1925053 w 2752826"/>
                <a:gd name="connsiteY85" fmla="*/ 1039528 h 2194930"/>
                <a:gd name="connsiteX86" fmla="*/ 1915428 w 2752826"/>
                <a:gd name="connsiteY86" fmla="*/ 1280160 h 2194930"/>
                <a:gd name="connsiteX87" fmla="*/ 1905802 w 2752826"/>
                <a:gd name="connsiteY87" fmla="*/ 1309036 h 2194930"/>
                <a:gd name="connsiteX88" fmla="*/ 1886552 w 2752826"/>
                <a:gd name="connsiteY88" fmla="*/ 1386038 h 2194930"/>
                <a:gd name="connsiteX89" fmla="*/ 1857676 w 2752826"/>
                <a:gd name="connsiteY89" fmla="*/ 1463040 h 2194930"/>
                <a:gd name="connsiteX90" fmla="*/ 1828800 w 2752826"/>
                <a:gd name="connsiteY90" fmla="*/ 1559293 h 2194930"/>
                <a:gd name="connsiteX91" fmla="*/ 1799925 w 2752826"/>
                <a:gd name="connsiteY91" fmla="*/ 1588168 h 2194930"/>
                <a:gd name="connsiteX92" fmla="*/ 1761424 w 2752826"/>
                <a:gd name="connsiteY92" fmla="*/ 1645920 h 2194930"/>
                <a:gd name="connsiteX93" fmla="*/ 1694047 w 2752826"/>
                <a:gd name="connsiteY93" fmla="*/ 1703672 h 2194930"/>
                <a:gd name="connsiteX94" fmla="*/ 1655546 w 2752826"/>
                <a:gd name="connsiteY94" fmla="*/ 1732547 h 2194930"/>
                <a:gd name="connsiteX95" fmla="*/ 1617045 w 2752826"/>
                <a:gd name="connsiteY95" fmla="*/ 1771048 h 2194930"/>
                <a:gd name="connsiteX96" fmla="*/ 1588169 w 2752826"/>
                <a:gd name="connsiteY96" fmla="*/ 1790299 h 2194930"/>
                <a:gd name="connsiteX97" fmla="*/ 1520792 w 2752826"/>
                <a:gd name="connsiteY97" fmla="*/ 1828800 h 2194930"/>
                <a:gd name="connsiteX98" fmla="*/ 1491916 w 2752826"/>
                <a:gd name="connsiteY98" fmla="*/ 1848051 h 2194930"/>
                <a:gd name="connsiteX99" fmla="*/ 1463040 w 2752826"/>
                <a:gd name="connsiteY99" fmla="*/ 1876926 h 2194930"/>
                <a:gd name="connsiteX100" fmla="*/ 1414914 w 2752826"/>
                <a:gd name="connsiteY100" fmla="*/ 1896177 h 2194930"/>
                <a:gd name="connsiteX101" fmla="*/ 1386038 w 2752826"/>
                <a:gd name="connsiteY101" fmla="*/ 1915427 h 2194930"/>
                <a:gd name="connsiteX102" fmla="*/ 1270535 w 2752826"/>
                <a:gd name="connsiteY102" fmla="*/ 1944303 h 2194930"/>
                <a:gd name="connsiteX103" fmla="*/ 1241659 w 2752826"/>
                <a:gd name="connsiteY103" fmla="*/ 1953928 h 2194930"/>
                <a:gd name="connsiteX104" fmla="*/ 1174282 w 2752826"/>
                <a:gd name="connsiteY104" fmla="*/ 1963554 h 2194930"/>
                <a:gd name="connsiteX105" fmla="*/ 1049154 w 2752826"/>
                <a:gd name="connsiteY105" fmla="*/ 1953928 h 2194930"/>
                <a:gd name="connsiteX106" fmla="*/ 962527 w 2752826"/>
                <a:gd name="connsiteY106" fmla="*/ 1934678 h 2194930"/>
                <a:gd name="connsiteX107" fmla="*/ 924026 w 2752826"/>
                <a:gd name="connsiteY107" fmla="*/ 1915427 h 2194930"/>
                <a:gd name="connsiteX108" fmla="*/ 856649 w 2752826"/>
                <a:gd name="connsiteY108" fmla="*/ 1896177 h 2194930"/>
                <a:gd name="connsiteX109" fmla="*/ 827773 w 2752826"/>
                <a:gd name="connsiteY109" fmla="*/ 1867301 h 2194930"/>
                <a:gd name="connsiteX110" fmla="*/ 798897 w 2752826"/>
                <a:gd name="connsiteY110" fmla="*/ 1857676 h 2194930"/>
                <a:gd name="connsiteX111" fmla="*/ 760396 w 2752826"/>
                <a:gd name="connsiteY111" fmla="*/ 1838425 h 2194930"/>
                <a:gd name="connsiteX112" fmla="*/ 702645 w 2752826"/>
                <a:gd name="connsiteY112" fmla="*/ 1799924 h 2194930"/>
                <a:gd name="connsiteX113" fmla="*/ 644893 w 2752826"/>
                <a:gd name="connsiteY113" fmla="*/ 1761423 h 2194930"/>
                <a:gd name="connsiteX114" fmla="*/ 548640 w 2752826"/>
                <a:gd name="connsiteY114" fmla="*/ 1684421 h 2194930"/>
                <a:gd name="connsiteX115" fmla="*/ 500514 w 2752826"/>
                <a:gd name="connsiteY115" fmla="*/ 1636295 h 2194930"/>
                <a:gd name="connsiteX116" fmla="*/ 471638 w 2752826"/>
                <a:gd name="connsiteY116" fmla="*/ 1617044 h 2194930"/>
                <a:gd name="connsiteX117" fmla="*/ 404261 w 2752826"/>
                <a:gd name="connsiteY117" fmla="*/ 1530417 h 2194930"/>
                <a:gd name="connsiteX118" fmla="*/ 365760 w 2752826"/>
                <a:gd name="connsiteY118" fmla="*/ 1463040 h 2194930"/>
                <a:gd name="connsiteX119" fmla="*/ 346510 w 2752826"/>
                <a:gd name="connsiteY119" fmla="*/ 1405288 h 2194930"/>
                <a:gd name="connsiteX120" fmla="*/ 317634 w 2752826"/>
                <a:gd name="connsiteY120" fmla="*/ 1337912 h 2194930"/>
                <a:gd name="connsiteX121" fmla="*/ 346510 w 2752826"/>
                <a:gd name="connsiteY121" fmla="*/ 943276 h 2194930"/>
                <a:gd name="connsiteX122" fmla="*/ 356135 w 2752826"/>
                <a:gd name="connsiteY122" fmla="*/ 914400 h 2194930"/>
                <a:gd name="connsiteX123" fmla="*/ 385011 w 2752826"/>
                <a:gd name="connsiteY123" fmla="*/ 885524 h 2194930"/>
                <a:gd name="connsiteX124" fmla="*/ 394636 w 2752826"/>
                <a:gd name="connsiteY124" fmla="*/ 856648 h 2194930"/>
                <a:gd name="connsiteX125" fmla="*/ 433137 w 2752826"/>
                <a:gd name="connsiteY125" fmla="*/ 798897 h 2194930"/>
                <a:gd name="connsiteX126" fmla="*/ 442762 w 2752826"/>
                <a:gd name="connsiteY126" fmla="*/ 760396 h 2194930"/>
                <a:gd name="connsiteX127" fmla="*/ 490889 w 2752826"/>
                <a:gd name="connsiteY127" fmla="*/ 702644 h 2194930"/>
                <a:gd name="connsiteX128" fmla="*/ 529390 w 2752826"/>
                <a:gd name="connsiteY128" fmla="*/ 644893 h 2194930"/>
                <a:gd name="connsiteX129" fmla="*/ 548640 w 2752826"/>
                <a:gd name="connsiteY129" fmla="*/ 616017 h 2194930"/>
                <a:gd name="connsiteX130" fmla="*/ 577516 w 2752826"/>
                <a:gd name="connsiteY130" fmla="*/ 558265 h 2194930"/>
                <a:gd name="connsiteX131" fmla="*/ 654518 w 2752826"/>
                <a:gd name="connsiteY131" fmla="*/ 490888 h 2194930"/>
                <a:gd name="connsiteX132" fmla="*/ 693019 w 2752826"/>
                <a:gd name="connsiteY132" fmla="*/ 442762 h 2194930"/>
                <a:gd name="connsiteX133" fmla="*/ 721895 w 2752826"/>
                <a:gd name="connsiteY133" fmla="*/ 423512 h 2194930"/>
                <a:gd name="connsiteX134" fmla="*/ 808522 w 2752826"/>
                <a:gd name="connsiteY134" fmla="*/ 356135 h 2194930"/>
                <a:gd name="connsiteX135" fmla="*/ 837398 w 2752826"/>
                <a:gd name="connsiteY135" fmla="*/ 336884 h 2194930"/>
                <a:gd name="connsiteX136" fmla="*/ 924026 w 2752826"/>
                <a:gd name="connsiteY136" fmla="*/ 327259 h 2194930"/>
                <a:gd name="connsiteX137" fmla="*/ 981777 w 2752826"/>
                <a:gd name="connsiteY137" fmla="*/ 308008 h 2194930"/>
                <a:gd name="connsiteX138" fmla="*/ 1135781 w 2752826"/>
                <a:gd name="connsiteY138" fmla="*/ 288758 h 2194930"/>
                <a:gd name="connsiteX139" fmla="*/ 1212784 w 2752826"/>
                <a:gd name="connsiteY139" fmla="*/ 269507 h 2194930"/>
                <a:gd name="connsiteX140" fmla="*/ 1443790 w 2752826"/>
                <a:gd name="connsiteY140" fmla="*/ 288758 h 2194930"/>
                <a:gd name="connsiteX141" fmla="*/ 1511167 w 2752826"/>
                <a:gd name="connsiteY141" fmla="*/ 308008 h 2194930"/>
                <a:gd name="connsiteX142" fmla="*/ 1626670 w 2752826"/>
                <a:gd name="connsiteY142" fmla="*/ 327259 h 2194930"/>
                <a:gd name="connsiteX143" fmla="*/ 1655546 w 2752826"/>
                <a:gd name="connsiteY143" fmla="*/ 346509 h 2194930"/>
                <a:gd name="connsiteX144" fmla="*/ 1684421 w 2752826"/>
                <a:gd name="connsiteY144" fmla="*/ 375385 h 2194930"/>
                <a:gd name="connsiteX145" fmla="*/ 1713297 w 2752826"/>
                <a:gd name="connsiteY145" fmla="*/ 385011 h 2194930"/>
                <a:gd name="connsiteX146" fmla="*/ 1799925 w 2752826"/>
                <a:gd name="connsiteY146" fmla="*/ 452387 h 2194930"/>
                <a:gd name="connsiteX147" fmla="*/ 1848051 w 2752826"/>
                <a:gd name="connsiteY147" fmla="*/ 500514 h 2194930"/>
                <a:gd name="connsiteX148" fmla="*/ 1905802 w 2752826"/>
                <a:gd name="connsiteY148" fmla="*/ 548640 h 2194930"/>
                <a:gd name="connsiteX149" fmla="*/ 1944304 w 2752826"/>
                <a:gd name="connsiteY149" fmla="*/ 596766 h 2194930"/>
                <a:gd name="connsiteX150" fmla="*/ 1982805 w 2752826"/>
                <a:gd name="connsiteY150" fmla="*/ 654518 h 2194930"/>
                <a:gd name="connsiteX151" fmla="*/ 2002055 w 2752826"/>
                <a:gd name="connsiteY151" fmla="*/ 693019 h 2194930"/>
                <a:gd name="connsiteX152" fmla="*/ 2030931 w 2752826"/>
                <a:gd name="connsiteY152" fmla="*/ 712269 h 2194930"/>
                <a:gd name="connsiteX153" fmla="*/ 2050181 w 2752826"/>
                <a:gd name="connsiteY153" fmla="*/ 770021 h 2194930"/>
                <a:gd name="connsiteX154" fmla="*/ 2088682 w 2752826"/>
                <a:gd name="connsiteY154" fmla="*/ 837398 h 2194930"/>
                <a:gd name="connsiteX155" fmla="*/ 2127184 w 2752826"/>
                <a:gd name="connsiteY155" fmla="*/ 895149 h 2194930"/>
                <a:gd name="connsiteX156" fmla="*/ 2136809 w 2752826"/>
                <a:gd name="connsiteY156" fmla="*/ 933651 h 2194930"/>
                <a:gd name="connsiteX157" fmla="*/ 2156059 w 2752826"/>
                <a:gd name="connsiteY157" fmla="*/ 991402 h 2194930"/>
                <a:gd name="connsiteX158" fmla="*/ 2165685 w 2752826"/>
                <a:gd name="connsiteY158" fmla="*/ 1029903 h 2194930"/>
                <a:gd name="connsiteX159" fmla="*/ 2184935 w 2752826"/>
                <a:gd name="connsiteY159" fmla="*/ 1078029 h 2194930"/>
                <a:gd name="connsiteX160" fmla="*/ 2213811 w 2752826"/>
                <a:gd name="connsiteY160" fmla="*/ 1174282 h 2194930"/>
                <a:gd name="connsiteX161" fmla="*/ 2204186 w 2752826"/>
                <a:gd name="connsiteY161" fmla="*/ 1386038 h 2194930"/>
                <a:gd name="connsiteX162" fmla="*/ 2184935 w 2752826"/>
                <a:gd name="connsiteY162" fmla="*/ 1414914 h 2194930"/>
                <a:gd name="connsiteX163" fmla="*/ 2165685 w 2752826"/>
                <a:gd name="connsiteY163" fmla="*/ 1453415 h 2194930"/>
                <a:gd name="connsiteX164" fmla="*/ 2146434 w 2752826"/>
                <a:gd name="connsiteY164" fmla="*/ 1482291 h 2194930"/>
                <a:gd name="connsiteX165" fmla="*/ 2127184 w 2752826"/>
                <a:gd name="connsiteY165" fmla="*/ 1520792 h 2194930"/>
                <a:gd name="connsiteX166" fmla="*/ 2098308 w 2752826"/>
                <a:gd name="connsiteY166" fmla="*/ 1559293 h 2194930"/>
                <a:gd name="connsiteX167" fmla="*/ 2079057 w 2752826"/>
                <a:gd name="connsiteY167" fmla="*/ 1617044 h 2194930"/>
                <a:gd name="connsiteX168" fmla="*/ 2050181 w 2752826"/>
                <a:gd name="connsiteY168" fmla="*/ 1645920 h 2194930"/>
                <a:gd name="connsiteX169" fmla="*/ 2040556 w 2752826"/>
                <a:gd name="connsiteY169" fmla="*/ 1684421 h 2194930"/>
                <a:gd name="connsiteX170" fmla="*/ 2011680 w 2752826"/>
                <a:gd name="connsiteY170" fmla="*/ 1722922 h 2194930"/>
                <a:gd name="connsiteX171" fmla="*/ 1992430 w 2752826"/>
                <a:gd name="connsiteY171" fmla="*/ 1790299 h 2194930"/>
                <a:gd name="connsiteX172" fmla="*/ 1953929 w 2752826"/>
                <a:gd name="connsiteY172" fmla="*/ 1848051 h 2194930"/>
                <a:gd name="connsiteX173" fmla="*/ 1905802 w 2752826"/>
                <a:gd name="connsiteY173" fmla="*/ 1925053 h 2194930"/>
                <a:gd name="connsiteX174" fmla="*/ 1876927 w 2752826"/>
                <a:gd name="connsiteY174" fmla="*/ 1944303 h 2194930"/>
                <a:gd name="connsiteX175" fmla="*/ 1857676 w 2752826"/>
                <a:gd name="connsiteY175" fmla="*/ 1973179 h 2194930"/>
                <a:gd name="connsiteX176" fmla="*/ 1771049 w 2752826"/>
                <a:gd name="connsiteY176" fmla="*/ 2040556 h 2194930"/>
                <a:gd name="connsiteX177" fmla="*/ 1713297 w 2752826"/>
                <a:gd name="connsiteY177" fmla="*/ 2069432 h 2194930"/>
                <a:gd name="connsiteX178" fmla="*/ 1617045 w 2752826"/>
                <a:gd name="connsiteY178" fmla="*/ 2117558 h 2194930"/>
                <a:gd name="connsiteX179" fmla="*/ 1578544 w 2752826"/>
                <a:gd name="connsiteY179" fmla="*/ 2146434 h 2194930"/>
                <a:gd name="connsiteX180" fmla="*/ 1520792 w 2752826"/>
                <a:gd name="connsiteY180" fmla="*/ 2156059 h 2194930"/>
                <a:gd name="connsiteX181" fmla="*/ 1434165 w 2752826"/>
                <a:gd name="connsiteY181" fmla="*/ 2175309 h 2194930"/>
                <a:gd name="connsiteX182" fmla="*/ 1357162 w 2752826"/>
                <a:gd name="connsiteY182" fmla="*/ 2184935 h 2194930"/>
                <a:gd name="connsiteX183" fmla="*/ 1328287 w 2752826"/>
                <a:gd name="connsiteY183" fmla="*/ 2194560 h 2194930"/>
                <a:gd name="connsiteX184" fmla="*/ 856649 w 2752826"/>
                <a:gd name="connsiteY184" fmla="*/ 2175309 h 2194930"/>
                <a:gd name="connsiteX185" fmla="*/ 798897 w 2752826"/>
                <a:gd name="connsiteY185" fmla="*/ 2156059 h 2194930"/>
                <a:gd name="connsiteX186" fmla="*/ 760396 w 2752826"/>
                <a:gd name="connsiteY186" fmla="*/ 2136808 h 2194930"/>
                <a:gd name="connsiteX187" fmla="*/ 702645 w 2752826"/>
                <a:gd name="connsiteY187" fmla="*/ 2127183 h 2194930"/>
                <a:gd name="connsiteX188" fmla="*/ 664144 w 2752826"/>
                <a:gd name="connsiteY188" fmla="*/ 2117558 h 2194930"/>
                <a:gd name="connsiteX189" fmla="*/ 587141 w 2752826"/>
                <a:gd name="connsiteY189" fmla="*/ 2079057 h 2194930"/>
                <a:gd name="connsiteX190" fmla="*/ 529390 w 2752826"/>
                <a:gd name="connsiteY190" fmla="*/ 2059806 h 2194930"/>
                <a:gd name="connsiteX191" fmla="*/ 471638 w 2752826"/>
                <a:gd name="connsiteY191" fmla="*/ 2011680 h 2194930"/>
                <a:gd name="connsiteX192" fmla="*/ 413887 w 2752826"/>
                <a:gd name="connsiteY192" fmla="*/ 1973179 h 2194930"/>
                <a:gd name="connsiteX193" fmla="*/ 356135 w 2752826"/>
                <a:gd name="connsiteY193" fmla="*/ 1934678 h 2194930"/>
                <a:gd name="connsiteX194" fmla="*/ 327259 w 2752826"/>
                <a:gd name="connsiteY194" fmla="*/ 1915427 h 2194930"/>
                <a:gd name="connsiteX195" fmla="*/ 308009 w 2752826"/>
                <a:gd name="connsiteY195" fmla="*/ 1886552 h 2194930"/>
                <a:gd name="connsiteX196" fmla="*/ 202131 w 2752826"/>
                <a:gd name="connsiteY196" fmla="*/ 1809549 h 2194930"/>
                <a:gd name="connsiteX197" fmla="*/ 154005 w 2752826"/>
                <a:gd name="connsiteY197" fmla="*/ 1761423 h 2194930"/>
                <a:gd name="connsiteX198" fmla="*/ 115504 w 2752826"/>
                <a:gd name="connsiteY198" fmla="*/ 1703672 h 2194930"/>
                <a:gd name="connsiteX199" fmla="*/ 105878 w 2752826"/>
                <a:gd name="connsiteY199" fmla="*/ 1665171 h 2194930"/>
                <a:gd name="connsiteX200" fmla="*/ 96253 w 2752826"/>
                <a:gd name="connsiteY200" fmla="*/ 1636295 h 2194930"/>
                <a:gd name="connsiteX201" fmla="*/ 86628 w 2752826"/>
                <a:gd name="connsiteY201" fmla="*/ 1588168 h 2194930"/>
                <a:gd name="connsiteX202" fmla="*/ 48127 w 2752826"/>
                <a:gd name="connsiteY202" fmla="*/ 1511166 h 2194930"/>
                <a:gd name="connsiteX203" fmla="*/ 38501 w 2752826"/>
                <a:gd name="connsiteY203" fmla="*/ 1463040 h 2194930"/>
                <a:gd name="connsiteX204" fmla="*/ 28876 w 2752826"/>
                <a:gd name="connsiteY204" fmla="*/ 1434164 h 2194930"/>
                <a:gd name="connsiteX205" fmla="*/ 19251 w 2752826"/>
                <a:gd name="connsiteY205" fmla="*/ 1337912 h 2194930"/>
                <a:gd name="connsiteX206" fmla="*/ 9626 w 2752826"/>
                <a:gd name="connsiteY206" fmla="*/ 1280160 h 2194930"/>
                <a:gd name="connsiteX207" fmla="*/ 0 w 2752826"/>
                <a:gd name="connsiteY207" fmla="*/ 1212783 h 2194930"/>
                <a:gd name="connsiteX208" fmla="*/ 9626 w 2752826"/>
                <a:gd name="connsiteY208" fmla="*/ 856648 h 2194930"/>
                <a:gd name="connsiteX209" fmla="*/ 28876 w 2752826"/>
                <a:gd name="connsiteY209" fmla="*/ 827773 h 2194930"/>
                <a:gd name="connsiteX210" fmla="*/ 48127 w 2752826"/>
                <a:gd name="connsiteY210" fmla="*/ 789272 h 2194930"/>
                <a:gd name="connsiteX211" fmla="*/ 67377 w 2752826"/>
                <a:gd name="connsiteY211" fmla="*/ 741145 h 2194930"/>
                <a:gd name="connsiteX212" fmla="*/ 96253 w 2752826"/>
                <a:gd name="connsiteY212" fmla="*/ 673768 h 2194930"/>
                <a:gd name="connsiteX213" fmla="*/ 125129 w 2752826"/>
                <a:gd name="connsiteY213" fmla="*/ 654518 h 2194930"/>
                <a:gd name="connsiteX214" fmla="*/ 173255 w 2752826"/>
                <a:gd name="connsiteY214" fmla="*/ 567891 h 2194930"/>
                <a:gd name="connsiteX215" fmla="*/ 202131 w 2752826"/>
                <a:gd name="connsiteY215" fmla="*/ 539015 h 2194930"/>
                <a:gd name="connsiteX216" fmla="*/ 231007 w 2752826"/>
                <a:gd name="connsiteY216" fmla="*/ 500514 h 2194930"/>
                <a:gd name="connsiteX217" fmla="*/ 336885 w 2752826"/>
                <a:gd name="connsiteY217" fmla="*/ 423512 h 2194930"/>
                <a:gd name="connsiteX218" fmla="*/ 375386 w 2752826"/>
                <a:gd name="connsiteY218" fmla="*/ 404261 h 2194930"/>
                <a:gd name="connsiteX219" fmla="*/ 433137 w 2752826"/>
                <a:gd name="connsiteY219" fmla="*/ 356135 h 2194930"/>
                <a:gd name="connsiteX220" fmla="*/ 462013 w 2752826"/>
                <a:gd name="connsiteY220" fmla="*/ 327259 h 2194930"/>
                <a:gd name="connsiteX221" fmla="*/ 500514 w 2752826"/>
                <a:gd name="connsiteY221" fmla="*/ 308008 h 2194930"/>
                <a:gd name="connsiteX222" fmla="*/ 529390 w 2752826"/>
                <a:gd name="connsiteY222" fmla="*/ 279133 h 2194930"/>
                <a:gd name="connsiteX223" fmla="*/ 587141 w 2752826"/>
                <a:gd name="connsiteY223" fmla="*/ 240632 h 2194930"/>
                <a:gd name="connsiteX224" fmla="*/ 616017 w 2752826"/>
                <a:gd name="connsiteY224" fmla="*/ 211756 h 2194930"/>
                <a:gd name="connsiteX225" fmla="*/ 654518 w 2752826"/>
                <a:gd name="connsiteY225" fmla="*/ 202131 h 2194930"/>
                <a:gd name="connsiteX226" fmla="*/ 702645 w 2752826"/>
                <a:gd name="connsiteY226" fmla="*/ 163629 h 2194930"/>
                <a:gd name="connsiteX227" fmla="*/ 721895 w 2752826"/>
                <a:gd name="connsiteY227" fmla="*/ 134754 h 2194930"/>
                <a:gd name="connsiteX228" fmla="*/ 760396 w 2752826"/>
                <a:gd name="connsiteY228" fmla="*/ 105878 h 2194930"/>
                <a:gd name="connsiteX229" fmla="*/ 818148 w 2752826"/>
                <a:gd name="connsiteY229" fmla="*/ 67377 h 2194930"/>
                <a:gd name="connsiteX230" fmla="*/ 885525 w 2752826"/>
                <a:gd name="connsiteY230" fmla="*/ 28876 h 2194930"/>
                <a:gd name="connsiteX231" fmla="*/ 914400 w 2752826"/>
                <a:gd name="connsiteY231" fmla="*/ 9625 h 2194930"/>
                <a:gd name="connsiteX232" fmla="*/ 1010653 w 2752826"/>
                <a:gd name="connsiteY232" fmla="*/ 0 h 2194930"/>
                <a:gd name="connsiteX233" fmla="*/ 1395664 w 2752826"/>
                <a:gd name="connsiteY233" fmla="*/ 9625 h 2194930"/>
                <a:gd name="connsiteX234" fmla="*/ 1434165 w 2752826"/>
                <a:gd name="connsiteY234" fmla="*/ 19251 h 2194930"/>
                <a:gd name="connsiteX235" fmla="*/ 1511167 w 2752826"/>
                <a:gd name="connsiteY235" fmla="*/ 48126 h 2194930"/>
                <a:gd name="connsiteX236" fmla="*/ 1549668 w 2752826"/>
                <a:gd name="connsiteY236" fmla="*/ 67377 h 2194930"/>
                <a:gd name="connsiteX237" fmla="*/ 1626670 w 2752826"/>
                <a:gd name="connsiteY237" fmla="*/ 96253 h 2194930"/>
                <a:gd name="connsiteX238" fmla="*/ 1665171 w 2752826"/>
                <a:gd name="connsiteY238" fmla="*/ 115503 h 2194930"/>
                <a:gd name="connsiteX239" fmla="*/ 1722922 w 2752826"/>
                <a:gd name="connsiteY239" fmla="*/ 134754 h 2194930"/>
                <a:gd name="connsiteX240" fmla="*/ 1790299 w 2752826"/>
                <a:gd name="connsiteY240" fmla="*/ 173255 h 2194930"/>
                <a:gd name="connsiteX241" fmla="*/ 1819175 w 2752826"/>
                <a:gd name="connsiteY241" fmla="*/ 192505 h 2194930"/>
                <a:gd name="connsiteX242" fmla="*/ 1876927 w 2752826"/>
                <a:gd name="connsiteY242" fmla="*/ 211756 h 2194930"/>
                <a:gd name="connsiteX243" fmla="*/ 1905802 w 2752826"/>
                <a:gd name="connsiteY243" fmla="*/ 240632 h 2194930"/>
                <a:gd name="connsiteX244" fmla="*/ 1963554 w 2752826"/>
                <a:gd name="connsiteY244" fmla="*/ 279133 h 2194930"/>
                <a:gd name="connsiteX245" fmla="*/ 1982805 w 2752826"/>
                <a:gd name="connsiteY245" fmla="*/ 317634 h 2194930"/>
                <a:gd name="connsiteX246" fmla="*/ 2011680 w 2752826"/>
                <a:gd name="connsiteY246" fmla="*/ 327259 h 2194930"/>
                <a:gd name="connsiteX247" fmla="*/ 2030931 w 2752826"/>
                <a:gd name="connsiteY247" fmla="*/ 394636 h 2194930"/>
                <a:gd name="connsiteX248" fmla="*/ 2069432 w 2752826"/>
                <a:gd name="connsiteY248" fmla="*/ 423512 h 2194930"/>
                <a:gd name="connsiteX249" fmla="*/ 2079057 w 2752826"/>
                <a:gd name="connsiteY249" fmla="*/ 452387 h 2194930"/>
                <a:gd name="connsiteX250" fmla="*/ 2136809 w 2752826"/>
                <a:gd name="connsiteY250" fmla="*/ 519764 h 2194930"/>
                <a:gd name="connsiteX251" fmla="*/ 2156059 w 2752826"/>
                <a:gd name="connsiteY251" fmla="*/ 548640 h 2194930"/>
                <a:gd name="connsiteX252" fmla="*/ 2184935 w 2752826"/>
                <a:gd name="connsiteY252" fmla="*/ 587141 h 2194930"/>
                <a:gd name="connsiteX253" fmla="*/ 2213811 w 2752826"/>
                <a:gd name="connsiteY253" fmla="*/ 616017 h 2194930"/>
                <a:gd name="connsiteX254" fmla="*/ 2252312 w 2752826"/>
                <a:gd name="connsiteY254" fmla="*/ 673768 h 2194930"/>
                <a:gd name="connsiteX255" fmla="*/ 2271562 w 2752826"/>
                <a:gd name="connsiteY255" fmla="*/ 712269 h 2194930"/>
                <a:gd name="connsiteX256" fmla="*/ 2338939 w 2752826"/>
                <a:gd name="connsiteY256" fmla="*/ 789272 h 2194930"/>
                <a:gd name="connsiteX257" fmla="*/ 2377440 w 2752826"/>
                <a:gd name="connsiteY257" fmla="*/ 847023 h 2194930"/>
                <a:gd name="connsiteX258" fmla="*/ 2406316 w 2752826"/>
                <a:gd name="connsiteY258" fmla="*/ 885524 h 2194930"/>
                <a:gd name="connsiteX259" fmla="*/ 2425567 w 2752826"/>
                <a:gd name="connsiteY259" fmla="*/ 924025 h 2194930"/>
                <a:gd name="connsiteX260" fmla="*/ 2464068 w 2752826"/>
                <a:gd name="connsiteY260" fmla="*/ 962526 h 2194930"/>
                <a:gd name="connsiteX261" fmla="*/ 2483318 w 2752826"/>
                <a:gd name="connsiteY261" fmla="*/ 1001027 h 2194930"/>
                <a:gd name="connsiteX262" fmla="*/ 2502569 w 2752826"/>
                <a:gd name="connsiteY262" fmla="*/ 1058779 h 2194930"/>
                <a:gd name="connsiteX263" fmla="*/ 2521819 w 2752826"/>
                <a:gd name="connsiteY263" fmla="*/ 1087655 h 2194930"/>
                <a:gd name="connsiteX264" fmla="*/ 2531445 w 2752826"/>
                <a:gd name="connsiteY264" fmla="*/ 1126156 h 2194930"/>
                <a:gd name="connsiteX265" fmla="*/ 2550695 w 2752826"/>
                <a:gd name="connsiteY265" fmla="*/ 1193533 h 2194930"/>
                <a:gd name="connsiteX266" fmla="*/ 2569946 w 2752826"/>
                <a:gd name="connsiteY266" fmla="*/ 1299411 h 2194930"/>
                <a:gd name="connsiteX267" fmla="*/ 2589196 w 2752826"/>
                <a:gd name="connsiteY267" fmla="*/ 1347537 h 2194930"/>
                <a:gd name="connsiteX268" fmla="*/ 2608447 w 2752826"/>
                <a:gd name="connsiteY268" fmla="*/ 1405288 h 2194930"/>
                <a:gd name="connsiteX269" fmla="*/ 2637322 w 2752826"/>
                <a:gd name="connsiteY269" fmla="*/ 1482291 h 2194930"/>
                <a:gd name="connsiteX270" fmla="*/ 2646948 w 2752826"/>
                <a:gd name="connsiteY270" fmla="*/ 1540042 h 2194930"/>
                <a:gd name="connsiteX271" fmla="*/ 2656573 w 2752826"/>
                <a:gd name="connsiteY271" fmla="*/ 1568918 h 2194930"/>
                <a:gd name="connsiteX272" fmla="*/ 2666198 w 2752826"/>
                <a:gd name="connsiteY272" fmla="*/ 1617044 h 2194930"/>
                <a:gd name="connsiteX273" fmla="*/ 2685449 w 2752826"/>
                <a:gd name="connsiteY273" fmla="*/ 1645920 h 2194930"/>
                <a:gd name="connsiteX274" fmla="*/ 2695074 w 2752826"/>
                <a:gd name="connsiteY274" fmla="*/ 1674796 h 2194930"/>
                <a:gd name="connsiteX275" fmla="*/ 2704699 w 2752826"/>
                <a:gd name="connsiteY275" fmla="*/ 1713297 h 2194930"/>
                <a:gd name="connsiteX276" fmla="*/ 2723950 w 2752826"/>
                <a:gd name="connsiteY276" fmla="*/ 1742173 h 2194930"/>
                <a:gd name="connsiteX277" fmla="*/ 2752826 w 2752826"/>
                <a:gd name="connsiteY277" fmla="*/ 1771048 h 219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2752826" h="2194930">
                  <a:moveTo>
                    <a:pt x="1212784" y="1193533"/>
                  </a:moveTo>
                  <a:cubicBezTo>
                    <a:pt x="1164658" y="1164657"/>
                    <a:pt x="1111521" y="1142835"/>
                    <a:pt x="1068405" y="1106905"/>
                  </a:cubicBezTo>
                  <a:cubicBezTo>
                    <a:pt x="1060611" y="1100410"/>
                    <a:pt x="1087134" y="1097280"/>
                    <a:pt x="1097280" y="1097280"/>
                  </a:cubicBezTo>
                  <a:cubicBezTo>
                    <a:pt x="1139113" y="1097280"/>
                    <a:pt x="1180699" y="1103697"/>
                    <a:pt x="1222409" y="1106905"/>
                  </a:cubicBezTo>
                  <a:cubicBezTo>
                    <a:pt x="1235243" y="1113322"/>
                    <a:pt x="1249706" y="1117193"/>
                    <a:pt x="1260910" y="1126156"/>
                  </a:cubicBezTo>
                  <a:cubicBezTo>
                    <a:pt x="1282168" y="1143163"/>
                    <a:pt x="1296009" y="1168806"/>
                    <a:pt x="1318661" y="1183907"/>
                  </a:cubicBezTo>
                  <a:lnTo>
                    <a:pt x="1347537" y="1203158"/>
                  </a:lnTo>
                  <a:cubicBezTo>
                    <a:pt x="1350745" y="1215992"/>
                    <a:pt x="1351951" y="1229500"/>
                    <a:pt x="1357162" y="1241659"/>
                  </a:cubicBezTo>
                  <a:cubicBezTo>
                    <a:pt x="1361719" y="1252292"/>
                    <a:pt x="1370673" y="1260491"/>
                    <a:pt x="1376413" y="1270535"/>
                  </a:cubicBezTo>
                  <a:cubicBezTo>
                    <a:pt x="1383532" y="1282993"/>
                    <a:pt x="1389247" y="1296202"/>
                    <a:pt x="1395664" y="1309036"/>
                  </a:cubicBezTo>
                  <a:cubicBezTo>
                    <a:pt x="1386619" y="1336169"/>
                    <a:pt x="1386658" y="1350400"/>
                    <a:pt x="1357162" y="1366787"/>
                  </a:cubicBezTo>
                  <a:cubicBezTo>
                    <a:pt x="1339424" y="1376642"/>
                    <a:pt x="1299411" y="1386038"/>
                    <a:pt x="1299411" y="1386038"/>
                  </a:cubicBezTo>
                  <a:cubicBezTo>
                    <a:pt x="1215992" y="1382830"/>
                    <a:pt x="1132192" y="1385003"/>
                    <a:pt x="1049154" y="1376413"/>
                  </a:cubicBezTo>
                  <a:cubicBezTo>
                    <a:pt x="1037647" y="1375223"/>
                    <a:pt x="1030849" y="1361860"/>
                    <a:pt x="1020278" y="1357162"/>
                  </a:cubicBezTo>
                  <a:cubicBezTo>
                    <a:pt x="1001735" y="1348921"/>
                    <a:pt x="962527" y="1337912"/>
                    <a:pt x="962527" y="1337912"/>
                  </a:cubicBezTo>
                  <a:cubicBezTo>
                    <a:pt x="886970" y="1262355"/>
                    <a:pt x="921577" y="1288154"/>
                    <a:pt x="866274" y="1251284"/>
                  </a:cubicBezTo>
                  <a:cubicBezTo>
                    <a:pt x="859857" y="1241659"/>
                    <a:pt x="854430" y="1231295"/>
                    <a:pt x="847024" y="1222408"/>
                  </a:cubicBezTo>
                  <a:cubicBezTo>
                    <a:pt x="838310" y="1211951"/>
                    <a:pt x="824236" y="1205708"/>
                    <a:pt x="818148" y="1193533"/>
                  </a:cubicBezTo>
                  <a:cubicBezTo>
                    <a:pt x="810831" y="1178900"/>
                    <a:pt x="811731" y="1161448"/>
                    <a:pt x="808522" y="1145406"/>
                  </a:cubicBezTo>
                  <a:cubicBezTo>
                    <a:pt x="818147" y="1049153"/>
                    <a:pt x="820094" y="951820"/>
                    <a:pt x="837398" y="856648"/>
                  </a:cubicBezTo>
                  <a:cubicBezTo>
                    <a:pt x="839833" y="843256"/>
                    <a:pt x="857560" y="838230"/>
                    <a:pt x="866274" y="827773"/>
                  </a:cubicBezTo>
                  <a:cubicBezTo>
                    <a:pt x="890808" y="798333"/>
                    <a:pt x="877034" y="796253"/>
                    <a:pt x="914400" y="779646"/>
                  </a:cubicBezTo>
                  <a:cubicBezTo>
                    <a:pt x="932943" y="771405"/>
                    <a:pt x="972152" y="760396"/>
                    <a:pt x="972152" y="760396"/>
                  </a:cubicBezTo>
                  <a:cubicBezTo>
                    <a:pt x="1094072" y="766813"/>
                    <a:pt x="1216149" y="770736"/>
                    <a:pt x="1337912" y="779646"/>
                  </a:cubicBezTo>
                  <a:cubicBezTo>
                    <a:pt x="1348031" y="780386"/>
                    <a:pt x="1357032" y="786485"/>
                    <a:pt x="1366788" y="789272"/>
                  </a:cubicBezTo>
                  <a:cubicBezTo>
                    <a:pt x="1379508" y="792906"/>
                    <a:pt x="1392455" y="795689"/>
                    <a:pt x="1405289" y="798897"/>
                  </a:cubicBezTo>
                  <a:cubicBezTo>
                    <a:pt x="1460027" y="853635"/>
                    <a:pt x="1407323" y="809540"/>
                    <a:pt x="1463040" y="837398"/>
                  </a:cubicBezTo>
                  <a:cubicBezTo>
                    <a:pt x="1537680" y="874717"/>
                    <a:pt x="1448207" y="842077"/>
                    <a:pt x="1520792" y="866274"/>
                  </a:cubicBezTo>
                  <a:cubicBezTo>
                    <a:pt x="1530417" y="875899"/>
                    <a:pt x="1543057" y="883250"/>
                    <a:pt x="1549668" y="895149"/>
                  </a:cubicBezTo>
                  <a:cubicBezTo>
                    <a:pt x="1559523" y="912887"/>
                    <a:pt x="1557662" y="936017"/>
                    <a:pt x="1568918" y="952901"/>
                  </a:cubicBezTo>
                  <a:lnTo>
                    <a:pt x="1588169" y="981777"/>
                  </a:lnTo>
                  <a:cubicBezTo>
                    <a:pt x="1643687" y="1148335"/>
                    <a:pt x="1615487" y="1041802"/>
                    <a:pt x="1597794" y="1395663"/>
                  </a:cubicBezTo>
                  <a:cubicBezTo>
                    <a:pt x="1597287" y="1405796"/>
                    <a:pt x="1590956" y="1414783"/>
                    <a:pt x="1588169" y="1424539"/>
                  </a:cubicBezTo>
                  <a:cubicBezTo>
                    <a:pt x="1584535" y="1437259"/>
                    <a:pt x="1585882" y="1452033"/>
                    <a:pt x="1578544" y="1463040"/>
                  </a:cubicBezTo>
                  <a:cubicBezTo>
                    <a:pt x="1572127" y="1472665"/>
                    <a:pt x="1559293" y="1475874"/>
                    <a:pt x="1549668" y="1482291"/>
                  </a:cubicBezTo>
                  <a:cubicBezTo>
                    <a:pt x="1528851" y="1513515"/>
                    <a:pt x="1525258" y="1522993"/>
                    <a:pt x="1491916" y="1549667"/>
                  </a:cubicBezTo>
                  <a:cubicBezTo>
                    <a:pt x="1407152" y="1617478"/>
                    <a:pt x="1464207" y="1564580"/>
                    <a:pt x="1395664" y="1607419"/>
                  </a:cubicBezTo>
                  <a:cubicBezTo>
                    <a:pt x="1382060" y="1615921"/>
                    <a:pt x="1370216" y="1626971"/>
                    <a:pt x="1357162" y="1636295"/>
                  </a:cubicBezTo>
                  <a:cubicBezTo>
                    <a:pt x="1347749" y="1643019"/>
                    <a:pt x="1339559" y="1652944"/>
                    <a:pt x="1328287" y="1655545"/>
                  </a:cubicBezTo>
                  <a:cubicBezTo>
                    <a:pt x="1296868" y="1662796"/>
                    <a:pt x="1264118" y="1661962"/>
                    <a:pt x="1232034" y="1665171"/>
                  </a:cubicBezTo>
                  <a:cubicBezTo>
                    <a:pt x="1203158" y="1671588"/>
                    <a:pt x="1174941" y="1682780"/>
                    <a:pt x="1145407" y="1684421"/>
                  </a:cubicBezTo>
                  <a:cubicBezTo>
                    <a:pt x="1090142" y="1687491"/>
                    <a:pt x="1071868" y="1679159"/>
                    <a:pt x="1029904" y="1665171"/>
                  </a:cubicBezTo>
                  <a:cubicBezTo>
                    <a:pt x="1020279" y="1658754"/>
                    <a:pt x="1009915" y="1653326"/>
                    <a:pt x="1001028" y="1645920"/>
                  </a:cubicBezTo>
                  <a:cubicBezTo>
                    <a:pt x="990571" y="1637206"/>
                    <a:pt x="983478" y="1624595"/>
                    <a:pt x="972152" y="1617044"/>
                  </a:cubicBezTo>
                  <a:cubicBezTo>
                    <a:pt x="963710" y="1611416"/>
                    <a:pt x="952901" y="1610627"/>
                    <a:pt x="943276" y="1607419"/>
                  </a:cubicBezTo>
                  <a:cubicBezTo>
                    <a:pt x="875237" y="1562059"/>
                    <a:pt x="959453" y="1618975"/>
                    <a:pt x="875899" y="1559293"/>
                  </a:cubicBezTo>
                  <a:cubicBezTo>
                    <a:pt x="866486" y="1552569"/>
                    <a:pt x="857371" y="1545215"/>
                    <a:pt x="847024" y="1540042"/>
                  </a:cubicBezTo>
                  <a:cubicBezTo>
                    <a:pt x="837949" y="1535505"/>
                    <a:pt x="827773" y="1533625"/>
                    <a:pt x="818148" y="1530417"/>
                  </a:cubicBezTo>
                  <a:cubicBezTo>
                    <a:pt x="733786" y="1446055"/>
                    <a:pt x="840800" y="1549294"/>
                    <a:pt x="760396" y="1482291"/>
                  </a:cubicBezTo>
                  <a:cubicBezTo>
                    <a:pt x="749939" y="1473577"/>
                    <a:pt x="741855" y="1462274"/>
                    <a:pt x="731520" y="1453415"/>
                  </a:cubicBezTo>
                  <a:cubicBezTo>
                    <a:pt x="719340" y="1442975"/>
                    <a:pt x="705853" y="1434164"/>
                    <a:pt x="693019" y="1424539"/>
                  </a:cubicBezTo>
                  <a:cubicBezTo>
                    <a:pt x="686602" y="1414914"/>
                    <a:pt x="681949" y="1403843"/>
                    <a:pt x="673769" y="1395663"/>
                  </a:cubicBezTo>
                  <a:cubicBezTo>
                    <a:pt x="609597" y="1331491"/>
                    <a:pt x="676981" y="1424544"/>
                    <a:pt x="625642" y="1347537"/>
                  </a:cubicBezTo>
                  <a:cubicBezTo>
                    <a:pt x="594140" y="1221527"/>
                    <a:pt x="644485" y="1394848"/>
                    <a:pt x="587141" y="1280160"/>
                  </a:cubicBezTo>
                  <a:cubicBezTo>
                    <a:pt x="579825" y="1265527"/>
                    <a:pt x="581484" y="1247905"/>
                    <a:pt x="577516" y="1232034"/>
                  </a:cubicBezTo>
                  <a:cubicBezTo>
                    <a:pt x="575055" y="1222191"/>
                    <a:pt x="571099" y="1212783"/>
                    <a:pt x="567891" y="1203158"/>
                  </a:cubicBezTo>
                  <a:cubicBezTo>
                    <a:pt x="571099" y="1135781"/>
                    <a:pt x="569479" y="1068000"/>
                    <a:pt x="577516" y="1001027"/>
                  </a:cubicBezTo>
                  <a:cubicBezTo>
                    <a:pt x="581419" y="968504"/>
                    <a:pt x="606956" y="955451"/>
                    <a:pt x="625642" y="933651"/>
                  </a:cubicBezTo>
                  <a:cubicBezTo>
                    <a:pt x="673397" y="877936"/>
                    <a:pt x="632561" y="909787"/>
                    <a:pt x="683394" y="875899"/>
                  </a:cubicBezTo>
                  <a:cubicBezTo>
                    <a:pt x="686602" y="866274"/>
                    <a:pt x="686681" y="854946"/>
                    <a:pt x="693019" y="847023"/>
                  </a:cubicBezTo>
                  <a:cubicBezTo>
                    <a:pt x="700246" y="837990"/>
                    <a:pt x="713008" y="835179"/>
                    <a:pt x="721895" y="827773"/>
                  </a:cubicBezTo>
                  <a:cubicBezTo>
                    <a:pt x="732352" y="819059"/>
                    <a:pt x="742057" y="809354"/>
                    <a:pt x="750771" y="798897"/>
                  </a:cubicBezTo>
                  <a:cubicBezTo>
                    <a:pt x="784261" y="758708"/>
                    <a:pt x="751493" y="776197"/>
                    <a:pt x="798897" y="760396"/>
                  </a:cubicBezTo>
                  <a:cubicBezTo>
                    <a:pt x="818148" y="741145"/>
                    <a:pt x="833997" y="717745"/>
                    <a:pt x="856649" y="702644"/>
                  </a:cubicBezTo>
                  <a:cubicBezTo>
                    <a:pt x="866274" y="696227"/>
                    <a:pt x="876638" y="690800"/>
                    <a:pt x="885525" y="683394"/>
                  </a:cubicBezTo>
                  <a:cubicBezTo>
                    <a:pt x="895982" y="674680"/>
                    <a:pt x="903943" y="663232"/>
                    <a:pt x="914400" y="654518"/>
                  </a:cubicBezTo>
                  <a:cubicBezTo>
                    <a:pt x="939279" y="633785"/>
                    <a:pt x="943211" y="635289"/>
                    <a:pt x="972152" y="625642"/>
                  </a:cubicBezTo>
                  <a:cubicBezTo>
                    <a:pt x="981777" y="616017"/>
                    <a:pt x="989129" y="603377"/>
                    <a:pt x="1001028" y="596766"/>
                  </a:cubicBezTo>
                  <a:cubicBezTo>
                    <a:pt x="1018766" y="586912"/>
                    <a:pt x="1039529" y="583933"/>
                    <a:pt x="1058779" y="577516"/>
                  </a:cubicBezTo>
                  <a:cubicBezTo>
                    <a:pt x="1115217" y="558704"/>
                    <a:pt x="1077574" y="569011"/>
                    <a:pt x="1174282" y="558265"/>
                  </a:cubicBezTo>
                  <a:cubicBezTo>
                    <a:pt x="1239490" y="563281"/>
                    <a:pt x="1319568" y="568021"/>
                    <a:pt x="1386038" y="577516"/>
                  </a:cubicBezTo>
                  <a:cubicBezTo>
                    <a:pt x="1402234" y="579830"/>
                    <a:pt x="1418123" y="583933"/>
                    <a:pt x="1434165" y="587141"/>
                  </a:cubicBezTo>
                  <a:cubicBezTo>
                    <a:pt x="1446999" y="593558"/>
                    <a:pt x="1458923" y="602269"/>
                    <a:pt x="1472666" y="606392"/>
                  </a:cubicBezTo>
                  <a:cubicBezTo>
                    <a:pt x="1491359" y="612000"/>
                    <a:pt x="1511280" y="612190"/>
                    <a:pt x="1530417" y="616017"/>
                  </a:cubicBezTo>
                  <a:cubicBezTo>
                    <a:pt x="1543389" y="618611"/>
                    <a:pt x="1556084" y="622434"/>
                    <a:pt x="1568918" y="625642"/>
                  </a:cubicBezTo>
                  <a:cubicBezTo>
                    <a:pt x="1578543" y="635267"/>
                    <a:pt x="1585895" y="647907"/>
                    <a:pt x="1597794" y="654518"/>
                  </a:cubicBezTo>
                  <a:cubicBezTo>
                    <a:pt x="1615532" y="664373"/>
                    <a:pt x="1655546" y="673768"/>
                    <a:pt x="1655546" y="673768"/>
                  </a:cubicBezTo>
                  <a:cubicBezTo>
                    <a:pt x="1665171" y="680185"/>
                    <a:pt x="1674377" y="687280"/>
                    <a:pt x="1684421" y="693019"/>
                  </a:cubicBezTo>
                  <a:cubicBezTo>
                    <a:pt x="1696879" y="700138"/>
                    <a:pt x="1712776" y="702123"/>
                    <a:pt x="1722922" y="712269"/>
                  </a:cubicBezTo>
                  <a:cubicBezTo>
                    <a:pt x="1730096" y="719443"/>
                    <a:pt x="1726210" y="733222"/>
                    <a:pt x="1732548" y="741145"/>
                  </a:cubicBezTo>
                  <a:cubicBezTo>
                    <a:pt x="1746119" y="758108"/>
                    <a:pt x="1771276" y="763680"/>
                    <a:pt x="1790299" y="770021"/>
                  </a:cubicBezTo>
                  <a:cubicBezTo>
                    <a:pt x="1803133" y="789272"/>
                    <a:pt x="1821483" y="805824"/>
                    <a:pt x="1828800" y="827773"/>
                  </a:cubicBezTo>
                  <a:cubicBezTo>
                    <a:pt x="1832009" y="837398"/>
                    <a:pt x="1833889" y="847573"/>
                    <a:pt x="1838426" y="856648"/>
                  </a:cubicBezTo>
                  <a:cubicBezTo>
                    <a:pt x="1846793" y="873381"/>
                    <a:pt x="1858216" y="888421"/>
                    <a:pt x="1867301" y="904775"/>
                  </a:cubicBezTo>
                  <a:cubicBezTo>
                    <a:pt x="1936314" y="1029001"/>
                    <a:pt x="1825197" y="841018"/>
                    <a:pt x="1915428" y="991402"/>
                  </a:cubicBezTo>
                  <a:cubicBezTo>
                    <a:pt x="1918636" y="1007444"/>
                    <a:pt x="1925053" y="1023168"/>
                    <a:pt x="1925053" y="1039528"/>
                  </a:cubicBezTo>
                  <a:cubicBezTo>
                    <a:pt x="1925053" y="1119803"/>
                    <a:pt x="1921147" y="1200089"/>
                    <a:pt x="1915428" y="1280160"/>
                  </a:cubicBezTo>
                  <a:cubicBezTo>
                    <a:pt x="1914705" y="1290280"/>
                    <a:pt x="1908472" y="1299247"/>
                    <a:pt x="1905802" y="1309036"/>
                  </a:cubicBezTo>
                  <a:cubicBezTo>
                    <a:pt x="1898841" y="1334561"/>
                    <a:pt x="1891741" y="1360095"/>
                    <a:pt x="1886552" y="1386038"/>
                  </a:cubicBezTo>
                  <a:cubicBezTo>
                    <a:pt x="1874658" y="1445508"/>
                    <a:pt x="1886002" y="1420552"/>
                    <a:pt x="1857676" y="1463040"/>
                  </a:cubicBezTo>
                  <a:cubicBezTo>
                    <a:pt x="1853314" y="1480490"/>
                    <a:pt x="1836612" y="1551481"/>
                    <a:pt x="1828800" y="1559293"/>
                  </a:cubicBezTo>
                  <a:cubicBezTo>
                    <a:pt x="1819175" y="1568918"/>
                    <a:pt x="1808282" y="1577423"/>
                    <a:pt x="1799925" y="1588168"/>
                  </a:cubicBezTo>
                  <a:cubicBezTo>
                    <a:pt x="1785721" y="1606431"/>
                    <a:pt x="1779933" y="1632038"/>
                    <a:pt x="1761424" y="1645920"/>
                  </a:cubicBezTo>
                  <a:cubicBezTo>
                    <a:pt x="1648828" y="1730366"/>
                    <a:pt x="1787895" y="1623231"/>
                    <a:pt x="1694047" y="1703672"/>
                  </a:cubicBezTo>
                  <a:cubicBezTo>
                    <a:pt x="1681867" y="1714112"/>
                    <a:pt x="1667619" y="1721983"/>
                    <a:pt x="1655546" y="1732547"/>
                  </a:cubicBezTo>
                  <a:cubicBezTo>
                    <a:pt x="1641887" y="1744498"/>
                    <a:pt x="1630825" y="1759236"/>
                    <a:pt x="1617045" y="1771048"/>
                  </a:cubicBezTo>
                  <a:cubicBezTo>
                    <a:pt x="1608262" y="1778577"/>
                    <a:pt x="1597582" y="1783575"/>
                    <a:pt x="1588169" y="1790299"/>
                  </a:cubicBezTo>
                  <a:cubicBezTo>
                    <a:pt x="1537181" y="1826719"/>
                    <a:pt x="1567651" y="1813181"/>
                    <a:pt x="1520792" y="1828800"/>
                  </a:cubicBezTo>
                  <a:cubicBezTo>
                    <a:pt x="1511167" y="1835217"/>
                    <a:pt x="1500803" y="1840645"/>
                    <a:pt x="1491916" y="1848051"/>
                  </a:cubicBezTo>
                  <a:cubicBezTo>
                    <a:pt x="1481459" y="1856765"/>
                    <a:pt x="1474583" y="1869712"/>
                    <a:pt x="1463040" y="1876926"/>
                  </a:cubicBezTo>
                  <a:cubicBezTo>
                    <a:pt x="1448388" y="1886083"/>
                    <a:pt x="1430368" y="1888450"/>
                    <a:pt x="1414914" y="1896177"/>
                  </a:cubicBezTo>
                  <a:cubicBezTo>
                    <a:pt x="1404567" y="1901350"/>
                    <a:pt x="1396609" y="1910729"/>
                    <a:pt x="1386038" y="1915427"/>
                  </a:cubicBezTo>
                  <a:cubicBezTo>
                    <a:pt x="1327687" y="1941361"/>
                    <a:pt x="1331073" y="1930851"/>
                    <a:pt x="1270535" y="1944303"/>
                  </a:cubicBezTo>
                  <a:cubicBezTo>
                    <a:pt x="1260631" y="1946504"/>
                    <a:pt x="1251608" y="1951938"/>
                    <a:pt x="1241659" y="1953928"/>
                  </a:cubicBezTo>
                  <a:cubicBezTo>
                    <a:pt x="1219413" y="1958377"/>
                    <a:pt x="1196741" y="1960345"/>
                    <a:pt x="1174282" y="1963554"/>
                  </a:cubicBezTo>
                  <a:cubicBezTo>
                    <a:pt x="1132573" y="1960345"/>
                    <a:pt x="1090731" y="1958548"/>
                    <a:pt x="1049154" y="1953928"/>
                  </a:cubicBezTo>
                  <a:cubicBezTo>
                    <a:pt x="1027158" y="1951484"/>
                    <a:pt x="985281" y="1940366"/>
                    <a:pt x="962527" y="1934678"/>
                  </a:cubicBezTo>
                  <a:cubicBezTo>
                    <a:pt x="949693" y="1928261"/>
                    <a:pt x="937214" y="1921079"/>
                    <a:pt x="924026" y="1915427"/>
                  </a:cubicBezTo>
                  <a:cubicBezTo>
                    <a:pt x="904696" y="1907143"/>
                    <a:pt x="876184" y="1901061"/>
                    <a:pt x="856649" y="1896177"/>
                  </a:cubicBezTo>
                  <a:cubicBezTo>
                    <a:pt x="847024" y="1886552"/>
                    <a:pt x="839099" y="1874852"/>
                    <a:pt x="827773" y="1867301"/>
                  </a:cubicBezTo>
                  <a:cubicBezTo>
                    <a:pt x="819331" y="1861673"/>
                    <a:pt x="808223" y="1861673"/>
                    <a:pt x="798897" y="1857676"/>
                  </a:cubicBezTo>
                  <a:cubicBezTo>
                    <a:pt x="785709" y="1852024"/>
                    <a:pt x="772072" y="1846765"/>
                    <a:pt x="760396" y="1838425"/>
                  </a:cubicBezTo>
                  <a:cubicBezTo>
                    <a:pt x="697310" y="1793363"/>
                    <a:pt x="764585" y="1820571"/>
                    <a:pt x="702645" y="1799924"/>
                  </a:cubicBezTo>
                  <a:cubicBezTo>
                    <a:pt x="649198" y="1719755"/>
                    <a:pt x="725330" y="1819922"/>
                    <a:pt x="644893" y="1761423"/>
                  </a:cubicBezTo>
                  <a:cubicBezTo>
                    <a:pt x="518730" y="1669669"/>
                    <a:pt x="624135" y="1709585"/>
                    <a:pt x="548640" y="1684421"/>
                  </a:cubicBezTo>
                  <a:cubicBezTo>
                    <a:pt x="471642" y="1633089"/>
                    <a:pt x="564681" y="1700462"/>
                    <a:pt x="500514" y="1636295"/>
                  </a:cubicBezTo>
                  <a:cubicBezTo>
                    <a:pt x="492334" y="1628115"/>
                    <a:pt x="481263" y="1623461"/>
                    <a:pt x="471638" y="1617044"/>
                  </a:cubicBezTo>
                  <a:cubicBezTo>
                    <a:pt x="425586" y="1547967"/>
                    <a:pt x="449497" y="1575653"/>
                    <a:pt x="404261" y="1530417"/>
                  </a:cubicBezTo>
                  <a:cubicBezTo>
                    <a:pt x="377825" y="1424669"/>
                    <a:pt x="417892" y="1556879"/>
                    <a:pt x="365760" y="1463040"/>
                  </a:cubicBezTo>
                  <a:cubicBezTo>
                    <a:pt x="355905" y="1445302"/>
                    <a:pt x="355585" y="1423438"/>
                    <a:pt x="346510" y="1405288"/>
                  </a:cubicBezTo>
                  <a:cubicBezTo>
                    <a:pt x="322722" y="1357713"/>
                    <a:pt x="331796" y="1380399"/>
                    <a:pt x="317634" y="1337912"/>
                  </a:cubicBezTo>
                  <a:cubicBezTo>
                    <a:pt x="322064" y="1191721"/>
                    <a:pt x="303065" y="1073615"/>
                    <a:pt x="346510" y="943276"/>
                  </a:cubicBezTo>
                  <a:cubicBezTo>
                    <a:pt x="349718" y="933651"/>
                    <a:pt x="350507" y="922842"/>
                    <a:pt x="356135" y="914400"/>
                  </a:cubicBezTo>
                  <a:cubicBezTo>
                    <a:pt x="363686" y="903074"/>
                    <a:pt x="375386" y="895149"/>
                    <a:pt x="385011" y="885524"/>
                  </a:cubicBezTo>
                  <a:cubicBezTo>
                    <a:pt x="388219" y="875899"/>
                    <a:pt x="389709" y="865517"/>
                    <a:pt x="394636" y="856648"/>
                  </a:cubicBezTo>
                  <a:cubicBezTo>
                    <a:pt x="405872" y="836423"/>
                    <a:pt x="433137" y="798897"/>
                    <a:pt x="433137" y="798897"/>
                  </a:cubicBezTo>
                  <a:cubicBezTo>
                    <a:pt x="436345" y="786063"/>
                    <a:pt x="437551" y="772555"/>
                    <a:pt x="442762" y="760396"/>
                  </a:cubicBezTo>
                  <a:cubicBezTo>
                    <a:pt x="456832" y="727566"/>
                    <a:pt x="468814" y="731026"/>
                    <a:pt x="490889" y="702644"/>
                  </a:cubicBezTo>
                  <a:cubicBezTo>
                    <a:pt x="505093" y="684382"/>
                    <a:pt x="516556" y="664143"/>
                    <a:pt x="529390" y="644893"/>
                  </a:cubicBezTo>
                  <a:cubicBezTo>
                    <a:pt x="535807" y="635268"/>
                    <a:pt x="544982" y="626991"/>
                    <a:pt x="548640" y="616017"/>
                  </a:cubicBezTo>
                  <a:cubicBezTo>
                    <a:pt x="558287" y="587078"/>
                    <a:pt x="556785" y="583142"/>
                    <a:pt x="577516" y="558265"/>
                  </a:cubicBezTo>
                  <a:cubicBezTo>
                    <a:pt x="616443" y="511552"/>
                    <a:pt x="602517" y="542889"/>
                    <a:pt x="654518" y="490888"/>
                  </a:cubicBezTo>
                  <a:cubicBezTo>
                    <a:pt x="669045" y="476361"/>
                    <a:pt x="678492" y="457289"/>
                    <a:pt x="693019" y="442762"/>
                  </a:cubicBezTo>
                  <a:cubicBezTo>
                    <a:pt x="701199" y="434582"/>
                    <a:pt x="713008" y="430918"/>
                    <a:pt x="721895" y="423512"/>
                  </a:cubicBezTo>
                  <a:cubicBezTo>
                    <a:pt x="812375" y="348113"/>
                    <a:pt x="662545" y="453454"/>
                    <a:pt x="808522" y="356135"/>
                  </a:cubicBezTo>
                  <a:cubicBezTo>
                    <a:pt x="818147" y="349718"/>
                    <a:pt x="825900" y="338161"/>
                    <a:pt x="837398" y="336884"/>
                  </a:cubicBezTo>
                  <a:lnTo>
                    <a:pt x="924026" y="327259"/>
                  </a:lnTo>
                  <a:cubicBezTo>
                    <a:pt x="943276" y="320842"/>
                    <a:pt x="961642" y="310525"/>
                    <a:pt x="981777" y="308008"/>
                  </a:cubicBezTo>
                  <a:lnTo>
                    <a:pt x="1135781" y="288758"/>
                  </a:lnTo>
                  <a:cubicBezTo>
                    <a:pt x="1161449" y="282341"/>
                    <a:pt x="1186326" y="269507"/>
                    <a:pt x="1212784" y="269507"/>
                  </a:cubicBezTo>
                  <a:cubicBezTo>
                    <a:pt x="1290053" y="269507"/>
                    <a:pt x="1443790" y="288758"/>
                    <a:pt x="1443790" y="288758"/>
                  </a:cubicBezTo>
                  <a:cubicBezTo>
                    <a:pt x="1466249" y="295175"/>
                    <a:pt x="1488310" y="303196"/>
                    <a:pt x="1511167" y="308008"/>
                  </a:cubicBezTo>
                  <a:cubicBezTo>
                    <a:pt x="1549362" y="316049"/>
                    <a:pt x="1626670" y="327259"/>
                    <a:pt x="1626670" y="327259"/>
                  </a:cubicBezTo>
                  <a:cubicBezTo>
                    <a:pt x="1636295" y="333676"/>
                    <a:pt x="1646659" y="339103"/>
                    <a:pt x="1655546" y="346509"/>
                  </a:cubicBezTo>
                  <a:cubicBezTo>
                    <a:pt x="1666003" y="355223"/>
                    <a:pt x="1673095" y="367834"/>
                    <a:pt x="1684421" y="375385"/>
                  </a:cubicBezTo>
                  <a:cubicBezTo>
                    <a:pt x="1692863" y="381013"/>
                    <a:pt x="1703672" y="381802"/>
                    <a:pt x="1713297" y="385011"/>
                  </a:cubicBezTo>
                  <a:cubicBezTo>
                    <a:pt x="1778223" y="449936"/>
                    <a:pt x="1745222" y="434153"/>
                    <a:pt x="1799925" y="452387"/>
                  </a:cubicBezTo>
                  <a:cubicBezTo>
                    <a:pt x="1851255" y="529385"/>
                    <a:pt x="1783886" y="436349"/>
                    <a:pt x="1848051" y="500514"/>
                  </a:cubicBezTo>
                  <a:cubicBezTo>
                    <a:pt x="1902470" y="554933"/>
                    <a:pt x="1823204" y="507340"/>
                    <a:pt x="1905802" y="548640"/>
                  </a:cubicBezTo>
                  <a:cubicBezTo>
                    <a:pt x="1927480" y="613670"/>
                    <a:pt x="1897416" y="543180"/>
                    <a:pt x="1944304" y="596766"/>
                  </a:cubicBezTo>
                  <a:cubicBezTo>
                    <a:pt x="1959539" y="614178"/>
                    <a:pt x="1972458" y="633824"/>
                    <a:pt x="1982805" y="654518"/>
                  </a:cubicBezTo>
                  <a:cubicBezTo>
                    <a:pt x="1989222" y="667352"/>
                    <a:pt x="1992869" y="681996"/>
                    <a:pt x="2002055" y="693019"/>
                  </a:cubicBezTo>
                  <a:cubicBezTo>
                    <a:pt x="2009461" y="701906"/>
                    <a:pt x="2021306" y="705852"/>
                    <a:pt x="2030931" y="712269"/>
                  </a:cubicBezTo>
                  <a:cubicBezTo>
                    <a:pt x="2037348" y="731520"/>
                    <a:pt x="2038925" y="753137"/>
                    <a:pt x="2050181" y="770021"/>
                  </a:cubicBezTo>
                  <a:cubicBezTo>
                    <a:pt x="2116782" y="869920"/>
                    <a:pt x="2015402" y="715266"/>
                    <a:pt x="2088682" y="837398"/>
                  </a:cubicBezTo>
                  <a:cubicBezTo>
                    <a:pt x="2100586" y="857237"/>
                    <a:pt x="2127184" y="895149"/>
                    <a:pt x="2127184" y="895149"/>
                  </a:cubicBezTo>
                  <a:cubicBezTo>
                    <a:pt x="2130392" y="907983"/>
                    <a:pt x="2133008" y="920980"/>
                    <a:pt x="2136809" y="933651"/>
                  </a:cubicBezTo>
                  <a:cubicBezTo>
                    <a:pt x="2142640" y="953087"/>
                    <a:pt x="2151137" y="971716"/>
                    <a:pt x="2156059" y="991402"/>
                  </a:cubicBezTo>
                  <a:cubicBezTo>
                    <a:pt x="2159268" y="1004236"/>
                    <a:pt x="2161502" y="1017353"/>
                    <a:pt x="2165685" y="1029903"/>
                  </a:cubicBezTo>
                  <a:cubicBezTo>
                    <a:pt x="2171149" y="1046294"/>
                    <a:pt x="2179030" y="1061792"/>
                    <a:pt x="2184935" y="1078029"/>
                  </a:cubicBezTo>
                  <a:cubicBezTo>
                    <a:pt x="2203684" y="1129589"/>
                    <a:pt x="2202319" y="1128313"/>
                    <a:pt x="2213811" y="1174282"/>
                  </a:cubicBezTo>
                  <a:cubicBezTo>
                    <a:pt x="2210603" y="1244867"/>
                    <a:pt x="2212605" y="1315883"/>
                    <a:pt x="2204186" y="1386038"/>
                  </a:cubicBezTo>
                  <a:cubicBezTo>
                    <a:pt x="2202808" y="1397524"/>
                    <a:pt x="2190674" y="1404870"/>
                    <a:pt x="2184935" y="1414914"/>
                  </a:cubicBezTo>
                  <a:cubicBezTo>
                    <a:pt x="2177816" y="1427372"/>
                    <a:pt x="2172804" y="1440957"/>
                    <a:pt x="2165685" y="1453415"/>
                  </a:cubicBezTo>
                  <a:cubicBezTo>
                    <a:pt x="2159946" y="1463459"/>
                    <a:pt x="2152173" y="1472247"/>
                    <a:pt x="2146434" y="1482291"/>
                  </a:cubicBezTo>
                  <a:cubicBezTo>
                    <a:pt x="2139315" y="1494749"/>
                    <a:pt x="2134789" y="1508625"/>
                    <a:pt x="2127184" y="1520792"/>
                  </a:cubicBezTo>
                  <a:cubicBezTo>
                    <a:pt x="2118682" y="1534396"/>
                    <a:pt x="2107933" y="1546459"/>
                    <a:pt x="2098308" y="1559293"/>
                  </a:cubicBezTo>
                  <a:cubicBezTo>
                    <a:pt x="2091891" y="1578543"/>
                    <a:pt x="2088912" y="1599306"/>
                    <a:pt x="2079057" y="1617044"/>
                  </a:cubicBezTo>
                  <a:cubicBezTo>
                    <a:pt x="2072446" y="1628943"/>
                    <a:pt x="2056935" y="1634101"/>
                    <a:pt x="2050181" y="1645920"/>
                  </a:cubicBezTo>
                  <a:cubicBezTo>
                    <a:pt x="2043618" y="1657406"/>
                    <a:pt x="2046472" y="1672589"/>
                    <a:pt x="2040556" y="1684421"/>
                  </a:cubicBezTo>
                  <a:cubicBezTo>
                    <a:pt x="2033382" y="1698770"/>
                    <a:pt x="2021305" y="1710088"/>
                    <a:pt x="2011680" y="1722922"/>
                  </a:cubicBezTo>
                  <a:cubicBezTo>
                    <a:pt x="2009415" y="1731984"/>
                    <a:pt x="1998706" y="1779002"/>
                    <a:pt x="1992430" y="1790299"/>
                  </a:cubicBezTo>
                  <a:cubicBezTo>
                    <a:pt x="1981194" y="1810524"/>
                    <a:pt x="1964276" y="1827357"/>
                    <a:pt x="1953929" y="1848051"/>
                  </a:cubicBezTo>
                  <a:cubicBezTo>
                    <a:pt x="1938680" y="1878549"/>
                    <a:pt x="1930792" y="1900063"/>
                    <a:pt x="1905802" y="1925053"/>
                  </a:cubicBezTo>
                  <a:cubicBezTo>
                    <a:pt x="1897622" y="1933233"/>
                    <a:pt x="1886552" y="1937886"/>
                    <a:pt x="1876927" y="1944303"/>
                  </a:cubicBezTo>
                  <a:cubicBezTo>
                    <a:pt x="1870510" y="1953928"/>
                    <a:pt x="1865082" y="1964292"/>
                    <a:pt x="1857676" y="1973179"/>
                  </a:cubicBezTo>
                  <a:cubicBezTo>
                    <a:pt x="1829404" y="2007105"/>
                    <a:pt x="1811294" y="2013726"/>
                    <a:pt x="1771049" y="2040556"/>
                  </a:cubicBezTo>
                  <a:cubicBezTo>
                    <a:pt x="1733733" y="2065433"/>
                    <a:pt x="1753145" y="2056148"/>
                    <a:pt x="1713297" y="2069432"/>
                  </a:cubicBezTo>
                  <a:cubicBezTo>
                    <a:pt x="1620100" y="2139328"/>
                    <a:pt x="1738667" y="2056746"/>
                    <a:pt x="1617045" y="2117558"/>
                  </a:cubicBezTo>
                  <a:cubicBezTo>
                    <a:pt x="1602697" y="2124732"/>
                    <a:pt x="1593439" y="2140476"/>
                    <a:pt x="1578544" y="2146434"/>
                  </a:cubicBezTo>
                  <a:cubicBezTo>
                    <a:pt x="1560424" y="2153682"/>
                    <a:pt x="1539929" y="2152232"/>
                    <a:pt x="1520792" y="2156059"/>
                  </a:cubicBezTo>
                  <a:cubicBezTo>
                    <a:pt x="1456911" y="2168835"/>
                    <a:pt x="1507022" y="2164100"/>
                    <a:pt x="1434165" y="2175309"/>
                  </a:cubicBezTo>
                  <a:cubicBezTo>
                    <a:pt x="1408598" y="2179242"/>
                    <a:pt x="1382830" y="2181726"/>
                    <a:pt x="1357162" y="2184935"/>
                  </a:cubicBezTo>
                  <a:cubicBezTo>
                    <a:pt x="1347537" y="2188143"/>
                    <a:pt x="1338433" y="2194560"/>
                    <a:pt x="1328287" y="2194560"/>
                  </a:cubicBezTo>
                  <a:cubicBezTo>
                    <a:pt x="989831" y="2194560"/>
                    <a:pt x="1048092" y="2199241"/>
                    <a:pt x="856649" y="2175309"/>
                  </a:cubicBezTo>
                  <a:cubicBezTo>
                    <a:pt x="837398" y="2168892"/>
                    <a:pt x="817738" y="2163595"/>
                    <a:pt x="798897" y="2156059"/>
                  </a:cubicBezTo>
                  <a:cubicBezTo>
                    <a:pt x="785575" y="2150730"/>
                    <a:pt x="774139" y="2140931"/>
                    <a:pt x="760396" y="2136808"/>
                  </a:cubicBezTo>
                  <a:cubicBezTo>
                    <a:pt x="741703" y="2131200"/>
                    <a:pt x="721782" y="2131010"/>
                    <a:pt x="702645" y="2127183"/>
                  </a:cubicBezTo>
                  <a:cubicBezTo>
                    <a:pt x="689673" y="2124589"/>
                    <a:pt x="676978" y="2120766"/>
                    <a:pt x="664144" y="2117558"/>
                  </a:cubicBezTo>
                  <a:cubicBezTo>
                    <a:pt x="625619" y="2091874"/>
                    <a:pt x="638948" y="2097896"/>
                    <a:pt x="587141" y="2079057"/>
                  </a:cubicBezTo>
                  <a:cubicBezTo>
                    <a:pt x="568071" y="2072122"/>
                    <a:pt x="546274" y="2071062"/>
                    <a:pt x="529390" y="2059806"/>
                  </a:cubicBezTo>
                  <a:cubicBezTo>
                    <a:pt x="426223" y="1991030"/>
                    <a:pt x="582785" y="2098128"/>
                    <a:pt x="471638" y="2011680"/>
                  </a:cubicBezTo>
                  <a:cubicBezTo>
                    <a:pt x="453376" y="1997476"/>
                    <a:pt x="433137" y="1986013"/>
                    <a:pt x="413887" y="1973179"/>
                  </a:cubicBezTo>
                  <a:lnTo>
                    <a:pt x="356135" y="1934678"/>
                  </a:lnTo>
                  <a:lnTo>
                    <a:pt x="327259" y="1915427"/>
                  </a:lnTo>
                  <a:cubicBezTo>
                    <a:pt x="320842" y="1905802"/>
                    <a:pt x="316715" y="1894169"/>
                    <a:pt x="308009" y="1886552"/>
                  </a:cubicBezTo>
                  <a:cubicBezTo>
                    <a:pt x="227680" y="1816265"/>
                    <a:pt x="273192" y="1880610"/>
                    <a:pt x="202131" y="1809549"/>
                  </a:cubicBezTo>
                  <a:cubicBezTo>
                    <a:pt x="137963" y="1745381"/>
                    <a:pt x="231005" y="1812759"/>
                    <a:pt x="154005" y="1761423"/>
                  </a:cubicBezTo>
                  <a:cubicBezTo>
                    <a:pt x="141171" y="1742173"/>
                    <a:pt x="121116" y="1726117"/>
                    <a:pt x="115504" y="1703672"/>
                  </a:cubicBezTo>
                  <a:cubicBezTo>
                    <a:pt x="112295" y="1690838"/>
                    <a:pt x="109512" y="1677891"/>
                    <a:pt x="105878" y="1665171"/>
                  </a:cubicBezTo>
                  <a:cubicBezTo>
                    <a:pt x="103091" y="1655415"/>
                    <a:pt x="98714" y="1646138"/>
                    <a:pt x="96253" y="1636295"/>
                  </a:cubicBezTo>
                  <a:cubicBezTo>
                    <a:pt x="92285" y="1620423"/>
                    <a:pt x="92501" y="1603438"/>
                    <a:pt x="86628" y="1588168"/>
                  </a:cubicBezTo>
                  <a:cubicBezTo>
                    <a:pt x="76326" y="1561384"/>
                    <a:pt x="48127" y="1511166"/>
                    <a:pt x="48127" y="1511166"/>
                  </a:cubicBezTo>
                  <a:cubicBezTo>
                    <a:pt x="44918" y="1495124"/>
                    <a:pt x="42469" y="1478911"/>
                    <a:pt x="38501" y="1463040"/>
                  </a:cubicBezTo>
                  <a:cubicBezTo>
                    <a:pt x="36040" y="1453197"/>
                    <a:pt x="30419" y="1444192"/>
                    <a:pt x="28876" y="1434164"/>
                  </a:cubicBezTo>
                  <a:cubicBezTo>
                    <a:pt x="23973" y="1402295"/>
                    <a:pt x="23250" y="1369907"/>
                    <a:pt x="19251" y="1337912"/>
                  </a:cubicBezTo>
                  <a:cubicBezTo>
                    <a:pt x="16830" y="1318547"/>
                    <a:pt x="12594" y="1299449"/>
                    <a:pt x="9626" y="1280160"/>
                  </a:cubicBezTo>
                  <a:cubicBezTo>
                    <a:pt x="6176" y="1257737"/>
                    <a:pt x="3209" y="1235242"/>
                    <a:pt x="0" y="1212783"/>
                  </a:cubicBezTo>
                  <a:cubicBezTo>
                    <a:pt x="3209" y="1094071"/>
                    <a:pt x="744" y="975070"/>
                    <a:pt x="9626" y="856648"/>
                  </a:cubicBezTo>
                  <a:cubicBezTo>
                    <a:pt x="10491" y="845113"/>
                    <a:pt x="23137" y="837817"/>
                    <a:pt x="28876" y="827773"/>
                  </a:cubicBezTo>
                  <a:cubicBezTo>
                    <a:pt x="35995" y="815315"/>
                    <a:pt x="42300" y="802384"/>
                    <a:pt x="48127" y="789272"/>
                  </a:cubicBezTo>
                  <a:cubicBezTo>
                    <a:pt x="55144" y="773483"/>
                    <a:pt x="61310" y="757323"/>
                    <a:pt x="67377" y="741145"/>
                  </a:cubicBezTo>
                  <a:cubicBezTo>
                    <a:pt x="75584" y="719260"/>
                    <a:pt x="80887" y="692207"/>
                    <a:pt x="96253" y="673768"/>
                  </a:cubicBezTo>
                  <a:cubicBezTo>
                    <a:pt x="103659" y="664881"/>
                    <a:pt x="115504" y="660935"/>
                    <a:pt x="125129" y="654518"/>
                  </a:cubicBezTo>
                  <a:cubicBezTo>
                    <a:pt x="137232" y="618207"/>
                    <a:pt x="140157" y="600989"/>
                    <a:pt x="173255" y="567891"/>
                  </a:cubicBezTo>
                  <a:cubicBezTo>
                    <a:pt x="182880" y="558266"/>
                    <a:pt x="193272" y="549350"/>
                    <a:pt x="202131" y="539015"/>
                  </a:cubicBezTo>
                  <a:cubicBezTo>
                    <a:pt x="212571" y="526835"/>
                    <a:pt x="219137" y="511305"/>
                    <a:pt x="231007" y="500514"/>
                  </a:cubicBezTo>
                  <a:cubicBezTo>
                    <a:pt x="233163" y="498554"/>
                    <a:pt x="311636" y="437940"/>
                    <a:pt x="336885" y="423512"/>
                  </a:cubicBezTo>
                  <a:cubicBezTo>
                    <a:pt x="349343" y="416393"/>
                    <a:pt x="362552" y="410678"/>
                    <a:pt x="375386" y="404261"/>
                  </a:cubicBezTo>
                  <a:cubicBezTo>
                    <a:pt x="459736" y="319908"/>
                    <a:pt x="352741" y="423130"/>
                    <a:pt x="433137" y="356135"/>
                  </a:cubicBezTo>
                  <a:cubicBezTo>
                    <a:pt x="443594" y="347421"/>
                    <a:pt x="450936" y="335171"/>
                    <a:pt x="462013" y="327259"/>
                  </a:cubicBezTo>
                  <a:cubicBezTo>
                    <a:pt x="473689" y="318919"/>
                    <a:pt x="488838" y="316348"/>
                    <a:pt x="500514" y="308008"/>
                  </a:cubicBezTo>
                  <a:cubicBezTo>
                    <a:pt x="511591" y="300096"/>
                    <a:pt x="518645" y="287490"/>
                    <a:pt x="529390" y="279133"/>
                  </a:cubicBezTo>
                  <a:cubicBezTo>
                    <a:pt x="547653" y="264929"/>
                    <a:pt x="570781" y="256992"/>
                    <a:pt x="587141" y="240632"/>
                  </a:cubicBezTo>
                  <a:cubicBezTo>
                    <a:pt x="596766" y="231007"/>
                    <a:pt x="604198" y="218510"/>
                    <a:pt x="616017" y="211756"/>
                  </a:cubicBezTo>
                  <a:cubicBezTo>
                    <a:pt x="627503" y="205193"/>
                    <a:pt x="641684" y="205339"/>
                    <a:pt x="654518" y="202131"/>
                  </a:cubicBezTo>
                  <a:cubicBezTo>
                    <a:pt x="709688" y="119377"/>
                    <a:pt x="636227" y="216763"/>
                    <a:pt x="702645" y="163629"/>
                  </a:cubicBezTo>
                  <a:cubicBezTo>
                    <a:pt x="711678" y="156403"/>
                    <a:pt x="713715" y="142934"/>
                    <a:pt x="721895" y="134754"/>
                  </a:cubicBezTo>
                  <a:cubicBezTo>
                    <a:pt x="733239" y="123410"/>
                    <a:pt x="747254" y="115078"/>
                    <a:pt x="760396" y="105878"/>
                  </a:cubicBezTo>
                  <a:cubicBezTo>
                    <a:pt x="779350" y="92610"/>
                    <a:pt x="801788" y="83737"/>
                    <a:pt x="818148" y="67377"/>
                  </a:cubicBezTo>
                  <a:cubicBezTo>
                    <a:pt x="856378" y="29147"/>
                    <a:pt x="833818" y="41802"/>
                    <a:pt x="885525" y="28876"/>
                  </a:cubicBezTo>
                  <a:cubicBezTo>
                    <a:pt x="895150" y="22459"/>
                    <a:pt x="903128" y="12226"/>
                    <a:pt x="914400" y="9625"/>
                  </a:cubicBezTo>
                  <a:cubicBezTo>
                    <a:pt x="945819" y="2374"/>
                    <a:pt x="978409" y="0"/>
                    <a:pt x="1010653" y="0"/>
                  </a:cubicBezTo>
                  <a:cubicBezTo>
                    <a:pt x="1139030" y="0"/>
                    <a:pt x="1267327" y="6417"/>
                    <a:pt x="1395664" y="9625"/>
                  </a:cubicBezTo>
                  <a:cubicBezTo>
                    <a:pt x="1408498" y="12834"/>
                    <a:pt x="1421445" y="15617"/>
                    <a:pt x="1434165" y="19251"/>
                  </a:cubicBezTo>
                  <a:cubicBezTo>
                    <a:pt x="1456388" y="25601"/>
                    <a:pt x="1492863" y="39991"/>
                    <a:pt x="1511167" y="48126"/>
                  </a:cubicBezTo>
                  <a:cubicBezTo>
                    <a:pt x="1524279" y="53953"/>
                    <a:pt x="1536423" y="61858"/>
                    <a:pt x="1549668" y="67377"/>
                  </a:cubicBezTo>
                  <a:cubicBezTo>
                    <a:pt x="1574972" y="77921"/>
                    <a:pt x="1601366" y="85710"/>
                    <a:pt x="1626670" y="96253"/>
                  </a:cubicBezTo>
                  <a:cubicBezTo>
                    <a:pt x="1639915" y="101772"/>
                    <a:pt x="1651849" y="110174"/>
                    <a:pt x="1665171" y="115503"/>
                  </a:cubicBezTo>
                  <a:cubicBezTo>
                    <a:pt x="1684011" y="123039"/>
                    <a:pt x="1706038" y="123498"/>
                    <a:pt x="1722922" y="134754"/>
                  </a:cubicBezTo>
                  <a:cubicBezTo>
                    <a:pt x="1793274" y="181653"/>
                    <a:pt x="1704815" y="124407"/>
                    <a:pt x="1790299" y="173255"/>
                  </a:cubicBezTo>
                  <a:cubicBezTo>
                    <a:pt x="1800343" y="178994"/>
                    <a:pt x="1808604" y="187807"/>
                    <a:pt x="1819175" y="192505"/>
                  </a:cubicBezTo>
                  <a:cubicBezTo>
                    <a:pt x="1837718" y="200746"/>
                    <a:pt x="1876927" y="211756"/>
                    <a:pt x="1876927" y="211756"/>
                  </a:cubicBezTo>
                  <a:cubicBezTo>
                    <a:pt x="1886552" y="221381"/>
                    <a:pt x="1895057" y="232275"/>
                    <a:pt x="1905802" y="240632"/>
                  </a:cubicBezTo>
                  <a:cubicBezTo>
                    <a:pt x="1924065" y="254836"/>
                    <a:pt x="1963554" y="279133"/>
                    <a:pt x="1963554" y="279133"/>
                  </a:cubicBezTo>
                  <a:cubicBezTo>
                    <a:pt x="1969971" y="291967"/>
                    <a:pt x="1972659" y="307488"/>
                    <a:pt x="1982805" y="317634"/>
                  </a:cubicBezTo>
                  <a:cubicBezTo>
                    <a:pt x="1989979" y="324808"/>
                    <a:pt x="2004506" y="320085"/>
                    <a:pt x="2011680" y="327259"/>
                  </a:cubicBezTo>
                  <a:cubicBezTo>
                    <a:pt x="2016703" y="332282"/>
                    <a:pt x="2030301" y="393754"/>
                    <a:pt x="2030931" y="394636"/>
                  </a:cubicBezTo>
                  <a:cubicBezTo>
                    <a:pt x="2040255" y="407690"/>
                    <a:pt x="2056598" y="413887"/>
                    <a:pt x="2069432" y="423512"/>
                  </a:cubicBezTo>
                  <a:cubicBezTo>
                    <a:pt x="2072640" y="433137"/>
                    <a:pt x="2074023" y="443578"/>
                    <a:pt x="2079057" y="452387"/>
                  </a:cubicBezTo>
                  <a:cubicBezTo>
                    <a:pt x="2105274" y="498267"/>
                    <a:pt x="2105776" y="482524"/>
                    <a:pt x="2136809" y="519764"/>
                  </a:cubicBezTo>
                  <a:cubicBezTo>
                    <a:pt x="2144215" y="528651"/>
                    <a:pt x="2149335" y="539227"/>
                    <a:pt x="2156059" y="548640"/>
                  </a:cubicBezTo>
                  <a:cubicBezTo>
                    <a:pt x="2165383" y="561694"/>
                    <a:pt x="2174495" y="574961"/>
                    <a:pt x="2184935" y="587141"/>
                  </a:cubicBezTo>
                  <a:cubicBezTo>
                    <a:pt x="2193794" y="597476"/>
                    <a:pt x="2204186" y="606392"/>
                    <a:pt x="2213811" y="616017"/>
                  </a:cubicBezTo>
                  <a:cubicBezTo>
                    <a:pt x="2234458" y="677960"/>
                    <a:pt x="2207249" y="610680"/>
                    <a:pt x="2252312" y="673768"/>
                  </a:cubicBezTo>
                  <a:cubicBezTo>
                    <a:pt x="2260652" y="685444"/>
                    <a:pt x="2263603" y="700330"/>
                    <a:pt x="2271562" y="712269"/>
                  </a:cubicBezTo>
                  <a:cubicBezTo>
                    <a:pt x="2351059" y="831515"/>
                    <a:pt x="2274009" y="705790"/>
                    <a:pt x="2338939" y="789272"/>
                  </a:cubicBezTo>
                  <a:cubicBezTo>
                    <a:pt x="2353143" y="807535"/>
                    <a:pt x="2363558" y="828514"/>
                    <a:pt x="2377440" y="847023"/>
                  </a:cubicBezTo>
                  <a:cubicBezTo>
                    <a:pt x="2387065" y="859857"/>
                    <a:pt x="2397814" y="871920"/>
                    <a:pt x="2406316" y="885524"/>
                  </a:cubicBezTo>
                  <a:cubicBezTo>
                    <a:pt x="2413921" y="897691"/>
                    <a:pt x="2416958" y="912546"/>
                    <a:pt x="2425567" y="924025"/>
                  </a:cubicBezTo>
                  <a:cubicBezTo>
                    <a:pt x="2436457" y="938545"/>
                    <a:pt x="2451234" y="949692"/>
                    <a:pt x="2464068" y="962526"/>
                  </a:cubicBezTo>
                  <a:cubicBezTo>
                    <a:pt x="2470485" y="975360"/>
                    <a:pt x="2477989" y="987705"/>
                    <a:pt x="2483318" y="1001027"/>
                  </a:cubicBezTo>
                  <a:cubicBezTo>
                    <a:pt x="2490854" y="1019868"/>
                    <a:pt x="2491313" y="1041895"/>
                    <a:pt x="2502569" y="1058779"/>
                  </a:cubicBezTo>
                  <a:lnTo>
                    <a:pt x="2521819" y="1087655"/>
                  </a:lnTo>
                  <a:cubicBezTo>
                    <a:pt x="2525028" y="1100489"/>
                    <a:pt x="2527811" y="1113436"/>
                    <a:pt x="2531445" y="1126156"/>
                  </a:cubicBezTo>
                  <a:cubicBezTo>
                    <a:pt x="2541752" y="1162230"/>
                    <a:pt x="2543174" y="1152166"/>
                    <a:pt x="2550695" y="1193533"/>
                  </a:cubicBezTo>
                  <a:cubicBezTo>
                    <a:pt x="2558713" y="1237632"/>
                    <a:pt x="2556845" y="1260109"/>
                    <a:pt x="2569946" y="1299411"/>
                  </a:cubicBezTo>
                  <a:cubicBezTo>
                    <a:pt x="2575410" y="1315802"/>
                    <a:pt x="2583291" y="1331300"/>
                    <a:pt x="2589196" y="1347537"/>
                  </a:cubicBezTo>
                  <a:cubicBezTo>
                    <a:pt x="2596131" y="1366607"/>
                    <a:pt x="2601322" y="1386288"/>
                    <a:pt x="2608447" y="1405288"/>
                  </a:cubicBezTo>
                  <a:lnTo>
                    <a:pt x="2637322" y="1482291"/>
                  </a:lnTo>
                  <a:cubicBezTo>
                    <a:pt x="2640531" y="1501541"/>
                    <a:pt x="2642714" y="1520991"/>
                    <a:pt x="2646948" y="1540042"/>
                  </a:cubicBezTo>
                  <a:cubicBezTo>
                    <a:pt x="2649149" y="1549946"/>
                    <a:pt x="2654112" y="1559075"/>
                    <a:pt x="2656573" y="1568918"/>
                  </a:cubicBezTo>
                  <a:cubicBezTo>
                    <a:pt x="2660541" y="1584789"/>
                    <a:pt x="2660454" y="1601726"/>
                    <a:pt x="2666198" y="1617044"/>
                  </a:cubicBezTo>
                  <a:cubicBezTo>
                    <a:pt x="2670260" y="1627876"/>
                    <a:pt x="2679032" y="1636295"/>
                    <a:pt x="2685449" y="1645920"/>
                  </a:cubicBezTo>
                  <a:cubicBezTo>
                    <a:pt x="2688657" y="1655545"/>
                    <a:pt x="2692287" y="1665040"/>
                    <a:pt x="2695074" y="1674796"/>
                  </a:cubicBezTo>
                  <a:cubicBezTo>
                    <a:pt x="2698708" y="1687516"/>
                    <a:pt x="2699488" y="1701138"/>
                    <a:pt x="2704699" y="1713297"/>
                  </a:cubicBezTo>
                  <a:cubicBezTo>
                    <a:pt x="2709256" y="1723930"/>
                    <a:pt x="2716544" y="1733286"/>
                    <a:pt x="2723950" y="1742173"/>
                  </a:cubicBezTo>
                  <a:cubicBezTo>
                    <a:pt x="2732664" y="1752630"/>
                    <a:pt x="2752826" y="1771048"/>
                    <a:pt x="2752826" y="1771048"/>
                  </a:cubicBezTo>
                </a:path>
              </a:pathLst>
            </a:custGeom>
            <a:noFill/>
            <a:ln w="25400">
              <a:headEnd type="none"/>
              <a:tailEnd type="non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grpSp>
      <p:sp>
        <p:nvSpPr>
          <p:cNvPr id="19" name="吹き出し: 四角形 18">
            <a:extLst>
              <a:ext uri="{FF2B5EF4-FFF2-40B4-BE49-F238E27FC236}">
                <a16:creationId xmlns:a16="http://schemas.microsoft.com/office/drawing/2014/main" id="{F1EB0C65-4874-E485-041B-AAE44D3EA43D}"/>
              </a:ext>
            </a:extLst>
          </p:cNvPr>
          <p:cNvSpPr/>
          <p:nvPr/>
        </p:nvSpPr>
        <p:spPr>
          <a:xfrm>
            <a:off x="5156280" y="2758781"/>
            <a:ext cx="576000" cy="252000"/>
          </a:xfrm>
          <a:prstGeom prst="wedgeRectCallout">
            <a:avLst>
              <a:gd name="adj1" fmla="val 65366"/>
              <a:gd name="adj2" fmla="val 64092"/>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吹き出し: 四角形 19">
            <a:extLst>
              <a:ext uri="{FF2B5EF4-FFF2-40B4-BE49-F238E27FC236}">
                <a16:creationId xmlns:a16="http://schemas.microsoft.com/office/drawing/2014/main" id="{2BA196CD-C91B-E319-E602-0DC1733DE442}"/>
              </a:ext>
            </a:extLst>
          </p:cNvPr>
          <p:cNvSpPr/>
          <p:nvPr/>
        </p:nvSpPr>
        <p:spPr>
          <a:xfrm>
            <a:off x="6697890" y="3025595"/>
            <a:ext cx="576000" cy="252000"/>
          </a:xfrm>
          <a:prstGeom prst="wedgeRectCallout">
            <a:avLst>
              <a:gd name="adj1" fmla="val -67576"/>
              <a:gd name="adj2" fmla="val 26215"/>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20">
            <a:extLst>
              <a:ext uri="{FF2B5EF4-FFF2-40B4-BE49-F238E27FC236}">
                <a16:creationId xmlns:a16="http://schemas.microsoft.com/office/drawing/2014/main" id="{C1158031-7B76-D99B-4F37-8C72B010CD5D}"/>
              </a:ext>
            </a:extLst>
          </p:cNvPr>
          <p:cNvSpPr txBox="1"/>
          <p:nvPr/>
        </p:nvSpPr>
        <p:spPr>
          <a:xfrm>
            <a:off x="15071" y="4738015"/>
            <a:ext cx="4950913" cy="577081"/>
          </a:xfrm>
          <a:prstGeom prst="rect">
            <a:avLst/>
          </a:prstGeom>
          <a:noFill/>
        </p:spPr>
        <p:txBody>
          <a:bodyPr wrap="square">
            <a:spAutoFit/>
          </a:bodyPr>
          <a:lstStyle/>
          <a:p>
            <a:pPr marR="0" lvl="0" algn="l" defTabSz="457200" rtl="0" eaLnBrk="1" fontAlgn="auto" latinLnBrk="0" hangingPunct="1">
              <a:spcBef>
                <a:spcPts val="0"/>
              </a:spcBef>
              <a:spcAft>
                <a:spcPts val="0"/>
              </a:spcAft>
              <a:buClrTx/>
              <a:buSzTx/>
              <a:tabLst/>
              <a:defRPr/>
            </a:pP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脳卒中は、脳の血管が詰まる「</a:t>
            </a:r>
            <a:r>
              <a:rPr kumimoji="0" lang="ja-JP" altLang="en-US" sz="1050" b="1" i="0" u="none" strike="noStrike" kern="1200" cap="none" spc="0" normalizeH="0" baseline="0" noProof="0" dirty="0">
                <a:ln>
                  <a:noFill/>
                </a:ln>
                <a:solidFill>
                  <a:schemeClr val="accent2"/>
                </a:solidFill>
                <a:effectLst/>
                <a:uLnTx/>
                <a:uFillTx/>
                <a:latin typeface="メイリオ" panose="020B0604030504040204" pitchFamily="50" charset="-128"/>
                <a:ea typeface="メイリオ" panose="020B0604030504040204" pitchFamily="50" charset="-128"/>
                <a:cs typeface="+mn-cs"/>
              </a:rPr>
              <a:t>脳梗塞</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」、脳の血管が破れる「脳出血」、脳の表面を走る動脈瘤が破れる「くも膜下出血」の３つのタイプに大別されます。以前は脳出血の割合が多かったのですが、最近は脳梗塞が</a:t>
            </a:r>
            <a:r>
              <a:rPr kumimoji="0" lang="en-US" altLang="ja-JP"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75%</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を占めています。</a:t>
            </a:r>
            <a:endParaRPr kumimoji="0" lang="en-US" altLang="ja-JP" sz="90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2FEA289F-FDB4-6363-D505-07E69181E9F3}"/>
              </a:ext>
            </a:extLst>
          </p:cNvPr>
          <p:cNvSpPr/>
          <p:nvPr/>
        </p:nvSpPr>
        <p:spPr>
          <a:xfrm>
            <a:off x="2807697" y="1915160"/>
            <a:ext cx="496535"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23" name="吹き出し: 四角形 22">
            <a:extLst>
              <a:ext uri="{FF2B5EF4-FFF2-40B4-BE49-F238E27FC236}">
                <a16:creationId xmlns:a16="http://schemas.microsoft.com/office/drawing/2014/main" id="{B42E16F8-4B0F-CBF9-3596-046A760099F2}"/>
              </a:ext>
            </a:extLst>
          </p:cNvPr>
          <p:cNvSpPr/>
          <p:nvPr/>
        </p:nvSpPr>
        <p:spPr>
          <a:xfrm>
            <a:off x="8878770" y="2506781"/>
            <a:ext cx="990600" cy="252000"/>
          </a:xfrm>
          <a:prstGeom prst="wedgeRectCallout">
            <a:avLst>
              <a:gd name="adj1" fmla="val -41422"/>
              <a:gd name="adj2" fmla="val 88707"/>
            </a:avLst>
          </a:prstGeom>
          <a:solidFill>
            <a:schemeClr val="bg1"/>
          </a:solidFill>
          <a:ln w="25400">
            <a:solidFill>
              <a:srgbClr val="EA55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試してみよう</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正方形/長方形 23">
            <a:extLst>
              <a:ext uri="{FF2B5EF4-FFF2-40B4-BE49-F238E27FC236}">
                <a16:creationId xmlns:a16="http://schemas.microsoft.com/office/drawing/2014/main" id="{212499F6-C3B0-A471-B0E2-BAFA47067FA5}"/>
              </a:ext>
            </a:extLst>
          </p:cNvPr>
          <p:cNvSpPr/>
          <p:nvPr/>
        </p:nvSpPr>
        <p:spPr>
          <a:xfrm>
            <a:off x="5031489" y="5313767"/>
            <a:ext cx="2967287"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脳卒中の予防</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5" name="テキスト ボックス 24">
            <a:extLst>
              <a:ext uri="{FF2B5EF4-FFF2-40B4-BE49-F238E27FC236}">
                <a16:creationId xmlns:a16="http://schemas.microsoft.com/office/drawing/2014/main" id="{74527711-EA82-AFB1-FADC-1C9B67E6A6E9}"/>
              </a:ext>
            </a:extLst>
          </p:cNvPr>
          <p:cNvSpPr txBox="1"/>
          <p:nvPr/>
        </p:nvSpPr>
        <p:spPr>
          <a:xfrm>
            <a:off x="5030819" y="5583604"/>
            <a:ext cx="4860110" cy="73866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早朝高血圧が原因の脳卒中は、特に起床後</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1</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2</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時間が危険な時間帯です。起床後は目覚めてすぐにあわただしく活動しないようにしてください。布団の中で</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10</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分ほど過ごしてからゆっくり起き上がり、トイレや洗面所などの寒い場所に行くときはカーディガンを羽織ったり、厚手の靴下をはくなどをして、少しでも</a:t>
            </a:r>
            <a:r>
              <a:rPr kumimoji="0" lang="ja-JP" altLang="en-US" sz="105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血圧の上昇を抑える</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工夫をしましょう。</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楕円 25">
            <a:extLst>
              <a:ext uri="{FF2B5EF4-FFF2-40B4-BE49-F238E27FC236}">
                <a16:creationId xmlns:a16="http://schemas.microsoft.com/office/drawing/2014/main" id="{D647BAFA-0751-2BB3-FBCB-ED79F95AEC6F}"/>
              </a:ext>
            </a:extLst>
          </p:cNvPr>
          <p:cNvSpPr/>
          <p:nvPr/>
        </p:nvSpPr>
        <p:spPr>
          <a:xfrm>
            <a:off x="115057" y="1786639"/>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楕円 26">
            <a:extLst>
              <a:ext uri="{FF2B5EF4-FFF2-40B4-BE49-F238E27FC236}">
                <a16:creationId xmlns:a16="http://schemas.microsoft.com/office/drawing/2014/main" id="{E3B908D9-D2FA-B141-C4E7-6B1B74DCC1E5}"/>
              </a:ext>
            </a:extLst>
          </p:cNvPr>
          <p:cNvSpPr/>
          <p:nvPr/>
        </p:nvSpPr>
        <p:spPr>
          <a:xfrm>
            <a:off x="4965984" y="1783638"/>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楕円 27">
            <a:extLst>
              <a:ext uri="{FF2B5EF4-FFF2-40B4-BE49-F238E27FC236}">
                <a16:creationId xmlns:a16="http://schemas.microsoft.com/office/drawing/2014/main" id="{E057CAC6-72E1-DE6F-8922-599EF178C628}"/>
              </a:ext>
            </a:extLst>
          </p:cNvPr>
          <p:cNvSpPr/>
          <p:nvPr/>
        </p:nvSpPr>
        <p:spPr>
          <a:xfrm>
            <a:off x="114299" y="4384144"/>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楕円 28">
            <a:extLst>
              <a:ext uri="{FF2B5EF4-FFF2-40B4-BE49-F238E27FC236}">
                <a16:creationId xmlns:a16="http://schemas.microsoft.com/office/drawing/2014/main" id="{8C273D0A-7909-AC8B-9697-D183DFEA75D0}"/>
              </a:ext>
            </a:extLst>
          </p:cNvPr>
          <p:cNvSpPr/>
          <p:nvPr/>
        </p:nvSpPr>
        <p:spPr>
          <a:xfrm>
            <a:off x="4975651" y="5212521"/>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テキスト ボックス 29">
            <a:extLst>
              <a:ext uri="{FF2B5EF4-FFF2-40B4-BE49-F238E27FC236}">
                <a16:creationId xmlns:a16="http://schemas.microsoft.com/office/drawing/2014/main" id="{E4DD110B-EFBE-5E33-A539-C847EB08A495}"/>
              </a:ext>
            </a:extLst>
          </p:cNvPr>
          <p:cNvSpPr txBox="1"/>
          <p:nvPr/>
        </p:nvSpPr>
        <p:spPr>
          <a:xfrm>
            <a:off x="77819" y="5263486"/>
            <a:ext cx="4953000" cy="738664"/>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手や足の力が急に抜ける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片方の手や足がしびれたり、動きにくくなったりする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片方の目が一時的に見えにくくなる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ろれつが回らなくなり、言葉が出てこなくなる</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1" name="テキスト ボックス 30">
            <a:extLst>
              <a:ext uri="{FF2B5EF4-FFF2-40B4-BE49-F238E27FC236}">
                <a16:creationId xmlns:a16="http://schemas.microsoft.com/office/drawing/2014/main" id="{6B635EFA-7672-B5D3-4109-C97C29F1E189}"/>
              </a:ext>
            </a:extLst>
          </p:cNvPr>
          <p:cNvSpPr txBox="1"/>
          <p:nvPr/>
        </p:nvSpPr>
        <p:spPr>
          <a:xfrm>
            <a:off x="15071" y="5986101"/>
            <a:ext cx="4950913" cy="577081"/>
          </a:xfrm>
          <a:prstGeom prst="rect">
            <a:avLst/>
          </a:prstGeom>
          <a:noFill/>
        </p:spPr>
        <p:txBody>
          <a:bodyPr wrap="square">
            <a:spAutoFit/>
          </a:bodyPr>
          <a:lstStyle/>
          <a:p>
            <a:pPr marR="0" lvl="0" algn="l" defTabSz="457200" rtl="0" eaLnBrk="1" fontAlgn="auto" latinLnBrk="0" hangingPunct="1">
              <a:spcBef>
                <a:spcPts val="0"/>
              </a:spcBef>
              <a:spcAft>
                <a:spcPts val="0"/>
              </a:spcAft>
              <a:buClrTx/>
              <a:buSzTx/>
              <a:tabLst/>
              <a:defRPr/>
            </a:pP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血管性疾患（脳卒中</a:t>
            </a:r>
            <a:r>
              <a:rPr lang="ja-JP" altLang="en-US" sz="1050" dirty="0">
                <a:solidFill>
                  <a:srgbClr val="333333"/>
                </a:solidFill>
                <a:latin typeface="メイリオ" panose="020B0604030504040204" pitchFamily="50" charset="-128"/>
                <a:ea typeface="メイリオ" panose="020B0604030504040204" pitchFamily="50" charset="-128"/>
              </a:rPr>
              <a:t>･</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心臓病）が多いアメリカでは、早朝高血圧の目安を、</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収縮期血圧</a:t>
            </a:r>
            <a:r>
              <a:rPr kumimoji="0" lang="en-US" altLang="ja-JP"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135mmHg</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以上、拡張期血圧</a:t>
            </a:r>
            <a:r>
              <a:rPr kumimoji="0" lang="en-US" altLang="ja-JP"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85mmHg</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以上</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としています。これが国際基準となり、日本でもこの基準を元に早朝高血圧の診断が進められています。</a:t>
            </a:r>
            <a:endParaRPr kumimoji="0" lang="en-US" altLang="ja-JP" sz="90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F300FC4A-3BA3-0E12-96C6-70EBFB69AA57}"/>
              </a:ext>
            </a:extLst>
          </p:cNvPr>
          <p:cNvSpPr/>
          <p:nvPr/>
        </p:nvSpPr>
        <p:spPr>
          <a:xfrm>
            <a:off x="650342" y="3629259"/>
            <a:ext cx="3907748" cy="547724"/>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①</a:t>
            </a:r>
          </a:p>
        </p:txBody>
      </p:sp>
      <p:sp>
        <p:nvSpPr>
          <p:cNvPr id="32" name="吹き出し: 四角形 31">
            <a:extLst>
              <a:ext uri="{FF2B5EF4-FFF2-40B4-BE49-F238E27FC236}">
                <a16:creationId xmlns:a16="http://schemas.microsoft.com/office/drawing/2014/main" id="{4AAB9097-8B00-E6DF-5F2D-77962E5810AA}"/>
              </a:ext>
            </a:extLst>
          </p:cNvPr>
          <p:cNvSpPr/>
          <p:nvPr/>
        </p:nvSpPr>
        <p:spPr bwMode="auto">
          <a:xfrm>
            <a:off x="3455863" y="4299149"/>
            <a:ext cx="6396011" cy="2499987"/>
          </a:xfrm>
          <a:prstGeom prst="wedgeRectCallout">
            <a:avLst>
              <a:gd name="adj1" fmla="val 31083"/>
              <a:gd name="adj2" fmla="val -65380"/>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defTabSz="914400" fontAlgn="base">
              <a:spcBef>
                <a:spcPct val="0"/>
              </a:spcBef>
              <a:spcAft>
                <a:spcPct val="0"/>
              </a:spcAft>
            </a:pPr>
            <a:r>
              <a:rPr lang="en-US" altLang="ja-JP" sz="4000" b="1" dirty="0">
                <a:solidFill>
                  <a:srgbClr val="EA5550"/>
                </a:solidFill>
                <a:latin typeface="Meiryo UI" panose="020B0604030504040204" pitchFamily="50" charset="-128"/>
                <a:ea typeface="Meiryo UI" panose="020B0604030504040204" pitchFamily="50" charset="-128"/>
              </a:rPr>
              <a:t>2</a:t>
            </a:r>
            <a:r>
              <a:rPr lang="ja-JP" altLang="en-US" sz="4000" b="1" dirty="0">
                <a:solidFill>
                  <a:srgbClr val="EA5550"/>
                </a:solidFill>
                <a:latin typeface="Meiryo UI" panose="020B0604030504040204" pitchFamily="50" charset="-128"/>
                <a:ea typeface="Meiryo UI" panose="020B0604030504040204" pitchFamily="50" charset="-128"/>
              </a:rPr>
              <a:t>ヵ所以上</a:t>
            </a:r>
            <a:r>
              <a:rPr lang="ja-JP" altLang="en-US" sz="4000" b="1" dirty="0">
                <a:latin typeface="Meiryo UI" panose="020B0604030504040204" pitchFamily="50" charset="-128"/>
                <a:ea typeface="Meiryo UI" panose="020B0604030504040204" pitchFamily="50" charset="-128"/>
              </a:rPr>
              <a:t>はみだしたり、　　　重なったりしていたら要注意！</a:t>
            </a:r>
            <a:endParaRPr lang="en-US" altLang="ja-JP" sz="4000" b="1" dirty="0">
              <a:latin typeface="Meiryo UI" panose="020B0604030504040204" pitchFamily="50" charset="-128"/>
              <a:ea typeface="Meiryo UI" panose="020B0604030504040204" pitchFamily="50" charset="-128"/>
            </a:endParaRPr>
          </a:p>
          <a:p>
            <a:pPr defTabSz="914400" fontAlgn="base">
              <a:spcBef>
                <a:spcPct val="0"/>
              </a:spcBef>
              <a:spcAft>
                <a:spcPct val="0"/>
              </a:spcAft>
            </a:pPr>
            <a:r>
              <a:rPr lang="ja-JP" altLang="en-US" sz="4000" b="1" dirty="0">
                <a:solidFill>
                  <a:srgbClr val="EA5550"/>
                </a:solidFill>
                <a:latin typeface="Meiryo UI" panose="020B0604030504040204" pitchFamily="50" charset="-128"/>
                <a:ea typeface="Meiryo UI" panose="020B0604030504040204" pitchFamily="50" charset="-128"/>
              </a:rPr>
              <a:t>「隠れ脳梗塞」を起こしている</a:t>
            </a:r>
            <a:r>
              <a:rPr lang="ja-JP" altLang="en-US" sz="4000" b="1" dirty="0">
                <a:latin typeface="Meiryo UI" panose="020B0604030504040204" pitchFamily="50" charset="-128"/>
                <a:ea typeface="Meiryo UI" panose="020B0604030504040204" pitchFamily="50" charset="-128"/>
              </a:rPr>
              <a:t>可能性あり！</a:t>
            </a: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grpSp>
        <p:nvGrpSpPr>
          <p:cNvPr id="33" name="グループ化 32">
            <a:extLst>
              <a:ext uri="{FF2B5EF4-FFF2-40B4-BE49-F238E27FC236}">
                <a16:creationId xmlns:a16="http://schemas.microsoft.com/office/drawing/2014/main" id="{59BEE22A-1229-60A1-80FC-6928631A2CC9}"/>
              </a:ext>
            </a:extLst>
          </p:cNvPr>
          <p:cNvGrpSpPr/>
          <p:nvPr/>
        </p:nvGrpSpPr>
        <p:grpSpPr>
          <a:xfrm>
            <a:off x="174201" y="3643624"/>
            <a:ext cx="4434689" cy="1319534"/>
            <a:chOff x="6672285" y="4833204"/>
            <a:chExt cx="4434689" cy="1319534"/>
          </a:xfrm>
        </p:grpSpPr>
        <p:cxnSp>
          <p:nvCxnSpPr>
            <p:cNvPr id="34" name="直線コネクタ 33">
              <a:extLst>
                <a:ext uri="{FF2B5EF4-FFF2-40B4-BE49-F238E27FC236}">
                  <a16:creationId xmlns:a16="http://schemas.microsoft.com/office/drawing/2014/main" id="{CDCA6453-173B-2F13-EC6B-21992680AD03}"/>
                </a:ext>
              </a:extLst>
            </p:cNvPr>
            <p:cNvCxnSpPr>
              <a:cxnSpLocks/>
            </p:cNvCxnSpPr>
            <p:nvPr/>
          </p:nvCxnSpPr>
          <p:spPr>
            <a:xfrm flipV="1">
              <a:off x="7666408" y="4983622"/>
              <a:ext cx="0" cy="34101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5" name="吹き出し: 四角形 34">
              <a:extLst>
                <a:ext uri="{FF2B5EF4-FFF2-40B4-BE49-F238E27FC236}">
                  <a16:creationId xmlns:a16="http://schemas.microsoft.com/office/drawing/2014/main" id="{E54E9CCC-65B3-B563-2A16-75075BA09CEF}"/>
                </a:ext>
              </a:extLst>
            </p:cNvPr>
            <p:cNvSpPr/>
            <p:nvPr/>
          </p:nvSpPr>
          <p:spPr bwMode="auto">
            <a:xfrm>
              <a:off x="6672285" y="4833204"/>
              <a:ext cx="4434689" cy="1319534"/>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③ </a:t>
              </a:r>
              <a:r>
                <a:rPr kumimoji="1" lang="ja-JP" altLang="en-US" sz="4000" b="1" dirty="0">
                  <a:solidFill>
                    <a:srgbClr val="EA5550"/>
                  </a:solidFill>
                  <a:latin typeface="Meiryo UI" panose="020B0604030504040204" pitchFamily="50" charset="-128"/>
                  <a:ea typeface="Meiryo UI" panose="020B0604030504040204" pitchFamily="50" charset="-128"/>
                </a:rPr>
                <a:t>冬</a:t>
              </a:r>
              <a:r>
                <a:rPr kumimoji="1" lang="ja-JP" altLang="en-US" sz="4000" b="1" dirty="0">
                  <a:latin typeface="Meiryo UI" panose="020B0604030504040204" pitchFamily="50" charset="-128"/>
                  <a:ea typeface="Meiryo UI" panose="020B0604030504040204" pitchFamily="50" charset="-128"/>
                </a:rPr>
                <a:t>　春　　</a:t>
              </a:r>
              <a:r>
                <a:rPr kumimoji="1" lang="ja-JP" altLang="en-US" sz="4000" b="1" dirty="0">
                  <a:solidFill>
                    <a:srgbClr val="00B050"/>
                  </a:solidFill>
                  <a:latin typeface="Meiryo UI" panose="020B0604030504040204" pitchFamily="50" charset="-128"/>
                  <a:ea typeface="Meiryo UI" panose="020B0604030504040204" pitchFamily="50" charset="-128"/>
                </a:rPr>
                <a:t>夏</a:t>
              </a:r>
              <a:r>
                <a:rPr kumimoji="1" lang="ja-JP" altLang="en-US" sz="4000" b="1" dirty="0">
                  <a:latin typeface="Meiryo UI" panose="020B0604030504040204" pitchFamily="50" charset="-128"/>
                  <a:ea typeface="Meiryo UI" panose="020B0604030504040204" pitchFamily="50" charset="-128"/>
                </a:rPr>
                <a:t>　秋</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12-2</a:t>
              </a:r>
              <a:r>
                <a:rPr kumimoji="1" lang="ja-JP" altLang="en-US" sz="4000" b="1" dirty="0">
                  <a:solidFill>
                    <a:srgbClr val="EA5550"/>
                  </a:solidFill>
                  <a:latin typeface="Meiryo UI" panose="020B0604030504040204" pitchFamily="50" charset="-128"/>
                  <a:ea typeface="Meiryo UI" panose="020B0604030504040204" pitchFamily="50" charset="-128"/>
                </a:rPr>
                <a:t>月 </a:t>
              </a: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solidFill>
                    <a:srgbClr val="00B050"/>
                  </a:solidFill>
                  <a:latin typeface="Meiryo UI" panose="020B0604030504040204" pitchFamily="50" charset="-128"/>
                  <a:ea typeface="Meiryo UI" panose="020B0604030504040204" pitchFamily="50" charset="-128"/>
                </a:rPr>
                <a:t>6‐8</a:t>
              </a:r>
              <a:r>
                <a:rPr kumimoji="1" lang="ja-JP" altLang="en-US" sz="4000" b="1" dirty="0">
                  <a:solidFill>
                    <a:srgbClr val="00B050"/>
                  </a:solidFill>
                  <a:latin typeface="Meiryo UI" panose="020B0604030504040204" pitchFamily="50" charset="-128"/>
                  <a:ea typeface="Meiryo UI" panose="020B0604030504040204" pitchFamily="50" charset="-128"/>
                </a:rPr>
                <a:t>月</a:t>
              </a:r>
              <a:endParaRPr kumimoji="1" lang="en-US" altLang="ja-JP" sz="4000" b="1" dirty="0">
                <a:solidFill>
                  <a:srgbClr val="00B050"/>
                </a:solidFill>
                <a:latin typeface="Meiryo UI" panose="020B0604030504040204" pitchFamily="50" charset="-128"/>
                <a:ea typeface="Meiryo UI" panose="020B0604030504040204" pitchFamily="50" charset="-128"/>
              </a:endParaRPr>
            </a:p>
          </p:txBody>
        </p:sp>
      </p:grpSp>
      <p:grpSp>
        <p:nvGrpSpPr>
          <p:cNvPr id="55" name="グループ化 54">
            <a:extLst>
              <a:ext uri="{FF2B5EF4-FFF2-40B4-BE49-F238E27FC236}">
                <a16:creationId xmlns:a16="http://schemas.microsoft.com/office/drawing/2014/main" id="{ECED274B-6A5A-3A60-1565-F9E6A5B96E00}"/>
              </a:ext>
            </a:extLst>
          </p:cNvPr>
          <p:cNvGrpSpPr/>
          <p:nvPr/>
        </p:nvGrpSpPr>
        <p:grpSpPr>
          <a:xfrm>
            <a:off x="2152650" y="62042"/>
            <a:ext cx="7667490" cy="6724638"/>
            <a:chOff x="2152650" y="62042"/>
            <a:chExt cx="7667490" cy="6724638"/>
          </a:xfrm>
        </p:grpSpPr>
        <p:grpSp>
          <p:nvGrpSpPr>
            <p:cNvPr id="43" name="グループ化 42">
              <a:extLst>
                <a:ext uri="{FF2B5EF4-FFF2-40B4-BE49-F238E27FC236}">
                  <a16:creationId xmlns:a16="http://schemas.microsoft.com/office/drawing/2014/main" id="{FE0EBE49-2775-DA28-6C20-3FF2A5788864}"/>
                </a:ext>
              </a:extLst>
            </p:cNvPr>
            <p:cNvGrpSpPr/>
            <p:nvPr/>
          </p:nvGrpSpPr>
          <p:grpSpPr>
            <a:xfrm>
              <a:off x="5560040" y="62042"/>
              <a:ext cx="4260100" cy="6724638"/>
              <a:chOff x="750493" y="184306"/>
              <a:chExt cx="4111067" cy="6489387"/>
            </a:xfrm>
          </p:grpSpPr>
          <p:sp>
            <p:nvSpPr>
              <p:cNvPr id="44" name="正方形/長方形 43">
                <a:extLst>
                  <a:ext uri="{FF2B5EF4-FFF2-40B4-BE49-F238E27FC236}">
                    <a16:creationId xmlns:a16="http://schemas.microsoft.com/office/drawing/2014/main" id="{D93F0FCC-0303-3EB4-8FA3-15217578FF72}"/>
                  </a:ext>
                </a:extLst>
              </p:cNvPr>
              <p:cNvSpPr/>
              <p:nvPr/>
            </p:nvSpPr>
            <p:spPr>
              <a:xfrm>
                <a:off x="750493" y="184306"/>
                <a:ext cx="4111067" cy="6489387"/>
              </a:xfrm>
              <a:prstGeom prst="rect">
                <a:avLst/>
              </a:prstGeom>
              <a:solidFill>
                <a:schemeClr val="bg1"/>
              </a:solidFill>
              <a:ln w="571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7" name="グループ化 46">
                <a:extLst>
                  <a:ext uri="{FF2B5EF4-FFF2-40B4-BE49-F238E27FC236}">
                    <a16:creationId xmlns:a16="http://schemas.microsoft.com/office/drawing/2014/main" id="{42D85F2D-0634-1DDB-934A-D64BFE19606B}"/>
                  </a:ext>
                </a:extLst>
              </p:cNvPr>
              <p:cNvGrpSpPr/>
              <p:nvPr/>
            </p:nvGrpSpPr>
            <p:grpSpPr>
              <a:xfrm>
                <a:off x="887652" y="368614"/>
                <a:ext cx="3943428" cy="6138866"/>
                <a:chOff x="186612" y="1"/>
                <a:chExt cx="4167423" cy="6857998"/>
              </a:xfrm>
              <a:solidFill>
                <a:schemeClr val="bg1"/>
              </a:solidFill>
            </p:grpSpPr>
            <p:pic>
              <p:nvPicPr>
                <p:cNvPr id="48" name="図 47">
                  <a:extLst>
                    <a:ext uri="{FF2B5EF4-FFF2-40B4-BE49-F238E27FC236}">
                      <a16:creationId xmlns:a16="http://schemas.microsoft.com/office/drawing/2014/main" id="{42240454-8C92-32FE-C537-A79C95DA60A1}"/>
                    </a:ext>
                  </a:extLst>
                </p:cNvPr>
                <p:cNvPicPr>
                  <a:picLocks noChangeAspect="1"/>
                </p:cNvPicPr>
                <p:nvPr/>
              </p:nvPicPr>
              <p:blipFill>
                <a:blip r:embed="rId4"/>
                <a:srcRect b="22617"/>
                <a:stretch/>
              </p:blipFill>
              <p:spPr>
                <a:xfrm>
                  <a:off x="223017" y="663594"/>
                  <a:ext cx="4116993" cy="3155093"/>
                </a:xfrm>
                <a:prstGeom prst="rect">
                  <a:avLst/>
                </a:prstGeom>
                <a:grpFill/>
                <a:ln>
                  <a:noFill/>
                </a:ln>
              </p:spPr>
            </p:pic>
            <p:pic>
              <p:nvPicPr>
                <p:cNvPr id="49" name="図 48">
                  <a:extLst>
                    <a:ext uri="{FF2B5EF4-FFF2-40B4-BE49-F238E27FC236}">
                      <a16:creationId xmlns:a16="http://schemas.microsoft.com/office/drawing/2014/main" id="{12AD7C4C-EEE7-8BFC-5020-6E39BFDBDC62}"/>
                    </a:ext>
                  </a:extLst>
                </p:cNvPr>
                <p:cNvPicPr>
                  <a:picLocks noChangeAspect="1"/>
                </p:cNvPicPr>
                <p:nvPr/>
              </p:nvPicPr>
              <p:blipFill>
                <a:blip r:embed="rId5"/>
                <a:stretch>
                  <a:fillRect/>
                </a:stretch>
              </p:blipFill>
              <p:spPr>
                <a:xfrm>
                  <a:off x="223017" y="4481793"/>
                  <a:ext cx="4044184" cy="2376206"/>
                </a:xfrm>
                <a:prstGeom prst="rect">
                  <a:avLst/>
                </a:prstGeom>
                <a:grpFill/>
                <a:ln>
                  <a:noFill/>
                </a:ln>
              </p:spPr>
            </p:pic>
            <p:pic>
              <p:nvPicPr>
                <p:cNvPr id="50" name="図 49">
                  <a:extLst>
                    <a:ext uri="{FF2B5EF4-FFF2-40B4-BE49-F238E27FC236}">
                      <a16:creationId xmlns:a16="http://schemas.microsoft.com/office/drawing/2014/main" id="{3F1F9E25-B63E-7382-BC85-4324BED1414C}"/>
                    </a:ext>
                  </a:extLst>
                </p:cNvPr>
                <p:cNvPicPr>
                  <a:picLocks noChangeAspect="1"/>
                </p:cNvPicPr>
                <p:nvPr/>
              </p:nvPicPr>
              <p:blipFill>
                <a:blip r:embed="rId6"/>
                <a:stretch>
                  <a:fillRect/>
                </a:stretch>
              </p:blipFill>
              <p:spPr>
                <a:xfrm>
                  <a:off x="268969" y="1"/>
                  <a:ext cx="4085066" cy="715866"/>
                </a:xfrm>
                <a:prstGeom prst="rect">
                  <a:avLst/>
                </a:prstGeom>
                <a:grpFill/>
                <a:ln>
                  <a:noFill/>
                </a:ln>
              </p:spPr>
            </p:pic>
            <p:pic>
              <p:nvPicPr>
                <p:cNvPr id="51" name="図 50">
                  <a:extLst>
                    <a:ext uri="{FF2B5EF4-FFF2-40B4-BE49-F238E27FC236}">
                      <a16:creationId xmlns:a16="http://schemas.microsoft.com/office/drawing/2014/main" id="{B91F7A61-EB6E-4639-D08E-F920A8A33AB0}"/>
                    </a:ext>
                  </a:extLst>
                </p:cNvPr>
                <p:cNvPicPr>
                  <a:picLocks noChangeAspect="1"/>
                </p:cNvPicPr>
                <p:nvPr/>
              </p:nvPicPr>
              <p:blipFill>
                <a:blip r:embed="rId4"/>
                <a:srcRect t="83737"/>
                <a:stretch/>
              </p:blipFill>
              <p:spPr>
                <a:xfrm>
                  <a:off x="186612" y="3818687"/>
                  <a:ext cx="4116993" cy="663106"/>
                </a:xfrm>
                <a:prstGeom prst="rect">
                  <a:avLst/>
                </a:prstGeom>
                <a:grpFill/>
                <a:ln>
                  <a:noFill/>
                </a:ln>
              </p:spPr>
            </p:pic>
          </p:grpSp>
        </p:grpSp>
        <p:cxnSp>
          <p:nvCxnSpPr>
            <p:cNvPr id="52" name="直線コネクタ 51">
              <a:extLst>
                <a:ext uri="{FF2B5EF4-FFF2-40B4-BE49-F238E27FC236}">
                  <a16:creationId xmlns:a16="http://schemas.microsoft.com/office/drawing/2014/main" id="{14BF5648-18A4-2B7F-2B7C-9F09AF60B5E4}"/>
                </a:ext>
              </a:extLst>
            </p:cNvPr>
            <p:cNvCxnSpPr>
              <a:cxnSpLocks/>
              <a:stCxn id="44" idx="1"/>
            </p:cNvCxnSpPr>
            <p:nvPr/>
          </p:nvCxnSpPr>
          <p:spPr>
            <a:xfrm flipH="1">
              <a:off x="2152650" y="3424361"/>
              <a:ext cx="3407390" cy="463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462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1" nodeType="clickEffect">
                                  <p:stCondLst>
                                    <p:cond delay="0"/>
                                  </p:stCondLst>
                                  <p:childTnLst>
                                    <p:animEffect transition="out" filter="wipe(down)">
                                      <p:cBhvr>
                                        <p:cTn id="11" dur="500"/>
                                        <p:tgtEl>
                                          <p:spTgt spid="32"/>
                                        </p:tgtEl>
                                      </p:cBhvr>
                                    </p:animEffect>
                                    <p:set>
                                      <p:cBhvr>
                                        <p:cTn id="12" dur="1" fill="hold">
                                          <p:stCondLst>
                                            <p:cond delay="499"/>
                                          </p:stCondLst>
                                        </p:cTn>
                                        <p:tgtEl>
                                          <p:spTgt spid="3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up)">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wipe(left)">
                                      <p:cBhvr>
                                        <p:cTn id="2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2"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1914866662"/>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セルペルカチニブ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レットヴィモ</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日本イーライリリー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分子マーカー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前治療歴のある、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RET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融合遺伝子を有する局所進行または転移性の固形がん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391,132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トラスツズマブ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デルクステカン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エンハーツ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第一三共</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変異を有する非小細胞肺癌</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659,244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テクリスタマブ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ヤンセン</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プロテアソーム阻害剤、免疫調節剤、抗</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CD38</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モノクローナル抗体を含む</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種類以上の治療歴を有する再発／難治性多発性骨髄腫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8,665,920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メルファラン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フルフェナミド</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プロテアソーム阻害剤、免疫調節剤、抗</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CD38</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モノクローナル抗体を含む</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種類以上の治療歴を有する再発／難治性多発性骨髄腫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取下げ</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セリネクソル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小野薬品</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種類以上の治療歴を有する多発性骨髄腫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3,348,840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クリゾチニブ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ザーコリ</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ファイザー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ALK</a:t>
                      </a:r>
                      <a:r>
                        <a:rPr lang="ja-JP" altLang="en-US" sz="800" b="0" i="0" u="none" strike="noStrike">
                          <a:solidFill>
                            <a:srgbClr val="000000"/>
                          </a:solidFill>
                          <a:effectLst/>
                          <a:latin typeface="Meiryo UI" panose="020B0604030504040204" pitchFamily="50" charset="-128"/>
                          <a:ea typeface="Meiryo UI" panose="020B0604030504040204" pitchFamily="50" charset="-128"/>
                        </a:rPr>
                        <a:t>陽性の未分化大細胞リンパ腫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652,394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クリゾチニブ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ザーコリ</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ファイザー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sz="800" b="0" i="0" u="none" strike="noStrike">
                          <a:solidFill>
                            <a:srgbClr val="000000"/>
                          </a:solidFill>
                          <a:effectLst/>
                          <a:latin typeface="Meiryo UI" panose="020B0604030504040204" pitchFamily="50" charset="-128"/>
                          <a:ea typeface="Meiryo UI" panose="020B0604030504040204" pitchFamily="50" charset="-128"/>
                        </a:rPr>
                        <a:t>ALK</a:t>
                      </a:r>
                      <a:r>
                        <a:rPr lang="ja-JP" altLang="en-US" sz="800" b="0" i="0" u="none" strike="noStrike">
                          <a:solidFill>
                            <a:srgbClr val="000000"/>
                          </a:solidFill>
                          <a:effectLst/>
                          <a:latin typeface="Meiryo UI" panose="020B0604030504040204" pitchFamily="50" charset="-128"/>
                          <a:ea typeface="Meiryo UI" panose="020B0604030504040204" pitchFamily="50" charset="-128"/>
                        </a:rPr>
                        <a:t>陽性の炎症性筋線維芽細胞腫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652,394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トラメチニブ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メキニスト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分子マーカー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前治療で増悪した、もしくは代替治療がない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BRAF V600E</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変異を有する固形がん＜タフィンラーとの併用＞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患者申出療養を実施</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827,635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ダブラフェニブ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タフィンラー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分子マーカー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前治療で増悪した、もしくは代替治療がない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BRAF V601E</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変異を有する固形がん＜メキニストとの併用＞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患者申出療養を実施</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816,368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モスネツズマブ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中外製薬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a:solidFill>
                            <a:srgbClr val="000000"/>
                          </a:solidFill>
                          <a:effectLst/>
                          <a:latin typeface="Meiryo UI" panose="020B0604030504040204" pitchFamily="50" charset="-128"/>
                          <a:ea typeface="Meiryo UI" panose="020B0604030504040204" pitchFamily="50" charset="-128"/>
                        </a:rPr>
                        <a:t>つ以上の治療歴のある濾胞性リンパ腫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2,138,613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アザシチジン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ビダーザ</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日本新薬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新たに若年性骨髄単球性白血病と診断された生後</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カ月以上の小児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第</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相治験</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271,243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カボザンチニブ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カボメティクス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武田薬品</a:t>
                      </a:r>
                      <a:br>
                        <a:rPr lang="zh-TW" altLang="en-US" sz="800" b="0" i="0" u="none" strike="noStrike">
                          <a:solidFill>
                            <a:srgbClr val="000000"/>
                          </a:solidFill>
                          <a:effectLst/>
                          <a:latin typeface="Meiryo UI" panose="020B0604030504040204" pitchFamily="50" charset="-128"/>
                          <a:ea typeface="Meiryo UI" panose="020B0604030504040204" pitchFamily="50" charset="-128"/>
                        </a:rPr>
                      </a:br>
                      <a:r>
                        <a:rPr lang="zh-TW" altLang="en-US" sz="800" b="0" i="0" u="none" strike="noStrike">
                          <a:solidFill>
                            <a:srgbClr val="000000"/>
                          </a:solidFill>
                          <a:effectLst/>
                          <a:latin typeface="Meiryo UI" panose="020B0604030504040204" pitchFamily="50" charset="-128"/>
                          <a:ea typeface="Meiryo UI" panose="020B0604030504040204" pitchFamily="50" charset="-128"/>
                        </a:rPr>
                        <a:t>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甲状腺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VEGFR</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治療で増悪した、放射線ヨード不応性または非適格の局所進行性または転移性の分化型甲状腺癌</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625,324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アルペリシブ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歳以上の</a:t>
                      </a:r>
                      <a:r>
                        <a:rPr lang="en-US" sz="800" b="0" i="0" u="none" strike="noStrike" dirty="0">
                          <a:solidFill>
                            <a:srgbClr val="000000"/>
                          </a:solidFill>
                          <a:effectLst/>
                          <a:latin typeface="Meiryo UI" panose="020B0604030504040204" pitchFamily="50" charset="-128"/>
                          <a:ea typeface="Meiryo UI" panose="020B0604030504040204" pitchFamily="50" charset="-128"/>
                        </a:rPr>
                        <a:t>PIK3CA-related </a:t>
                      </a:r>
                      <a:r>
                        <a:rPr lang="en-US" sz="800" b="0" i="0" u="none" strike="noStrike" dirty="0" err="1">
                          <a:solidFill>
                            <a:srgbClr val="000000"/>
                          </a:solidFill>
                          <a:effectLst/>
                          <a:latin typeface="Meiryo UI" panose="020B0604030504040204" pitchFamily="50" charset="-128"/>
                          <a:ea typeface="Meiryo UI" panose="020B0604030504040204" pitchFamily="50" charset="-128"/>
                        </a:rPr>
                        <a:t>overgrowthspectrum（PROS</a:t>
                      </a:r>
                      <a:r>
                        <a:rPr lang="en-US"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重症患者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7,800,000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010920AB-6B60-8E15-673C-468C749CC80F}"/>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FCD84900-45DD-0D00-7E3B-9789F795BEB0}"/>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12087BC1-BCD0-122B-A3FA-DF0FEED93615}"/>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4C573290-EA01-3E67-2C0E-C6825E2D069E}"/>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6DC1A457-9EEE-78DF-D5CF-A0A5A3BA24DA}"/>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2230380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4</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1006642588"/>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テベンタフスプ</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切除不能、又は転移性のぶどう膜悪性黒色腫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9,460,800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ビピポチド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テトラシタン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進行性</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PSMA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陽性転移性去勢抵抗性前立腺がん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41,616,000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レラトリマブ</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ニボルマブ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切除不能、又は転移性の悪性黒色腫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3,419,404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シルタカブタジン オート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ルーセル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ヤンセン</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プロテアソーム阻害剤、免疫調節剤、抗</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CD38</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モノクローナル抗体を含む</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種類以上の治療歴を有する再発／難治性多発性骨髄腫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57,474,000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リツキシマブ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リツキサン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全薬工業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６歳以上の小児の未治療の進行期</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CD20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陽性びまん性大細胞型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細胞リンパ腫（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DLBCL</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）、成熟</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細胞性急性白血病（</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B-AL</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422,146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シロリムス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骨軟部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局所進行・転移性の悪性血管周囲上皮細胞腫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en-US" sz="800" b="0" i="0" u="none" strike="noStrike" dirty="0" err="1">
                          <a:solidFill>
                            <a:srgbClr val="000000"/>
                          </a:solidFill>
                          <a:effectLst/>
                          <a:latin typeface="Meiryo UI" panose="020B0604030504040204" pitchFamily="50" charset="-128"/>
                          <a:ea typeface="Meiryo UI" panose="020B0604030504040204" pitchFamily="50" charset="-128"/>
                        </a:rPr>
                        <a:t>PEComa</a:t>
                      </a:r>
                      <a:r>
                        <a:rPr lang="en-US" sz="8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2,269,883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ブレクスカブタジェン アウトルーセル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ギリアド</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・サイエンシズ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再発または難治性の急性リンパ性白血病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50,880,000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チソツマブ</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ベドチン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800" b="0" i="0" u="none" strike="noStrike">
                          <a:solidFill>
                            <a:srgbClr val="000000"/>
                          </a:solidFill>
                          <a:effectLst/>
                          <a:latin typeface="Meiryo UI" panose="020B0604030504040204" pitchFamily="50" charset="-128"/>
                          <a:ea typeface="Meiryo UI" panose="020B0604030504040204" pitchFamily="50" charset="-128"/>
                        </a:rPr>
                        <a:t>Seagen</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子宮</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化学療法後に進行した再発または転移性の子宮頸がん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3,167,520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カボザンチニブ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カボメティクス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武田薬品</a:t>
                      </a:r>
                      <a:br>
                        <a:rPr lang="zh-TW" altLang="en-US" sz="800" b="0" i="0" u="none" strike="noStrike">
                          <a:solidFill>
                            <a:srgbClr val="000000"/>
                          </a:solidFill>
                          <a:effectLst/>
                          <a:latin typeface="Meiryo UI" panose="020B0604030504040204" pitchFamily="50" charset="-128"/>
                          <a:ea typeface="Meiryo UI" panose="020B0604030504040204" pitchFamily="50" charset="-128"/>
                        </a:rPr>
                      </a:br>
                      <a:r>
                        <a:rPr lang="zh-TW" altLang="en-US" sz="800" b="0" i="0" u="none" strike="noStrike">
                          <a:solidFill>
                            <a:srgbClr val="000000"/>
                          </a:solidFill>
                          <a:effectLst/>
                          <a:latin typeface="Meiryo UI" panose="020B0604030504040204" pitchFamily="50" charset="-128"/>
                          <a:ea typeface="Meiryo UI" panose="020B0604030504040204" pitchFamily="50" charset="-128"/>
                        </a:rPr>
                        <a:t>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甲状腺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VEGF</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標的治療をに進行したヨード不応の局所進行または転移性分化型甲状腺がん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672,638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モボセルチニブ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武田薬品</a:t>
                      </a:r>
                      <a:br>
                        <a:rPr lang="zh-TW" altLang="en-US" sz="800" b="0" i="0" u="none" strike="noStrike">
                          <a:solidFill>
                            <a:srgbClr val="000000"/>
                          </a:solidFill>
                          <a:effectLst/>
                          <a:latin typeface="Meiryo UI" panose="020B0604030504040204" pitchFamily="50" charset="-128"/>
                          <a:ea typeface="Meiryo UI" panose="020B0604030504040204" pitchFamily="50" charset="-128"/>
                        </a:rPr>
                      </a:br>
                      <a:r>
                        <a:rPr lang="zh-TW" altLang="en-US" sz="800" b="0" i="0" u="none" strike="noStrike">
                          <a:solidFill>
                            <a:srgbClr val="000000"/>
                          </a:solidFill>
                          <a:effectLst/>
                          <a:latin typeface="Meiryo UI" panose="020B0604030504040204" pitchFamily="50" charset="-128"/>
                          <a:ea typeface="Meiryo UI" panose="020B0604030504040204" pitchFamily="50" charset="-128"/>
                        </a:rPr>
                        <a:t>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白金系抗悪性腫瘍剤による化学療法後に進行した</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EGFR </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エクソン</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挿入変異を有する局所進行または転移性の小細胞肺がん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EMA22,7,20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取り下げ</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3,000,000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ザヌブルチニブ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ベイジーン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つ以上の治療歴のある再発または難治性の辺縁帯リンパ腫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1,738,440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ザヌブルチニブ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ベイジーン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原発性マクログロブリン血症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1,738,440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イボシデニブ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胆管</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IDH1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変異を有する局所進行または転移性の胆管がん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3,862,632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5C8ED0AD-5BD5-2DA6-436F-C962B6CB74B6}"/>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65172C58-3244-82A1-E8BD-D6D575C13474}"/>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51FD577B-82BA-4DE3-D131-A2F28D54D901}"/>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52BA2BF0-311D-ACB4-5555-FCC9D6D3B106}"/>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436CFD18-99BB-2A7D-76D4-03490A530EE7}"/>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677646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5</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1041441726"/>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ドスタルリマブ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グラクソ・スミ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スクライン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分子マーカー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err="1">
                          <a:solidFill>
                            <a:srgbClr val="000000"/>
                          </a:solidFill>
                          <a:effectLst/>
                          <a:latin typeface="Meiryo UI" panose="020B0604030504040204" pitchFamily="50" charset="-128"/>
                          <a:ea typeface="Meiryo UI" panose="020B0604030504040204" pitchFamily="50" charset="-128"/>
                        </a:rPr>
                        <a:t>dMMR</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の再発または進行固形がん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1,778,257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ベルズティファン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800" b="0" i="0" u="none" strike="noStrike">
                          <a:solidFill>
                            <a:srgbClr val="000000"/>
                          </a:solidFill>
                          <a:effectLst/>
                          <a:latin typeface="Meiryo UI" panose="020B0604030504040204" pitchFamily="50" charset="-128"/>
                          <a:ea typeface="Meiryo UI" panose="020B0604030504040204" pitchFamily="50" charset="-128"/>
                        </a:rPr>
                        <a:t>MSD</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フォン・ヒッペル・リンドウ病関連腎細胞がん、中枢神経系血管芽腫、膵神経内分泌がん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第</a:t>
                      </a:r>
                      <a:r>
                        <a:rPr lang="en-US" altLang="ja-JP" sz="800" b="0" i="0" u="none" strike="noStrike" dirty="0" err="1">
                          <a:solidFill>
                            <a:srgbClr val="000000"/>
                          </a:solidFill>
                          <a:effectLst/>
                          <a:latin typeface="Meiryo UI" panose="020B0604030504040204" pitchFamily="50" charset="-128"/>
                          <a:ea typeface="Meiryo UI" panose="020B0604030504040204" pitchFamily="50" charset="-128"/>
                        </a:rPr>
                        <a:t>Ii</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相試験が実施</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3,389,796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クリサンタスパーゼ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大腸菌由来アスパラギナーゼに過敏症を有する急性リンパ性白血病、急性リンパ芽球性リンパ腫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9,273,600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アバプリチニブ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全身性肥満細胞症、血液悪性腫瘍を伴う全身性肥満細胞症、肥満細胞白血病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4,453,320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インフィグラチニブ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胆管</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FGFR2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融合遺伝子・再構成を有する切除不能の局所進行または転移性の胆管がん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第</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I</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相</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試験を実施</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2,709,000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アミバンタマブ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ヤンセン</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EGFR</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変異を有する局所進行または転移性の非小細胞肺がん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4,822,140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ペムブロリズマブ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キイトルーダ</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rgbClr val="000000"/>
                          </a:solidFill>
                          <a:effectLst/>
                          <a:latin typeface="Meiryo UI" panose="020B0604030504040204" pitchFamily="50" charset="-128"/>
                          <a:ea typeface="Meiryo UI" panose="020B0604030504040204" pitchFamily="50" charset="-128"/>
                        </a:rPr>
                        <a:t>MSD</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胃</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切除不能の局所進行または転移性の</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陽性胃がん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571,995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ロンカスツキシマブ テシリン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つ以上の治療歴のある再発・難治性のびまん性大細胞型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4,085,439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ドスタルリマブ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グラクソ・スミ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スクライン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子宮</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プラチナ製剤による治療歴のある</a:t>
                      </a:r>
                      <a:r>
                        <a:rPr lang="en-US" altLang="ja-JP" sz="800" b="0" i="0" u="none" strike="noStrike" dirty="0" err="1">
                          <a:solidFill>
                            <a:srgbClr val="000000"/>
                          </a:solidFill>
                          <a:effectLst/>
                          <a:latin typeface="Meiryo UI" panose="020B0604030504040204" pitchFamily="50" charset="-128"/>
                          <a:ea typeface="Meiryo UI" panose="020B0604030504040204" pitchFamily="50" charset="-128"/>
                        </a:rPr>
                        <a:t>dMMR</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の再発・進行子宮体がん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1,778,257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サシツズマブ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ゴビテカン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ギリアド</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・サイエンシズ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プラチナ製剤および</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PD-1/PD-L1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阻害薬による治療歴のある局所進行・転移性の尿路上皮がん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3,001,899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シタラビン；</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ダウノルビシン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日本新薬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未治療の治療関連急性骨髄性白血病または骨髄異形成に関連した変化を有する急性骨髄性白血病＜小児＞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7,063,200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セミプリマブ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リブタヨ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サノフィ</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PD-L1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陽性の切除不能な進行・再発の非小細胞肺がん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600,583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セミプリマブ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リブタヨ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サノフィ</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ヘッジホッグ経路阻害薬による治療歴のある、または適応とならない局所進行または転移性の基底細胞がん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600,583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E428156A-98D6-AD17-E7FC-18E885465B65}"/>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A89C41FA-5750-A1FD-208D-3E38E7FCAE59}"/>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3CD50398-EB78-F3E1-1B16-88018E610C6B}"/>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F6EEB1FB-ABC6-3902-8D2A-4285B318EDDD}"/>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64912395-E618-D2FE-3C3C-FF6A3270D8B9}"/>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882916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2254564911"/>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ウムブラリシブ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再発または難治性の辺縁帯リンパ腫、濾胞性リンパ腫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1,908,000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クリゾチニブ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ザーコリ</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ファイザー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再発または難治性の</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ALK</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陽性未分化大細胞リンパ腫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652,394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レルゴリクス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レルミナ</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武田薬品</a:t>
                      </a:r>
                      <a:br>
                        <a:rPr lang="zh-TW" altLang="en-US" sz="800" b="0" i="0" u="none" strike="noStrike">
                          <a:solidFill>
                            <a:srgbClr val="000000"/>
                          </a:solidFill>
                          <a:effectLst/>
                          <a:latin typeface="Meiryo UI" panose="020B0604030504040204" pitchFamily="50" charset="-128"/>
                          <a:ea typeface="Meiryo UI" panose="020B0604030504040204" pitchFamily="50" charset="-128"/>
                        </a:rPr>
                      </a:br>
                      <a:r>
                        <a:rPr lang="zh-TW" altLang="en-US" sz="800" b="0" i="0" u="none" strike="noStrike">
                          <a:solidFill>
                            <a:srgbClr val="000000"/>
                          </a:solidFill>
                          <a:effectLst/>
                          <a:latin typeface="Meiryo UI" panose="020B0604030504040204" pitchFamily="50" charset="-128"/>
                          <a:ea typeface="Meiryo UI" panose="020B0604030504040204" pitchFamily="50" charset="-128"/>
                        </a:rPr>
                        <a:t>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進行前立腺がん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78,282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マルゲツキシマブ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つ以上の抗</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療法歴（うち</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つは転移性乳がんに対して）のある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陽性の転移性乳がん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1,438,821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プラルセチニブ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中外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甲状腺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RET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変異を有するヨード不応性の甲状腺がん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第</a:t>
                      </a:r>
                      <a:r>
                        <a:rPr lang="en-US" altLang="ja-JP" sz="800" b="0" i="0" u="none" strike="noStrike">
                          <a:solidFill>
                            <a:srgbClr val="000000"/>
                          </a:solidFill>
                          <a:effectLst/>
                          <a:latin typeface="Meiryo UI" panose="020B0604030504040204" pitchFamily="50" charset="-128"/>
                          <a:ea typeface="Meiryo UI" panose="020B0604030504040204" pitchFamily="50" charset="-128"/>
                        </a:rPr>
                        <a:t>I</a:t>
                      </a:r>
                      <a:r>
                        <a:rPr lang="ja-JP" altLang="en-US" sz="800" b="0" i="0" u="none" strike="noStrike">
                          <a:solidFill>
                            <a:srgbClr val="000000"/>
                          </a:solidFill>
                          <a:effectLst/>
                          <a:latin typeface="Meiryo UI" panose="020B0604030504040204" pitchFamily="50" charset="-128"/>
                          <a:ea typeface="Meiryo UI" panose="020B0604030504040204" pitchFamily="50" charset="-128"/>
                        </a:rPr>
                        <a:t>相試験が実施中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2,547,334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ナキシタマブ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神経芽腫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再発又は難治性の高リスク神経芽腫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16,625,274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プラルセチニブ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中外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RET</a:t>
                      </a:r>
                      <a:r>
                        <a:rPr lang="ja-JP" altLang="en-US" sz="800" b="0" i="0" u="none" strike="noStrike">
                          <a:solidFill>
                            <a:srgbClr val="000000"/>
                          </a:solidFill>
                          <a:effectLst/>
                          <a:latin typeface="Meiryo UI" panose="020B0604030504040204" pitchFamily="50" charset="-128"/>
                          <a:ea typeface="Meiryo UI" panose="020B0604030504040204" pitchFamily="50" charset="-128"/>
                        </a:rPr>
                        <a:t>融合遺伝子陽性の非小細胞肺がん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第</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I</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相試験が実施中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2,547,334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アザシチジン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セルジーン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急性骨髄性白血病の一次緩解期における維持療法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リンパ腫に対して開発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2,882,732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ベランタマブ</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マフォドチン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グラクソ・スミ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スクライン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つ以上の前治療歴のある再発又は難治性の多発性骨髄腫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取下げ</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2,824,469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タファシタマブ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ｲﾝｻｲﾄ･ﾊﾞｲｵｻｲｴﾝｼｽﾞ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自家幹細胞移植の適応とならない再発または難治性のびまん性大細胞型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3,925,950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アテゾリズマブ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テセントリク</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中外製薬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BRAF V600E</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陽性の切除不能又は転移性の悪性黒色腫</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＜ベムラフェニブとの併用投与＞</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751,889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ブレクスカブタジェン アウトルーセル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ギリアド</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・サイエンシズ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再発または難治性のマントル細胞リンパ腫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50,880,000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セダズリジン</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 </a:t>
                      </a: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デシタビン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大塚製薬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zh-TW" altLang="en-US" sz="800" b="0" i="0" u="none" strike="noStrike" dirty="0">
                          <a:solidFill>
                            <a:srgbClr val="000000"/>
                          </a:solidFill>
                          <a:effectLst/>
                          <a:latin typeface="Meiryo UI" panose="020B0604030504040204" pitchFamily="50" charset="-128"/>
                          <a:ea typeface="Meiryo UI" panose="020B0604030504040204" pitchFamily="50" charset="-128"/>
                        </a:rPr>
                        <a:t>骨髄異形成症候群</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971,972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263C5C4E-85B5-EB19-459A-95F7D00D674C}"/>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D0EE688E-3D39-C9BC-AF7B-8ADD83BC7F83}"/>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DFF54481-FD9C-F68A-EA0E-1CCB4264C530}"/>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8A06D2F8-EDC9-3A52-BA44-63C4BED83E84}"/>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28DA5344-C57A-C217-17E8-ECA59DA8EFC9}"/>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4955573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7</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3731566247"/>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ﾍﾟﾙﾂｽﾞﾏﾌﾞﾄﾗｽﾂｽﾞﾏﾌﾞﾋｱﾙﾛﾆﾀﾞｰｾﾞ</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中外製薬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陽性乳がん補助化学療法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2,033,120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ペムブロリズマブ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キイトルーダ</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rgbClr val="000000"/>
                          </a:solidFill>
                          <a:effectLst/>
                          <a:latin typeface="Meiryo UI" panose="020B0604030504040204" pitchFamily="50" charset="-128"/>
                          <a:ea typeface="Meiryo UI" panose="020B0604030504040204" pitchFamily="50" charset="-128"/>
                        </a:rPr>
                        <a:t>MSD</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根治的治療が困難な再発又は転移性の皮膚扁平上皮がん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571,995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セリネクソル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つ以上の前治療歴のある再発又は難治性のびまん性大細胞型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3,348,840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ゲムツズマブ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オゾガマイシン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マイロターグ</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ファイザー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再発または難治性の</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CD33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陽性の急性骨髄性白血病の小児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必要性高位の要望あり</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404,478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ルルビネクテジン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ファーママー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白金系抗悪性腫瘍剤の治療歴がある転移性の小細胞肺がん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2,505,600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リプレチニブ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800" b="1" i="0" u="none" strike="noStrike">
                          <a:solidFill>
                            <a:srgbClr val="000000"/>
                          </a:solidFill>
                          <a:effectLst/>
                          <a:latin typeface="Meiryo UI" panose="020B0604030504040204" pitchFamily="50" charset="-128"/>
                          <a:ea typeface="Meiryo UI" panose="020B0604030504040204" pitchFamily="50" charset="-128"/>
                        </a:rPr>
                        <a:t>GIST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つ以上の治療歴のある進行</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GIST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4,692,600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ポマリドミド</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ポマリスト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セルジーン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骨軟部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カポジ肉腫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2,500,985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ルカパリブ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BRCA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遺伝子変異を有する転移性去勢抵抗性前立腺がん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2,084,400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サシツズマブ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ゴビテカン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ギリアド</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・サイエンシズ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つ以上の治療歴がある転移性のトリプルネガティブ乳がん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3,001,899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イブルチニブ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イムブルビカ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ヤンセン</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慢性リンパ性白血病・小細胞性リンパ腫＜リツキシマブとの併用投与の追加＞</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874,398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ツカチニブ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800" b="0" i="0" u="none" strike="noStrike">
                          <a:solidFill>
                            <a:srgbClr val="000000"/>
                          </a:solidFill>
                          <a:effectLst/>
                          <a:latin typeface="Meiryo UI" panose="020B0604030504040204" pitchFamily="50" charset="-128"/>
                          <a:ea typeface="Meiryo UI" panose="020B0604030504040204" pitchFamily="50" charset="-128"/>
                        </a:rPr>
                        <a:t>MSD</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つ以上の抗</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療法の治療歴がある切除不能または転移性の</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陽性乳がん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2,821,680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マイトマイシン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低悪性度の上部尿路上皮がん＜経腎盂投与＞</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11,148,960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ニボルマブ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オプジーボ</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小野薬品</a:t>
                      </a:r>
                      <a:br>
                        <a:rPr lang="zh-TW" altLang="en-US" sz="800" b="0" i="0" u="none" strike="noStrike">
                          <a:solidFill>
                            <a:srgbClr val="000000"/>
                          </a:solidFill>
                          <a:effectLst/>
                          <a:latin typeface="Meiryo UI" panose="020B0604030504040204" pitchFamily="50" charset="-128"/>
                          <a:ea typeface="Meiryo UI" panose="020B0604030504040204" pitchFamily="50" charset="-128"/>
                        </a:rPr>
                      </a:br>
                      <a:r>
                        <a:rPr lang="zh-TW" altLang="en-US" sz="800" b="0" i="0" u="none" strike="noStrike">
                          <a:solidFill>
                            <a:srgbClr val="000000"/>
                          </a:solidFill>
                          <a:effectLst/>
                          <a:latin typeface="Meiryo UI" panose="020B0604030504040204" pitchFamily="50" charset="-128"/>
                          <a:ea typeface="Meiryo UI" panose="020B0604030504040204" pitchFamily="50" charset="-128"/>
                        </a:rPr>
                        <a:t>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肝</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ソラフェニブによる治療歴がある肝細胞がん</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＜イピリムマブとの併用投与の追加＞</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170,229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834AFFA0-17C1-583C-7AAD-0C67255E5551}"/>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E1518374-FE46-6597-FBEA-0223A6F34F66}"/>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0A7849A8-2A40-5B52-A86E-CAA68383B0EF}"/>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CDFED190-559B-3ACA-E202-9FDBB386FBE5}"/>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A7BA6944-B6FB-8724-4991-1F7A01E7C1DA}"/>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3660008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dirty="0">
                <a:solidFill>
                  <a:srgbClr val="3E3A39"/>
                </a:solidFill>
                <a:latin typeface="メイリオ" panose="020B0604030504040204" pitchFamily="50" charset="-128"/>
                <a:ea typeface="メイリオ" panose="020B0604030504040204" pitchFamily="50" charset="-128"/>
              </a:rPr>
              <a:t>8</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1552546023"/>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イピリムマブ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ヤーボイ</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ﾌﾞﾘｽﾄﾙ･ﾏｲﾔｰｽﾞｽｸｲﾌﾞ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肝</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ソラフェニブによる治療歴がある肝細胞がん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2,797,187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ネラチニブ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つ以上の治療歴がある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陽性の進行・転移性乳がん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3,312,000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タゼメトスタット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タズベリク</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エーザイ</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骨軟部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根治切除不能の転移性または局所進行の類上皮肉腫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672,896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アバプリチニブ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800" b="1" i="0" u="none" strike="noStrike">
                          <a:solidFill>
                            <a:srgbClr val="000000"/>
                          </a:solidFill>
                          <a:effectLst/>
                          <a:latin typeface="Meiryo UI" panose="020B0604030504040204" pitchFamily="50" charset="-128"/>
                          <a:ea typeface="Meiryo UI" panose="020B0604030504040204" pitchFamily="50" charset="-128"/>
                        </a:rPr>
                        <a:t>GIST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PDGFRA exon 18</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PDGFRA D842V</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を含む）を有する切除不能または転移性の</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GIST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4,453,320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ペムブロリズマブ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キイトルーダ</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rgbClr val="000000"/>
                          </a:solidFill>
                          <a:effectLst/>
                          <a:latin typeface="Meiryo UI" panose="020B0604030504040204" pitchFamily="50" charset="-128"/>
                          <a:ea typeface="Meiryo UI" panose="020B0604030504040204" pitchFamily="50" charset="-128"/>
                        </a:rPr>
                        <a:t>MSD</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膀胱全摘の適応がない、または膀胱全摘を希望しない、ＢＣＧ不応性の高リスクかつ筋層浸潤のない膀胱がん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571,995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ザヌブルチニブ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ベイジーン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つ以上の治療歴があるマントル細胞リンパ腫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2019</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1,738,440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フェドラチニブ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サノフィ</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骨髄線維症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2019</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2,989,943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セリネクソル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再発・難治性の多発性骨髄腫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2019</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3,348,840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トレオスルファン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同種造血幹細胞移植の前処置</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99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アルペリシブ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PIK3CA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変異を有するホルモン受容体陽性</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陰性の進行・再発乳がん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2019</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2,448,835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ベネトクラクス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ベネクレクスタ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アッヴィ</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未治療の慢性リンパ性白血病または小リンパ球性リンパ腫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2019</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849,621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イボシデニブ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歳以上または強化型寛解導入療法が適応とならない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IDH</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１変異を有する未治療の急性骨髄性白血病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2019</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3,862,632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エルダフィチニブ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ヤンセン</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局所進行または転移性尿路上皮がん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2019</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3,014,497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1D0777A0-16CF-0F2D-9B71-60F53D2AE501}"/>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14905705-BB23-C954-7671-0F528790AA8E}"/>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95C9E082-8111-E40D-9CD4-785F91586418}"/>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4B387007-E36B-72B7-6A50-AFA97E334B99}"/>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F316425F-544B-9DEA-2A39-6ED0676E55E6}"/>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304590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9</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3254557433"/>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トラスツズマブ</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ヒアルロニダーゼ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a:solidFill>
                            <a:srgbClr val="000000"/>
                          </a:solidFill>
                          <a:effectLst/>
                          <a:latin typeface="Meiryo UI" panose="020B0604030504040204" pitchFamily="50" charset="-128"/>
                          <a:ea typeface="Meiryo UI" panose="020B0604030504040204" pitchFamily="50" charset="-128"/>
                        </a:rPr>
                        <a:t>陽性乳がんにおける補助化学療法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2019</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746,169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タグラクソフスプ</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芽球性形質細胞様樹状細胞腫瘍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4,710,504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ダサチニブ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スプリセル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ﾌﾞﾘｽﾄﾙ･ﾏｲﾔｰｽﾞｽｸｲﾌﾞ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フィラデルフィア染色体陽性の急性リンパ性白血病の小児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特定臨床研究が実施中</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216,966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カラスパルガーゼ　ペゴル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日本</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セルヴィエ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急性リンパ性白血病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4,125,457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ペムブロリズマブ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キイトルーダ</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rgbClr val="000000"/>
                          </a:solidFill>
                          <a:effectLst/>
                          <a:latin typeface="Meiryo UI" panose="020B0604030504040204" pitchFamily="50" charset="-128"/>
                          <a:ea typeface="Meiryo UI" panose="020B0604030504040204" pitchFamily="50" charset="-128"/>
                        </a:rPr>
                        <a:t>MSD</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メルケル細胞がん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571,995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グラスデギブ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ファイザー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歳以上、または強化型化学療法の適応とならない未治療の急性骨髄性白血病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2,504,072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パクリタキセル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卵巣</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プラチナ感受性一次再発の卵巣・卵管・原発性腹膜がん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ペムブロリズマブ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キイトルーダ</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sz="800" b="0" i="0" u="none" strike="noStrike">
                          <a:solidFill>
                            <a:srgbClr val="000000"/>
                          </a:solidFill>
                          <a:effectLst/>
                          <a:latin typeface="Meiryo UI" panose="020B0604030504040204" pitchFamily="50" charset="-128"/>
                          <a:ea typeface="Meiryo UI" panose="020B0604030504040204" pitchFamily="50" charset="-128"/>
                        </a:rPr>
                        <a:t>MSD</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肝</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ソラフェニブによる治療歴がある肝細胞がん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571,995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タラゾパリブ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ファイザー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生殖細胞系列</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BRCA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遺伝子変異陽性かつ</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陰性の局所進行または転移性乳がん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2,101,688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セミプリマブ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リブタヨ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サノフィ</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転移性の皮膚扁平上皮がん、または根治切除や根治的放射線照射の適応とならない局所進行の皮膚扁平上皮がん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600,583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デュベリシブ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ヤクルト本社</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再発・難治性の慢性リンパ性白血病</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小リンパ球性リンパ腫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2,168,917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デュベリシブ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ヤクルト本社</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つ以上の治療歴がある再発・難治性の濾胞性リンパ腫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2,168,917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モキセツモマブ</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パスドトクス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アストラゼネカ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プリンヌクレオシドアナログを含む</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つ以上の治療歴がある再発・難治性のヘアリーセル白血病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2,383,560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075E565D-D022-2CB1-30A6-70D269F9498B}"/>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2DD4BD23-1C11-9164-79A1-DEC22155ABA8}"/>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DADD7148-3BC4-D7F0-86AF-C9DA0FB2B0AC}"/>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3E027216-7558-5898-3AEA-4B69ECBB37A7}"/>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D7EF281C-EFEA-450C-CDA3-9798EB468913}"/>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5066544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dirty="0">
                <a:solidFill>
                  <a:srgbClr val="3E3A39"/>
                </a:solidFill>
                <a:latin typeface="メイリオ" panose="020B0604030504040204" pitchFamily="50" charset="-128"/>
                <a:ea typeface="メイリオ" panose="020B0604030504040204" pitchFamily="50" charset="-128"/>
              </a:rPr>
              <a:t>10</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2975969862"/>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ニボルマブ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オプジーボ</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小野薬品</a:t>
                      </a:r>
                      <a:br>
                        <a:rPr lang="zh-TW" altLang="en-US" sz="800" b="0" i="0" u="none" strike="noStrike">
                          <a:solidFill>
                            <a:srgbClr val="000000"/>
                          </a:solidFill>
                          <a:effectLst/>
                          <a:latin typeface="Meiryo UI" panose="020B0604030504040204" pitchFamily="50" charset="-128"/>
                          <a:ea typeface="Meiryo UI" panose="020B0604030504040204" pitchFamily="50" charset="-128"/>
                        </a:rPr>
                      </a:br>
                      <a:r>
                        <a:rPr lang="zh-TW" altLang="en-US" sz="800" b="0" i="0" u="none" strike="noStrike">
                          <a:solidFill>
                            <a:srgbClr val="000000"/>
                          </a:solidFill>
                          <a:effectLst/>
                          <a:latin typeface="Meiryo UI" panose="020B0604030504040204" pitchFamily="50" charset="-128"/>
                          <a:ea typeface="Meiryo UI" panose="020B0604030504040204" pitchFamily="50" charset="-128"/>
                        </a:rPr>
                        <a:t>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白金系抗悪性腫瘍剤と他</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つ以上の治療歴がある転移性の小細胞肺がん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732,810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イボシデニブ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IDH</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１変異を有する再発・難治性の急性骨髄性白血病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3,862,632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リボシクリブ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ホルモン受容体陽性</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陰性の進行・転移性閉経前</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閉経期乳がん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1,965,041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トラメチニブ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メキニスト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甲状腺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BRAF V600E</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変異を有する局所進行</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または転移性の甲状腺未分化がん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審査中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827,635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ダブラフェニブ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タフィンラー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甲状腺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BRAF V600E</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変異を有する局所進行</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または転移性の甲状腺未分化がん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審査中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816,368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ルカパリブ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卵巣</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BRCA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変異を有する卵巣・卵管・腹膜がんに対する初回化学療法後の維持療法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2,084,400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ブリナツモマブ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ｱｽﾃﾗｽ･ｱﾑｼﾞｪﾝ･ﾊﾞｲｵﾌ</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微小残存病変（</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MRD</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）を有する第一寛解または第二寛解の前駆</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細胞性急性リンパ性白血病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特定臨床研究が実施中</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10,976,336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スニチニブ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スーテント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ファイザー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腎摘後の再発高リスクの腎細胞がんに対する術後療法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135,625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パデリポルフィン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前立腺がんに対する光線力学的療法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ブレンツキシマブ ベドチン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アドセトリス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zh-TW" altLang="en-US" sz="800" b="0" i="0" u="none" strike="noStrike" dirty="0">
                          <a:solidFill>
                            <a:srgbClr val="000000"/>
                          </a:solidFill>
                          <a:effectLst/>
                          <a:latin typeface="Meiryo UI" panose="020B0604030504040204" pitchFamily="50" charset="-128"/>
                          <a:ea typeface="Meiryo UI" panose="020B0604030504040204" pitchFamily="50" charset="-128"/>
                        </a:rPr>
                        <a:t>武田薬品</a:t>
                      </a:r>
                      <a:br>
                        <a:rPr lang="zh-TW" altLang="en-US" sz="800" b="0" i="0" u="none" strike="noStrike" dirty="0">
                          <a:solidFill>
                            <a:srgbClr val="000000"/>
                          </a:solidFill>
                          <a:effectLst/>
                          <a:latin typeface="Meiryo UI" panose="020B0604030504040204" pitchFamily="50" charset="-128"/>
                          <a:ea typeface="Meiryo UI" panose="020B0604030504040204" pitchFamily="50" charset="-128"/>
                        </a:rPr>
                      </a:br>
                      <a:r>
                        <a:rPr lang="zh-TW" altLang="en-US" sz="800" b="0" i="0" u="none" strike="noStrike" dirty="0">
                          <a:solidFill>
                            <a:srgbClr val="000000"/>
                          </a:solidFill>
                          <a:effectLst/>
                          <a:latin typeface="Meiryo UI" panose="020B0604030504040204" pitchFamily="50" charset="-128"/>
                          <a:ea typeface="Meiryo UI" panose="020B0604030504040204" pitchFamily="50" charset="-128"/>
                        </a:rPr>
                        <a:t>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つ以上の治療歴を有する原発性皮膚未分化大細胞リンパ腫または</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CD30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陽性の菌状息肉症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医師主導治験が実施中</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1,897,300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ダサチニブ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スプリセル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ﾌﾞﾘｽﾄﾙ･ﾏｲﾔｰｽﾞｽｸｲﾌﾞ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フィラデルフィア染色体陽性の慢性期の慢性骨髄性白血病の小児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特定臨床研究が実施中</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216,966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ベムラフェニブ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ゼルボラフ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中外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BRAF V600E</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遺伝子変異陽性のエルドハイム・チェスター病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563,013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アカラブルチニブ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アストラゼネカ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つ以上の治療歴があるマントル細胞リンパ腫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1,790,459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38786D86-C64C-DCFC-1865-B4AFED0348F1}"/>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22C14755-2067-D03E-4372-68127ED3D47F}"/>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345D3390-B0F1-4503-F29E-392436AE7FF6}"/>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D7A297B7-F33B-402E-D541-9227E1EC0F07}"/>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A9FAC39F-1701-FC93-98DE-6DCB20BAD9FE}"/>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8317087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dirty="0">
                <a:solidFill>
                  <a:srgbClr val="3E3A39"/>
                </a:solidFill>
                <a:latin typeface="メイリオ" panose="020B0604030504040204" pitchFamily="50" charset="-128"/>
                <a:ea typeface="メイリオ" panose="020B0604030504040204" pitchFamily="50" charset="-128"/>
              </a:rPr>
              <a:t>11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2318628829"/>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アベマシクリブ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ベージニオ</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日本イーライリリー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治療歴があるホルモン受容体陽性</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陰性の進行・転移性乳がん＜単独投与＞</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339,326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コパンリシブ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バイエル</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薬品</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つ以上の治療歴がある再発の濾胞性リンパ腫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1,854,144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ゲムツズマブ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オゾガマイシン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マイロターグ</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ファイザー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未治療の</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CD33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陽性の急性骨髄性白血病＜未治療例＞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606,717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シタラビン</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；ダウノルビシン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日本新薬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未治療の治療関連急性骨髄性白血病または骨髄異形成に関連した変化を有する急性骨髄性白血病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7,063,200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エナシデニブ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IDH2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変異を有する再発または難治性の急性骨髄性白血病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3,848,434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イピリムマブ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ヤーボイ</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ﾌﾞﾘｽﾄﾙ･ﾏｲﾔｰｽﾞｽｸｲﾌﾞ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歳以上の進行（切除不能または転移性）悪性黒色腫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5,594,373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ネラチニブ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陽性乳がんに対する術後療法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2,286,641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チボザニブ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つ以上の前治療歴がある再発・難治性腎細胞がん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アベルマブ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バベンチオ</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ファイザー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白金系抗悪性腫瘍剤による治療歴がある、又は転移性の尿路上皮がん他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審査中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1,566,088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ミドスタウリン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未治療の</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FLT3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変異陽性の急性骨髄性白血病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1,293,671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ミドスタウリン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全身性肥満細胞症、血液悪性腫瘍を伴う全身性肥満細胞症、肥満細胞白血病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5,174,680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メトトレキサート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小児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小児急性リンパ性白血病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250,271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アテゾリズマブ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テセントリク</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中外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白金系抗悪性腫瘍剤による治療が適さない局所進行又は転移性の尿路上皮がん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751,889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1072A01A-1F11-E094-E4E2-F79826848FD9}"/>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D7D130E3-F186-DD8B-4896-81E65C85DFCE}"/>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0D4D7059-BA10-2822-9AD6-EBDD4C0B62D2}"/>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4A433B1E-AA35-6991-0DED-552886571A55}"/>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B829B952-F56F-0256-EB43-874394ACA1A3}"/>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5465177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12</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1742488970"/>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リボシクリブ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ノバル</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ティス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ホルモン受容体陽性</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HER2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陰性の進行・転移性閉経後乳がん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1,965,041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ニボルマブ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オプジーボ</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小野薬品</a:t>
                      </a:r>
                      <a:br>
                        <a:rPr lang="zh-TW" altLang="en-US" sz="800" b="0" i="0" u="none" strike="noStrike">
                          <a:solidFill>
                            <a:srgbClr val="000000"/>
                          </a:solidFill>
                          <a:effectLst/>
                          <a:latin typeface="Meiryo UI" panose="020B0604030504040204" pitchFamily="50" charset="-128"/>
                          <a:ea typeface="Meiryo UI" panose="020B0604030504040204" pitchFamily="50" charset="-128"/>
                        </a:rPr>
                      </a:br>
                      <a:r>
                        <a:rPr lang="zh-TW" altLang="en-US" sz="800" b="0" i="0" u="none" strike="noStrike">
                          <a:solidFill>
                            <a:srgbClr val="000000"/>
                          </a:solidFill>
                          <a:effectLst/>
                          <a:latin typeface="Meiryo UI" panose="020B0604030504040204" pitchFamily="50" charset="-128"/>
                          <a:ea typeface="Meiryo UI" panose="020B0604030504040204" pitchFamily="50" charset="-128"/>
                        </a:rPr>
                        <a:t>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白金系抗悪性腫瘍剤による治療歴がある、又は転移性の尿路上皮がん他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732,810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アミノレブリン酸</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アラベル</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アラグリオ</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手術療法が適さない表在型又は結節型基底細胞がん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ルカパリブ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小野薬品</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卵巣</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BRCA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変異を有する、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つ以上の化学療法歴がある卵巣・卵管・腹膜がん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2016</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維持療</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法は開発中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2,084,400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三酸化ヒ素</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トリセノックス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日本新薬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開発要請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未治療の急性前骨髄性白血病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2018</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必要性高位の要望あり</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668,220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アテゾリズマブ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テセントリク</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中外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白金系抗悪性腫瘍剤による治療歴がある、又は転移性の尿路上皮がん他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取下げ</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2016</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751,889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レンバチニブ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レンビマ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エーザイ</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血管新生阻害剤による治療歴がある進行腎細胞がん</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＜エベロリムスとの併用投与＞</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2016</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491,921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アファチニブ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ジオトリフ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ﾆﾎﾝﾍﾞｰﾘｶﾞｰｲﾝｹﾞﾙﾊｲﾑ</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白金系抗悪性腫瘍剤による治療歴がある転移性扁平上皮非小細胞肺がん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2016</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4</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253,280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メルファラン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多発性骨髄腫における造血幹細胞移植の前処置（多発性骨髄腫の緩和的治療は</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月承認取下げ）</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2016</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1,920,000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ダラツムマブ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ダラザレックス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ヤンセン</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プロテアソーム阻害剤と免疫調整薬を含む</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つ以上の治療歴がある、又はいずれにも難治性の多発性骨髄腫＜単独投与＞</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2015</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推奨されないと判断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2,130,904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コビメチニブ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中外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BRAF V600E</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又は</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B600K</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変異陽性の根治切除不能又は転移性の悪性黒色腫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2015</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922,344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タリモジェン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ラヘルパレプベク</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ｱｽﾃﾗｽ･ｱﾑｼﾞｪﾝ･ﾊﾞｲｵ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初回手術後に再発した切除不能な悪性黒色腫における局所治療</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2015</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3,071,844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イピリムマブ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ヤーボイ</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ﾌﾞﾘｽﾄﾙ･ﾏｲﾔｰｽﾞｽｸｲﾌﾞ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根治切除術が行われ、所属リンパ節転移が確認された皮膚悪性黒色腫における術後療法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2015</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6,713,248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79DB15EB-7E0E-6F50-A5AD-33FFE881949C}"/>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0" name="テキスト プレースホルダー 1">
            <a:extLst>
              <a:ext uri="{FF2B5EF4-FFF2-40B4-BE49-F238E27FC236}">
                <a16:creationId xmlns:a16="http://schemas.microsoft.com/office/drawing/2014/main" id="{9A92CDFA-A3B9-C83D-D6CB-2567B1CBEAA8}"/>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A2199E89-F92F-68CB-BD37-F69F530F9ACD}"/>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6" name="スライド番号プレースホルダー 5">
            <a:extLst>
              <a:ext uri="{FF2B5EF4-FFF2-40B4-BE49-F238E27FC236}">
                <a16:creationId xmlns:a16="http://schemas.microsoft.com/office/drawing/2014/main" id="{1D20E922-C7D7-9B4C-E227-897EC8FF648C}"/>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8" name="正方形/長方形 7">
            <a:extLst>
              <a:ext uri="{FF2B5EF4-FFF2-40B4-BE49-F238E27FC236}">
                <a16:creationId xmlns:a16="http://schemas.microsoft.com/office/drawing/2014/main" id="{C95628E3-18A9-466C-6A8B-C8E2C43CA8C0}"/>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170983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（２）ストレスといえば、「休み明け」！休み明けに気をつける病気とは！？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63DA1FC5-1FE1-21E9-F555-E07D75FFBBC7}"/>
              </a:ext>
            </a:extLst>
          </p:cNvPr>
          <p:cNvSpPr/>
          <p:nvPr/>
        </p:nvSpPr>
        <p:spPr>
          <a:xfrm>
            <a:off x="240522" y="949127"/>
            <a:ext cx="9867574" cy="7848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脳卒中・心筋梗塞等です！</a:t>
            </a:r>
            <a:endParaRPr kumimoji="1" lang="en-US" altLang="ja-JP" sz="3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英国の研究によると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a:t>
            </a:r>
            <a:r>
              <a:rPr kumimoji="1" lang="en-US" altLang="ja-JP"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20</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　も心筋梗塞を起こす確率が高い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ことがわかっています。</a:t>
            </a: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また、国内で行われた調査で、</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a:t>
            </a:r>
            <a:r>
              <a:rPr kumimoji="1" lang="en-US" altLang="ja-JP"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1.5</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　脳卒中を起こす確率が高い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という結果が出ています。</a:t>
            </a:r>
            <a:endParaRPr kumimoji="1" lang="en-US" altLang="ja-JP"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pic>
        <p:nvPicPr>
          <p:cNvPr id="32" name="図 31">
            <a:extLst>
              <a:ext uri="{FF2B5EF4-FFF2-40B4-BE49-F238E27FC236}">
                <a16:creationId xmlns:a16="http://schemas.microsoft.com/office/drawing/2014/main" id="{BC711398-6CA8-DE9F-F0AB-72637789F84C}"/>
              </a:ext>
            </a:extLst>
          </p:cNvPr>
          <p:cNvPicPr>
            <a:picLocks noChangeAspect="1"/>
          </p:cNvPicPr>
          <p:nvPr/>
        </p:nvPicPr>
        <p:blipFill rotWithShape="1">
          <a:blip r:embed="rId2">
            <a:extLst>
              <a:ext uri="{28A0092B-C50C-407E-A947-70E740481C1C}">
                <a14:useLocalDpi xmlns:a14="http://schemas.microsoft.com/office/drawing/2010/main" val="0"/>
              </a:ext>
            </a:extLst>
          </a:blip>
          <a:srcRect l="4934" t="14805" r="3750" b="3896"/>
          <a:stretch/>
        </p:blipFill>
        <p:spPr>
          <a:xfrm>
            <a:off x="7526867" y="2734606"/>
            <a:ext cx="2379133" cy="2616512"/>
          </a:xfrm>
          <a:prstGeom prst="rect">
            <a:avLst/>
          </a:prstGeom>
        </p:spPr>
      </p:pic>
      <p:sp>
        <p:nvSpPr>
          <p:cNvPr id="33" name="正方形/長方形 32">
            <a:extLst>
              <a:ext uri="{FF2B5EF4-FFF2-40B4-BE49-F238E27FC236}">
                <a16:creationId xmlns:a16="http://schemas.microsoft.com/office/drawing/2014/main" id="{6F9E7016-868C-F819-DC79-2BD710D80665}"/>
              </a:ext>
            </a:extLst>
          </p:cNvPr>
          <p:cNvSpPr/>
          <p:nvPr/>
        </p:nvSpPr>
        <p:spPr>
          <a:xfrm>
            <a:off x="315519" y="5916655"/>
            <a:ext cx="8982222" cy="540000"/>
          </a:xfrm>
          <a:prstGeom prst="rect">
            <a:avLst/>
          </a:prstGeom>
          <a:ln w="19050">
            <a:solidFill>
              <a:srgbClr val="FFFFFF">
                <a:lumMod val="75000"/>
              </a:srgbClr>
            </a:solidFill>
          </a:ln>
        </p:spPr>
        <p:txBody>
          <a:bodyPr wrap="squar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BMJ (British medical Journal)  Open</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誌</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2015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24</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日号</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40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歳以上で再発を除いた１万４百あまりの情報を分析／</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1985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年から</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年末までの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17</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a:t>
            </a: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京都府医師会脳卒中登録事業委員会が行った、</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1999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年間にわたる脳卒中のコホート研究</a:t>
            </a:r>
          </a:p>
        </p:txBody>
      </p:sp>
      <p:sp>
        <p:nvSpPr>
          <p:cNvPr id="34" name="正方形/長方形 33">
            <a:extLst>
              <a:ext uri="{FF2B5EF4-FFF2-40B4-BE49-F238E27FC236}">
                <a16:creationId xmlns:a16="http://schemas.microsoft.com/office/drawing/2014/main" id="{F92A33EC-D428-DCF0-4C04-755CF8E93B7E}"/>
              </a:ext>
            </a:extLst>
          </p:cNvPr>
          <p:cNvSpPr/>
          <p:nvPr/>
        </p:nvSpPr>
        <p:spPr bwMode="auto">
          <a:xfrm>
            <a:off x="404419" y="5774298"/>
            <a:ext cx="1214120" cy="216000"/>
          </a:xfrm>
          <a:prstGeom prst="rect">
            <a:avLst/>
          </a:prstGeom>
          <a:solidFill>
            <a:srgbClr val="FFFFFF">
              <a:lumMod val="75000"/>
            </a:srgbClr>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エビデンス</a:t>
            </a:r>
          </a:p>
        </p:txBody>
      </p:sp>
      <p:sp>
        <p:nvSpPr>
          <p:cNvPr id="35" name="正方形/長方形 34">
            <a:extLst>
              <a:ext uri="{FF2B5EF4-FFF2-40B4-BE49-F238E27FC236}">
                <a16:creationId xmlns:a16="http://schemas.microsoft.com/office/drawing/2014/main" id="{B6561301-41AB-E487-2D5C-42AD341B3995}"/>
              </a:ext>
            </a:extLst>
          </p:cNvPr>
          <p:cNvSpPr/>
          <p:nvPr/>
        </p:nvSpPr>
        <p:spPr>
          <a:xfrm>
            <a:off x="404419" y="4925048"/>
            <a:ext cx="7188304"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日曜日には遠出など無理をせず、ゆったり過ごす</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入浴などリラックス</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して過ごし、早めに就寝する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飲酒を控えめ</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月曜日の朝は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血圧を必ず測定</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し、体に異常を感じたら早めに受診をする</a:t>
            </a:r>
          </a:p>
        </p:txBody>
      </p:sp>
      <p:sp>
        <p:nvSpPr>
          <p:cNvPr id="36" name="正方形/長方形 35">
            <a:extLst>
              <a:ext uri="{FF2B5EF4-FFF2-40B4-BE49-F238E27FC236}">
                <a16:creationId xmlns:a16="http://schemas.microsoft.com/office/drawing/2014/main" id="{599C8F89-84AE-57B0-F907-BF87CAE247CD}"/>
              </a:ext>
            </a:extLst>
          </p:cNvPr>
          <p:cNvSpPr/>
          <p:nvPr/>
        </p:nvSpPr>
        <p:spPr>
          <a:xfrm>
            <a:off x="2161315" y="4638426"/>
            <a:ext cx="2764352" cy="215444"/>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そうならないために</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7" name="四角形: 角を丸くする 36">
            <a:extLst>
              <a:ext uri="{FF2B5EF4-FFF2-40B4-BE49-F238E27FC236}">
                <a16:creationId xmlns:a16="http://schemas.microsoft.com/office/drawing/2014/main" id="{F903FC58-E5C1-FB07-FD34-F4351B6E9B4A}"/>
              </a:ext>
            </a:extLst>
          </p:cNvPr>
          <p:cNvSpPr/>
          <p:nvPr/>
        </p:nvSpPr>
        <p:spPr>
          <a:xfrm>
            <a:off x="347949" y="4644282"/>
            <a:ext cx="1764000" cy="252000"/>
          </a:xfrm>
          <a:prstGeom prst="roundRect">
            <a:avLst/>
          </a:prstGeom>
          <a:solidFill>
            <a:srgbClr val="FBDDDC"/>
          </a:solidFill>
          <a:ln w="19050">
            <a:solidFill>
              <a:srgbClr val="FBDDDC"/>
            </a:solidFill>
          </a:ln>
        </p:spPr>
        <p:txBody>
          <a:bodyPr wrap="squar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対策</a:t>
            </a:r>
            <a:endParaRPr kumimoji="1" lang="en-US" altLang="ja-JP"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B9DBB14F-DB12-E722-B8AC-8D393C5D3AD2}"/>
              </a:ext>
            </a:extLst>
          </p:cNvPr>
          <p:cNvSpPr/>
          <p:nvPr/>
        </p:nvSpPr>
        <p:spPr>
          <a:xfrm>
            <a:off x="404419" y="3823522"/>
            <a:ext cx="9276294" cy="73866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日本の統計では、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午前</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8</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10</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時の間に病院へ救急搬送される方が多い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というデータが出ていますが、</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米国の研究で、血液を凝固させる</a:t>
            </a: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PAI-1</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というタンパク質が、</a:t>
            </a:r>
            <a:r>
              <a:rPr kumimoji="1" lang="ja-JP" altLang="en-US" sz="18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4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にピークとなっていることが判明</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2</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つの研究で時間に差異はあるものの、やはり</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月曜日の午前中というのは、とても注意</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が必要な時間帯</a:t>
            </a:r>
          </a:p>
        </p:txBody>
      </p:sp>
      <p:sp>
        <p:nvSpPr>
          <p:cNvPr id="39" name="正方形/長方形 38">
            <a:extLst>
              <a:ext uri="{FF2B5EF4-FFF2-40B4-BE49-F238E27FC236}">
                <a16:creationId xmlns:a16="http://schemas.microsoft.com/office/drawing/2014/main" id="{49B3C618-1DF9-ACCF-7B4C-C7B10A017F32}"/>
              </a:ext>
            </a:extLst>
          </p:cNvPr>
          <p:cNvSpPr/>
          <p:nvPr/>
        </p:nvSpPr>
        <p:spPr>
          <a:xfrm>
            <a:off x="7732643" y="5285192"/>
            <a:ext cx="1817326" cy="41549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曜日別脳卒中等発症率</a:t>
            </a:r>
            <a:endParaRPr kumimoji="1" lang="en-US" altLang="ja-JP"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p>
        </p:txBody>
      </p:sp>
      <p:sp>
        <p:nvSpPr>
          <p:cNvPr id="41" name="正方形/長方形 40">
            <a:extLst>
              <a:ext uri="{FF2B5EF4-FFF2-40B4-BE49-F238E27FC236}">
                <a16:creationId xmlns:a16="http://schemas.microsoft.com/office/drawing/2014/main" id="{45B36F39-8665-35B4-5C8E-AFD77A4A952F}"/>
              </a:ext>
            </a:extLst>
          </p:cNvPr>
          <p:cNvSpPr/>
          <p:nvPr/>
        </p:nvSpPr>
        <p:spPr>
          <a:xfrm>
            <a:off x="404419" y="2112524"/>
            <a:ext cx="9276294" cy="492443"/>
          </a:xfrm>
          <a:prstGeom prst="rect">
            <a:avLst/>
          </a:prstGeom>
        </p:spPr>
        <p:txBody>
          <a:bodyPr wrap="square">
            <a:spAutoFit/>
          </a:bodyPr>
          <a:lstStyle/>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40-59</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の全脳卒中ではいちばん少ない日曜日を基準とすると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月曜日発症者数は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1.4</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倍、脳梗塞では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1.5</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60</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歳以上</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月曜日が日曜日の</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1.2</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倍、木曜日が</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1.1</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a:t>
            </a:r>
            <a:r>
              <a:rPr kumimoji="1" lang="ja-JP" altLang="en-US" sz="1400" b="1" i="0" u="none" strike="noStrike" kern="1200" cap="none" spc="0" normalizeH="0" baseline="0" noProof="0" dirty="0">
                <a:ln>
                  <a:noFill/>
                </a:ln>
                <a:solidFill>
                  <a:srgbClr val="FF6562"/>
                </a:solidFill>
                <a:effectLst/>
                <a:uLnTx/>
                <a:uFillTx/>
                <a:latin typeface="メイリオ"/>
                <a:ea typeface="メイリオ" panose="020B0604030504040204" pitchFamily="50" charset="-128"/>
                <a:cs typeface="+mn-cs"/>
              </a:rPr>
              <a:t>月曜日に次いで木曜日が多い</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ことが明らかになりました。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
        <p:nvSpPr>
          <p:cNvPr id="42" name="四角形: 角を丸くする 41">
            <a:extLst>
              <a:ext uri="{FF2B5EF4-FFF2-40B4-BE49-F238E27FC236}">
                <a16:creationId xmlns:a16="http://schemas.microsoft.com/office/drawing/2014/main" id="{830EB406-A125-F178-14E8-0A4E2DF4CDF8}"/>
              </a:ext>
            </a:extLst>
          </p:cNvPr>
          <p:cNvSpPr/>
          <p:nvPr/>
        </p:nvSpPr>
        <p:spPr bwMode="auto">
          <a:xfrm>
            <a:off x="404419" y="1791966"/>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詳細</a:t>
            </a:r>
          </a:p>
        </p:txBody>
      </p:sp>
      <p:sp>
        <p:nvSpPr>
          <p:cNvPr id="43" name="正方形/長方形 42">
            <a:extLst>
              <a:ext uri="{FF2B5EF4-FFF2-40B4-BE49-F238E27FC236}">
                <a16:creationId xmlns:a16="http://schemas.microsoft.com/office/drawing/2014/main" id="{6F0F89B8-B1CC-DFD3-46F0-8EF3CF32F558}"/>
              </a:ext>
            </a:extLst>
          </p:cNvPr>
          <p:cNvSpPr/>
          <p:nvPr/>
        </p:nvSpPr>
        <p:spPr>
          <a:xfrm>
            <a:off x="404419" y="2990790"/>
            <a:ext cx="9276294"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これらは脳卒中発症には気候のみならず、</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社会生活に関係したストレス等が関係</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する可能性を示しており、</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休み明けにかけての過労、深酒、喫煙をひかえる</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など生活上の注意の大切さを示すものかも！！</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44" name="四角形: 角を丸くする 43">
            <a:extLst>
              <a:ext uri="{FF2B5EF4-FFF2-40B4-BE49-F238E27FC236}">
                <a16:creationId xmlns:a16="http://schemas.microsoft.com/office/drawing/2014/main" id="{123C3022-CA9D-2431-32A6-C62BB18098C4}"/>
              </a:ext>
            </a:extLst>
          </p:cNvPr>
          <p:cNvSpPr/>
          <p:nvPr/>
        </p:nvSpPr>
        <p:spPr bwMode="auto">
          <a:xfrm>
            <a:off x="404419" y="2708520"/>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原因</a:t>
            </a:r>
          </a:p>
        </p:txBody>
      </p:sp>
      <p:sp>
        <p:nvSpPr>
          <p:cNvPr id="47" name="四角形: 角を丸くする 46">
            <a:extLst>
              <a:ext uri="{FF2B5EF4-FFF2-40B4-BE49-F238E27FC236}">
                <a16:creationId xmlns:a16="http://schemas.microsoft.com/office/drawing/2014/main" id="{12C86FEC-E749-A338-13DC-7D5D05203A45}"/>
              </a:ext>
            </a:extLst>
          </p:cNvPr>
          <p:cNvSpPr/>
          <p:nvPr/>
        </p:nvSpPr>
        <p:spPr bwMode="auto">
          <a:xfrm>
            <a:off x="404419" y="3549798"/>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気をつける時間は</a:t>
            </a:r>
          </a:p>
        </p:txBody>
      </p:sp>
      <p:sp>
        <p:nvSpPr>
          <p:cNvPr id="6" name="テキスト プレースホルダー 1">
            <a:extLst>
              <a:ext uri="{FF2B5EF4-FFF2-40B4-BE49-F238E27FC236}">
                <a16:creationId xmlns:a16="http://schemas.microsoft.com/office/drawing/2014/main" id="{AA9B778F-AE66-E918-1A3D-D728BA9787F8}"/>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7" name="スライド番号プレースホルダー 5">
            <a:extLst>
              <a:ext uri="{FF2B5EF4-FFF2-40B4-BE49-F238E27FC236}">
                <a16:creationId xmlns:a16="http://schemas.microsoft.com/office/drawing/2014/main" id="{30A9B0FA-D99F-B734-2113-590E6C14DCEF}"/>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5</a:t>
            </a:fld>
            <a:endParaRPr kumimoji="1" lang="ja-JP" altLang="en-US" sz="1200" b="1" dirty="0">
              <a:solidFill>
                <a:schemeClr val="tx1"/>
              </a:solidFill>
            </a:endParaRPr>
          </a:p>
        </p:txBody>
      </p:sp>
      <p:sp>
        <p:nvSpPr>
          <p:cNvPr id="8" name="正方形/長方形 7">
            <a:extLst>
              <a:ext uri="{FF2B5EF4-FFF2-40B4-BE49-F238E27FC236}">
                <a16:creationId xmlns:a16="http://schemas.microsoft.com/office/drawing/2014/main" id="{498BB67A-89D5-A876-B7D4-3043FFD6C567}"/>
              </a:ext>
            </a:extLst>
          </p:cNvPr>
          <p:cNvSpPr/>
          <p:nvPr/>
        </p:nvSpPr>
        <p:spPr>
          <a:xfrm>
            <a:off x="4128347" y="1213200"/>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②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9" name="正方形/長方形 8">
            <a:extLst>
              <a:ext uri="{FF2B5EF4-FFF2-40B4-BE49-F238E27FC236}">
                <a16:creationId xmlns:a16="http://schemas.microsoft.com/office/drawing/2014/main" id="{220708C1-CA9C-AD90-3285-0D52F9BFBA3C}"/>
              </a:ext>
            </a:extLst>
          </p:cNvPr>
          <p:cNvSpPr/>
          <p:nvPr/>
        </p:nvSpPr>
        <p:spPr>
          <a:xfrm>
            <a:off x="4738701" y="1444717"/>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③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10" name="正方形/長方形 9">
            <a:extLst>
              <a:ext uri="{FF2B5EF4-FFF2-40B4-BE49-F238E27FC236}">
                <a16:creationId xmlns:a16="http://schemas.microsoft.com/office/drawing/2014/main" id="{7E43424A-2E24-E5F1-C976-9B029788DB7F}"/>
              </a:ext>
            </a:extLst>
          </p:cNvPr>
          <p:cNvSpPr/>
          <p:nvPr/>
        </p:nvSpPr>
        <p:spPr>
          <a:xfrm>
            <a:off x="4253132" y="4064534"/>
            <a:ext cx="971139"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④</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grpSp>
        <p:nvGrpSpPr>
          <p:cNvPr id="2" name="グループ化 1">
            <a:extLst>
              <a:ext uri="{FF2B5EF4-FFF2-40B4-BE49-F238E27FC236}">
                <a16:creationId xmlns:a16="http://schemas.microsoft.com/office/drawing/2014/main" id="{8C18590B-A318-783E-2B7A-7A140AC3980D}"/>
              </a:ext>
            </a:extLst>
          </p:cNvPr>
          <p:cNvGrpSpPr/>
          <p:nvPr/>
        </p:nvGrpSpPr>
        <p:grpSpPr>
          <a:xfrm>
            <a:off x="2559395" y="312411"/>
            <a:ext cx="2232000" cy="1000804"/>
            <a:chOff x="7436497" y="5308139"/>
            <a:chExt cx="2232000" cy="1000804"/>
          </a:xfrm>
        </p:grpSpPr>
        <p:cxnSp>
          <p:nvCxnSpPr>
            <p:cNvPr id="4" name="直線コネクタ 3">
              <a:extLst>
                <a:ext uri="{FF2B5EF4-FFF2-40B4-BE49-F238E27FC236}">
                  <a16:creationId xmlns:a16="http://schemas.microsoft.com/office/drawing/2014/main" id="{53D247DD-2CFA-9B99-6392-D477926F3AA7}"/>
                </a:ext>
              </a:extLst>
            </p:cNvPr>
            <p:cNvCxnSpPr>
              <a:cxnSpLocks/>
            </p:cNvCxnSpPr>
            <p:nvPr/>
          </p:nvCxnSpPr>
          <p:spPr>
            <a:xfrm>
              <a:off x="9332214" y="5916576"/>
              <a:ext cx="0" cy="3923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 name="吹き出し: 四角形 4">
              <a:extLst>
                <a:ext uri="{FF2B5EF4-FFF2-40B4-BE49-F238E27FC236}">
                  <a16:creationId xmlns:a16="http://schemas.microsoft.com/office/drawing/2014/main" id="{D19BE171-B73A-AADF-EA5D-1BA3539C2F35}"/>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② </a:t>
              </a:r>
              <a:r>
                <a:rPr kumimoji="1" lang="en-US" altLang="ja-JP" sz="4000" b="1" dirty="0">
                  <a:latin typeface="Meiryo UI" panose="020B0604030504040204" pitchFamily="50" charset="-128"/>
                  <a:ea typeface="Meiryo UI" panose="020B0604030504040204" pitchFamily="50" charset="-128"/>
                </a:rPr>
                <a:t>1.2</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1" name="グループ化 10">
            <a:extLst>
              <a:ext uri="{FF2B5EF4-FFF2-40B4-BE49-F238E27FC236}">
                <a16:creationId xmlns:a16="http://schemas.microsoft.com/office/drawing/2014/main" id="{C86B2E7E-7BFC-13C8-2551-25AECA06AEFB}"/>
              </a:ext>
            </a:extLst>
          </p:cNvPr>
          <p:cNvGrpSpPr/>
          <p:nvPr/>
        </p:nvGrpSpPr>
        <p:grpSpPr>
          <a:xfrm>
            <a:off x="4903125" y="307029"/>
            <a:ext cx="2232000" cy="1228055"/>
            <a:chOff x="5573521" y="5308139"/>
            <a:chExt cx="2232000" cy="1228055"/>
          </a:xfrm>
        </p:grpSpPr>
        <p:cxnSp>
          <p:nvCxnSpPr>
            <p:cNvPr id="12" name="直線コネクタ 11">
              <a:extLst>
                <a:ext uri="{FF2B5EF4-FFF2-40B4-BE49-F238E27FC236}">
                  <a16:creationId xmlns:a16="http://schemas.microsoft.com/office/drawing/2014/main" id="{76AD3048-76F5-FBF2-BA3F-DB3CF7239ABA}"/>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3" name="吹き出し: 四角形 12">
              <a:extLst>
                <a:ext uri="{FF2B5EF4-FFF2-40B4-BE49-F238E27FC236}">
                  <a16:creationId xmlns:a16="http://schemas.microsoft.com/office/drawing/2014/main" id="{76B14AF1-E9C7-CE03-D620-96BE0C8C2CCB}"/>
                </a:ext>
              </a:extLst>
            </p:cNvPr>
            <p:cNvSpPr/>
            <p:nvPr/>
          </p:nvSpPr>
          <p:spPr bwMode="auto">
            <a:xfrm>
              <a:off x="5573521"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③ </a:t>
              </a:r>
              <a:r>
                <a:rPr kumimoji="1" lang="en-US" altLang="ja-JP" sz="4000" b="1" dirty="0">
                  <a:latin typeface="Meiryo UI" panose="020B0604030504040204" pitchFamily="50" charset="-128"/>
                  <a:ea typeface="Meiryo UI" panose="020B0604030504040204" pitchFamily="50" charset="-128"/>
                </a:rPr>
                <a:t>1.5</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4" name="グループ化 13">
            <a:extLst>
              <a:ext uri="{FF2B5EF4-FFF2-40B4-BE49-F238E27FC236}">
                <a16:creationId xmlns:a16="http://schemas.microsoft.com/office/drawing/2014/main" id="{A1FE0EDF-F83F-FE01-7D95-B5B092571F53}"/>
              </a:ext>
            </a:extLst>
          </p:cNvPr>
          <p:cNvGrpSpPr/>
          <p:nvPr/>
        </p:nvGrpSpPr>
        <p:grpSpPr>
          <a:xfrm>
            <a:off x="4237897" y="4190991"/>
            <a:ext cx="2880000" cy="983116"/>
            <a:chOff x="7436497" y="5009023"/>
            <a:chExt cx="2880000" cy="983116"/>
          </a:xfrm>
        </p:grpSpPr>
        <p:cxnSp>
          <p:nvCxnSpPr>
            <p:cNvPr id="15" name="直線コネクタ 14">
              <a:extLst>
                <a:ext uri="{FF2B5EF4-FFF2-40B4-BE49-F238E27FC236}">
                  <a16:creationId xmlns:a16="http://schemas.microsoft.com/office/drawing/2014/main" id="{607267C7-82D6-CB2E-B208-E2772705F58F}"/>
                </a:ext>
              </a:extLst>
            </p:cNvPr>
            <p:cNvCxnSpPr>
              <a:cxnSpLocks/>
            </p:cNvCxnSpPr>
            <p:nvPr/>
          </p:nvCxnSpPr>
          <p:spPr>
            <a:xfrm flipV="1">
              <a:off x="8012880" y="5009023"/>
              <a:ext cx="0" cy="55329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6" name="吹き出し: 四角形 15">
              <a:extLst>
                <a:ext uri="{FF2B5EF4-FFF2-40B4-BE49-F238E27FC236}">
                  <a16:creationId xmlns:a16="http://schemas.microsoft.com/office/drawing/2014/main" id="{41700179-BD63-72BA-F86E-F60ED65E8FEB}"/>
                </a:ext>
              </a:extLst>
            </p:cNvPr>
            <p:cNvSpPr/>
            <p:nvPr/>
          </p:nvSpPr>
          <p:spPr bwMode="auto">
            <a:xfrm>
              <a:off x="7436497" y="5308139"/>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④ </a:t>
              </a:r>
              <a:r>
                <a:rPr kumimoji="1" lang="en-US" altLang="ja-JP" sz="4000" b="1" dirty="0">
                  <a:latin typeface="Meiryo UI" panose="020B0604030504040204" pitchFamily="50" charset="-128"/>
                  <a:ea typeface="Meiryo UI" panose="020B0604030504040204" pitchFamily="50" charset="-128"/>
                </a:rPr>
                <a:t>6</a:t>
              </a:r>
              <a:r>
                <a:rPr kumimoji="1" lang="ja-JP" altLang="en-US" sz="3200" b="1" dirty="0">
                  <a:latin typeface="Meiryo UI" panose="020B0604030504040204" pitchFamily="50" charset="-128"/>
                  <a:ea typeface="Meiryo UI" panose="020B0604030504040204" pitchFamily="50" charset="-128"/>
                </a:rPr>
                <a:t>時</a:t>
              </a:r>
              <a:r>
                <a:rPr kumimoji="1" lang="en-US" altLang="ja-JP" sz="4000" b="1" dirty="0">
                  <a:latin typeface="Meiryo UI" panose="020B0604030504040204" pitchFamily="50" charset="-128"/>
                  <a:ea typeface="Meiryo UI" panose="020B0604030504040204" pitchFamily="50" charset="-128"/>
                </a:rPr>
                <a:t>30</a:t>
              </a:r>
              <a:r>
                <a:rPr kumimoji="1" lang="ja-JP" altLang="en-US" sz="3200" b="1" dirty="0">
                  <a:latin typeface="Meiryo UI" panose="020B0604030504040204" pitchFamily="50" charset="-128"/>
                  <a:ea typeface="Meiryo UI" panose="020B0604030504040204" pitchFamily="50" charset="-128"/>
                </a:rPr>
                <a:t>分</a:t>
              </a:r>
              <a:endParaRPr kumimoji="1" lang="en-US" altLang="ja-JP" sz="4000" b="1" dirty="0">
                <a:latin typeface="Meiryo UI" panose="020B0604030504040204" pitchFamily="50" charset="-128"/>
                <a:ea typeface="Meiryo UI" panose="020B0604030504040204" pitchFamily="50" charset="-128"/>
              </a:endParaRPr>
            </a:p>
          </p:txBody>
        </p:sp>
      </p:grpSp>
      <p:sp>
        <p:nvSpPr>
          <p:cNvPr id="17" name="正方形/長方形 16">
            <a:extLst>
              <a:ext uri="{FF2B5EF4-FFF2-40B4-BE49-F238E27FC236}">
                <a16:creationId xmlns:a16="http://schemas.microsoft.com/office/drawing/2014/main" id="{8A746B63-7C7E-2A06-4DF4-8B70CA4925D2}"/>
              </a:ext>
            </a:extLst>
          </p:cNvPr>
          <p:cNvSpPr/>
          <p:nvPr/>
        </p:nvSpPr>
        <p:spPr>
          <a:xfrm>
            <a:off x="404419" y="2112524"/>
            <a:ext cx="9276294" cy="492443"/>
          </a:xfrm>
          <a:prstGeom prst="rect">
            <a:avLst/>
          </a:prstGeom>
          <a:solidFill>
            <a:schemeClr val="bg1"/>
          </a:solidFill>
        </p:spPr>
        <p:txBody>
          <a:bodyPr wrap="square">
            <a:spAutoFit/>
          </a:bodyPr>
          <a:lstStyle/>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40-59</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歳</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の全脳卒中ではいちばん少ない日曜日を基準とすると</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月曜日発症者数は</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1.4</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倍、脳梗塞では</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1.5</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highlight>
                  <a:srgbClr val="FFFF00"/>
                </a:highlight>
                <a:uLnTx/>
                <a:uFillTx/>
                <a:latin typeface="メイリオ"/>
                <a:ea typeface="メイリオ" panose="020B0604030504040204" pitchFamily="50" charset="-128"/>
                <a:cs typeface="+mn-cs"/>
              </a:rPr>
              <a:t>60</a:t>
            </a:r>
            <a:r>
              <a:rPr kumimoji="1" lang="ja-JP" altLang="en-US" sz="1200" b="1" i="0" u="sng" strike="noStrike" kern="1200" cap="none" spc="0" normalizeH="0" baseline="0" noProof="0" dirty="0">
                <a:ln>
                  <a:noFill/>
                </a:ln>
                <a:solidFill>
                  <a:srgbClr val="000000"/>
                </a:solidFill>
                <a:effectLst/>
                <a:highlight>
                  <a:srgbClr val="FFFF00"/>
                </a:highlight>
                <a:uLnTx/>
                <a:uFillTx/>
                <a:latin typeface="メイリオ"/>
                <a:ea typeface="メイリオ" panose="020B0604030504040204" pitchFamily="50" charset="-128"/>
                <a:cs typeface="+mn-cs"/>
              </a:rPr>
              <a:t>歳以上</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月曜日が日曜日の</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1.2</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倍、木曜日が</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1.1</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a:t>
            </a:r>
            <a:r>
              <a:rPr kumimoji="1" lang="ja-JP" altLang="en-US" sz="1400" b="1" i="0" u="none" strike="noStrike" kern="1200" cap="none" spc="0" normalizeH="0" baseline="0" noProof="0" dirty="0">
                <a:ln>
                  <a:noFill/>
                </a:ln>
                <a:solidFill>
                  <a:srgbClr val="FF6562"/>
                </a:solidFill>
                <a:effectLst/>
                <a:uLnTx/>
                <a:uFillTx/>
                <a:latin typeface="メイリオ"/>
                <a:ea typeface="メイリオ" panose="020B0604030504040204" pitchFamily="50" charset="-128"/>
                <a:cs typeface="+mn-cs"/>
              </a:rPr>
              <a:t>月曜日に次いで木曜日が多い</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ことが明らかになりました。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Tree>
    <p:extLst>
      <p:ext uri="{BB962C8B-B14F-4D97-AF65-F5344CB8AC3E}">
        <p14:creationId xmlns:p14="http://schemas.microsoft.com/office/powerpoint/2010/main" val="178430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3665876268"/>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NOON※</a:t>
                      </a:r>
                      <a:endParaRPr lang="ja-JP" altLang="en-US" sz="800" u="none" strike="noStrike" dirty="0">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リツキシマブ</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ヒアルロニダーゼ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濾胞性リンパ腫びまん性大細胞型</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B</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細胞リンパ腫慢性リンパ性白血病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1,052,253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ソニデジブ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手術又は放射線治療で再発した局所進行基底細胞がん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2015</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1,495,442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ニンテダニブ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オフェブ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日本ﾍﾞｰﾘﾝｶﾞｰｲﾝｹﾞﾙﾊｲﾑ</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局所進行、転移性又は局所再発の肺腺がんの一次治療</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490,885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ベリノスタット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再発・難治性の末梢型</a:t>
                      </a:r>
                      <a:r>
                        <a:rPr lang="en-US" altLang="ja-JP" sz="800" b="0" i="0" u="none" strike="noStrike">
                          <a:solidFill>
                            <a:srgbClr val="000000"/>
                          </a:solidFill>
                          <a:effectLst/>
                          <a:latin typeface="Meiryo UI" panose="020B0604030504040204" pitchFamily="50" charset="-128"/>
                          <a:ea typeface="Meiryo UI" panose="020B0604030504040204" pitchFamily="50" charset="-128"/>
                        </a:rPr>
                        <a:t>T</a:t>
                      </a:r>
                      <a:r>
                        <a:rPr lang="ja-JP" altLang="en-US" sz="800" b="0" i="0" u="none" strike="noStrike">
                          <a:solidFill>
                            <a:srgbClr val="000000"/>
                          </a:solidFill>
                          <a:effectLst/>
                          <a:latin typeface="Meiryo UI" panose="020B0604030504040204" pitchFamily="50" charset="-128"/>
                          <a:ea typeface="Meiryo UI" panose="020B0604030504040204" pitchFamily="50" charset="-128"/>
                        </a:rPr>
                        <a:t>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2014</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7,542,560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イデラリシブ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ギリアド</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・サイエンシズ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再発性の慢性リンパ性白血病</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非ホジキンリンパ腫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小リンパ球性リンパ腫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2014</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1,579,583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オビヌツズマブ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ガザイバ</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中外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未治療の慢性リンパ性白血病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2013</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611,732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クロメチン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菌状息肉症型の皮膚</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細胞リンパ腫（外用）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2013</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8</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680,677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レナリドミド</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レブラミド</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セルジーン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要請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つ以上の前治療に再燃又は増悪のマントル細胞リンパ腫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2013</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必要性　　高位と判断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848,957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カボザンチニブ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甲状腺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進行、転移性の甲状腺髄様がん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第</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Ⅰ</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相</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試験終了</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2,275,472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オマセタキシン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つ以上のチロシンキナーゼ阻害剤に増悪又は不耐の慢性骨髄性白血病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4,471,824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ﾋﾞﾝｸﾘｽﾁﾝ硫酸塩 ﾘﾎﾟｿｰﾑ注射剤</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二回目以降の再燃又は</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つ以上の治療に増悪した急性リンパ性白血病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8,254,412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カルフィルゾミブ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カイプロス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小野薬品</a:t>
                      </a:r>
                      <a:br>
                        <a:rPr lang="zh-TW" altLang="en-US" sz="800" b="0" i="0" u="none" strike="noStrike">
                          <a:solidFill>
                            <a:srgbClr val="000000"/>
                          </a:solidFill>
                          <a:effectLst/>
                          <a:latin typeface="Meiryo UI" panose="020B0604030504040204" pitchFamily="50" charset="-128"/>
                          <a:ea typeface="Meiryo UI" panose="020B0604030504040204" pitchFamily="50" charset="-128"/>
                        </a:rPr>
                      </a:br>
                      <a:r>
                        <a:rPr lang="zh-TW" altLang="en-US" sz="800" b="0" i="0" u="none" strike="noStrike">
                          <a:solidFill>
                            <a:srgbClr val="000000"/>
                          </a:solidFill>
                          <a:effectLst/>
                          <a:latin typeface="Meiryo UI" panose="020B0604030504040204" pitchFamily="50" charset="-128"/>
                          <a:ea typeface="Meiryo UI" panose="020B0604030504040204" pitchFamily="50" charset="-128"/>
                        </a:rPr>
                        <a:t>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再発又は難治性の多発性骨髄腫</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＜単独投与＞</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推奨されないと判断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624,816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ピキサントロン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複数回再燃の非ホジキンリンパ腫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申請</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取下げ</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sz="800" b="0" i="0" u="none" strike="noStrike" dirty="0">
                          <a:solidFill>
                            <a:srgbClr val="000000"/>
                          </a:solidFill>
                          <a:effectLst/>
                          <a:latin typeface="Meiryo UI" panose="020B0604030504040204" pitchFamily="50" charset="-128"/>
                          <a:ea typeface="Meiryo UI" panose="020B0604030504040204" pitchFamily="50" charset="-128"/>
                        </a:rPr>
                        <a:t>FDA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申請取下げ</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EC136553-0FC3-834F-C666-5C515ECB5AC9}"/>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E53D23CE-8F6E-D946-DF1F-D96F420C40E6}"/>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B5326E1B-C49B-B18D-AF91-B0398F8A0C0D}"/>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03E753AA-C4EC-F1C9-8352-EE953B3AD789}"/>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50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395E0390-764C-37AB-687F-00AABBE481B2}"/>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371789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dirty="0">
                <a:solidFill>
                  <a:srgbClr val="3E3A39"/>
                </a:solidFill>
                <a:latin typeface="メイリオ" panose="020B0604030504040204" pitchFamily="50" charset="-128"/>
                <a:ea typeface="メイリオ" panose="020B0604030504040204" pitchFamily="50" charset="-128"/>
              </a:rPr>
              <a:t>14</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504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1476212899"/>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ビスモデギブ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症状を有する転移性、又は手術や放射線治療が不適の局所進行基底細胞がん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1,557,497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シプリューセル</a:t>
                      </a:r>
                      <a:r>
                        <a:rPr lang="en-US" altLang="ja-JP" sz="800" b="0" i="0" u="none" strike="noStrike">
                          <a:solidFill>
                            <a:srgbClr val="000000"/>
                          </a:solidFill>
                          <a:effectLst/>
                          <a:latin typeface="Meiryo UI" panose="020B0604030504040204" pitchFamily="50" charset="-128"/>
                          <a:ea typeface="Meiryo UI" panose="020B0604030504040204" pitchFamily="50" charset="-128"/>
                        </a:rPr>
                        <a:t>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去勢抵抗性の転移性前立腺がん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2010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EMA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：承認取下げ</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9,300,000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ビンフルニン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白金製剤を含む前治療に増悪した進行又は転移性の尿路上皮がん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ミファムルチド</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武田薬品</a:t>
                      </a:r>
                      <a:br>
                        <a:rPr lang="zh-TW" altLang="en-US" sz="800" b="0" i="0" u="none" strike="noStrike">
                          <a:solidFill>
                            <a:srgbClr val="000000"/>
                          </a:solidFill>
                          <a:effectLst/>
                          <a:latin typeface="Meiryo UI" panose="020B0604030504040204" pitchFamily="50" charset="-128"/>
                          <a:ea typeface="Meiryo UI" panose="020B0604030504040204" pitchFamily="50" charset="-128"/>
                        </a:rPr>
                      </a:br>
                      <a:r>
                        <a:rPr lang="zh-TW" altLang="en-US" sz="800" b="0" i="0" u="none" strike="noStrike">
                          <a:solidFill>
                            <a:srgbClr val="000000"/>
                          </a:solidFill>
                          <a:effectLst/>
                          <a:latin typeface="Meiryo UI" panose="020B0604030504040204" pitchFamily="50" charset="-128"/>
                          <a:ea typeface="Meiryo UI" panose="020B0604030504040204" pitchFamily="50" charset="-128"/>
                        </a:rPr>
                        <a:t>工業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骨軟部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非転移性で顕微鏡的に完全切除後の骨肉腫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不承認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FDA</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不承認</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19,000,000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808910936"/>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ヒスタミン</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二塩酸塩</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急性骨髄性白血病の一次緩解期における維持療法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2653822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ベバシズマブ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アバスチン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中外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転移性腎細胞がん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2009</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日本開発要望取下げ</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411,622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1847080"/>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イクサベピロン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乳腺</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アントラサイクリン系又はタキサン系抗悪性腫瘍剤による治療歴がある局所進行又は転移性乳がん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日本承認申請取下げ</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1,476,705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431461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トラベクテジン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ヨンデリス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大鵬薬品</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卵巣</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プラチナ感受性再発卵巣がん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461,712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07942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ﾄﾞｷｿﾙﾋﾞｼﾝ塩酸塩ﾘﾎﾟｿｰﾑ注射剤</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ドキシル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ヤンセン</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ファーマ</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開発要望取下げ</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つ以上の治療歴があり、ボルテゾミブ未治療の多発性骨髄腫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2007</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日本開発要望取下げ</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222,580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22570045"/>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デシタビン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ﾔﾝｾﾝﾌｧｰﾏ→大塚製薬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骨髄異形成症候群</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2006</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5</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日本開発</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断念</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862,344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681532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デシタビン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大塚製薬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未治療の急性骨髄性白血病</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1,077,930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003643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イマチニブ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グリベック</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ノバルティス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皮膚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切除不能、再発又は転移性の隆起性皮膚線維肉腫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2006</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44,710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62314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ヒストレリン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進行前立腺がんの緩和的治療</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2004</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44,866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0083379"/>
                  </a:ext>
                </a:extLst>
              </a:tr>
            </a:tbl>
          </a:graphicData>
        </a:graphic>
      </p:graphicFrame>
      <p:sp>
        <p:nvSpPr>
          <p:cNvPr id="3" name="正方形/長方形 2">
            <a:extLst>
              <a:ext uri="{FF2B5EF4-FFF2-40B4-BE49-F238E27FC236}">
                <a16:creationId xmlns:a16="http://schemas.microsoft.com/office/drawing/2014/main" id="{09F4FD0E-CEDF-46A7-2302-BFB3B7BDFF70}"/>
              </a:ext>
            </a:extLst>
          </p:cNvPr>
          <p:cNvSpPr/>
          <p:nvPr/>
        </p:nvSpPr>
        <p:spPr>
          <a:xfrm>
            <a:off x="6407671" y="6118916"/>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テキスト プレースホルダー 1">
            <a:extLst>
              <a:ext uri="{FF2B5EF4-FFF2-40B4-BE49-F238E27FC236}">
                <a16:creationId xmlns:a16="http://schemas.microsoft.com/office/drawing/2014/main" id="{FF8FA5FF-5C5A-35A7-3F48-FC28CC121920}"/>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5" name="テキスト プレースホルダー 1">
            <a:extLst>
              <a:ext uri="{FF2B5EF4-FFF2-40B4-BE49-F238E27FC236}">
                <a16:creationId xmlns:a16="http://schemas.microsoft.com/office/drawing/2014/main" id="{D6C0506D-CD6C-390D-3CDE-50B1217F8346}"/>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9" name="スライド番号プレースホルダー 5">
            <a:extLst>
              <a:ext uri="{FF2B5EF4-FFF2-40B4-BE49-F238E27FC236}">
                <a16:creationId xmlns:a16="http://schemas.microsoft.com/office/drawing/2014/main" id="{7BE22DFD-2D89-E4F8-D33D-760103970D8A}"/>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51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965C8C38-EAFC-A5F9-44DB-2B7F23B28755}"/>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9998673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2CFA673E-2C28-4738-ACFA-2C8557D612A4}"/>
              </a:ext>
            </a:extLst>
          </p:cNvPr>
          <p:cNvSpPr/>
          <p:nvPr/>
        </p:nvSpPr>
        <p:spPr>
          <a:xfrm>
            <a:off x="119879" y="820813"/>
            <a:ext cx="9005460" cy="276999"/>
          </a:xfrm>
          <a:prstGeom prst="rect">
            <a:avLst/>
          </a:prstGeom>
        </p:spPr>
        <p:txBody>
          <a:bodyPr wrap="square">
            <a:spAutoFit/>
          </a:bodyPr>
          <a:lstStyle/>
          <a:p>
            <a:pPr marL="228600" indent="-228600">
              <a:buFont typeface="+mj-lt"/>
              <a:buAutoNum type="arabicPeriod"/>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「国内で薬機法上未承認・適応外である医薬品・適応のリスト」（承認年月日順）</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※2023.7.31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データ　</a:t>
            </a:r>
            <a:r>
              <a:rPr kumimoji="1" lang="en-US" altLang="ja-JP" sz="1200" b="1" dirty="0">
                <a:solidFill>
                  <a:srgbClr val="3E3A39"/>
                </a:solidFill>
                <a:latin typeface="メイリオ" panose="020B0604030504040204" pitchFamily="50" charset="-128"/>
                <a:ea typeface="メイリオ" panose="020B0604030504040204" pitchFamily="50" charset="-128"/>
              </a:rPr>
              <a:t>15</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b="1" dirty="0">
                <a:solidFill>
                  <a:srgbClr val="3E3A39"/>
                </a:solidFill>
                <a:latin typeface="メイリオ" panose="020B0604030504040204" pitchFamily="50" charset="-128"/>
                <a:ea typeface="メイリオ" panose="020B0604030504040204" pitchFamily="50" charset="-128"/>
              </a:rPr>
              <a:t>15</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71A1B05-3388-4DEA-BF6A-703E5FADAB86}"/>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462A0770-1CBF-EC42-802C-56775D554D22}"/>
              </a:ext>
            </a:extLst>
          </p:cNvPr>
          <p:cNvGraphicFramePr>
            <a:graphicFrameLocks noGrp="1"/>
          </p:cNvGraphicFramePr>
          <p:nvPr/>
        </p:nvGraphicFramePr>
        <p:xfrm>
          <a:off x="119879" y="1120459"/>
          <a:ext cx="9756000" cy="180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9416363"/>
                    </a:ext>
                  </a:extLst>
                </a:gridCol>
                <a:gridCol w="792000">
                  <a:extLst>
                    <a:ext uri="{9D8B030D-6E8A-4147-A177-3AD203B41FA5}">
                      <a16:colId xmlns:a16="http://schemas.microsoft.com/office/drawing/2014/main" val="1114181113"/>
                    </a:ext>
                  </a:extLst>
                </a:gridCol>
                <a:gridCol w="720000">
                  <a:extLst>
                    <a:ext uri="{9D8B030D-6E8A-4147-A177-3AD203B41FA5}">
                      <a16:colId xmlns:a16="http://schemas.microsoft.com/office/drawing/2014/main" val="4006257082"/>
                    </a:ext>
                  </a:extLst>
                </a:gridCol>
                <a:gridCol w="612000">
                  <a:extLst>
                    <a:ext uri="{9D8B030D-6E8A-4147-A177-3AD203B41FA5}">
                      <a16:colId xmlns:a16="http://schemas.microsoft.com/office/drawing/2014/main" val="1260293554"/>
                    </a:ext>
                  </a:extLst>
                </a:gridCol>
                <a:gridCol w="468000">
                  <a:extLst>
                    <a:ext uri="{9D8B030D-6E8A-4147-A177-3AD203B41FA5}">
                      <a16:colId xmlns:a16="http://schemas.microsoft.com/office/drawing/2014/main" val="663369487"/>
                    </a:ext>
                  </a:extLst>
                </a:gridCol>
                <a:gridCol w="648000">
                  <a:extLst>
                    <a:ext uri="{9D8B030D-6E8A-4147-A177-3AD203B41FA5}">
                      <a16:colId xmlns:a16="http://schemas.microsoft.com/office/drawing/2014/main" val="2476536227"/>
                    </a:ext>
                  </a:extLst>
                </a:gridCol>
                <a:gridCol w="2916000">
                  <a:extLst>
                    <a:ext uri="{9D8B030D-6E8A-4147-A177-3AD203B41FA5}">
                      <a16:colId xmlns:a16="http://schemas.microsoft.com/office/drawing/2014/main" val="3998264784"/>
                    </a:ext>
                  </a:extLst>
                </a:gridCol>
                <a:gridCol w="504000">
                  <a:extLst>
                    <a:ext uri="{9D8B030D-6E8A-4147-A177-3AD203B41FA5}">
                      <a16:colId xmlns:a16="http://schemas.microsoft.com/office/drawing/2014/main" val="4020346218"/>
                    </a:ext>
                  </a:extLst>
                </a:gridCol>
                <a:gridCol w="504000">
                  <a:extLst>
                    <a:ext uri="{9D8B030D-6E8A-4147-A177-3AD203B41FA5}">
                      <a16:colId xmlns:a16="http://schemas.microsoft.com/office/drawing/2014/main" val="262507188"/>
                    </a:ext>
                  </a:extLst>
                </a:gridCol>
                <a:gridCol w="468000">
                  <a:extLst>
                    <a:ext uri="{9D8B030D-6E8A-4147-A177-3AD203B41FA5}">
                      <a16:colId xmlns:a16="http://schemas.microsoft.com/office/drawing/2014/main" val="956048360"/>
                    </a:ext>
                  </a:extLst>
                </a:gridCol>
                <a:gridCol w="576000">
                  <a:extLst>
                    <a:ext uri="{9D8B030D-6E8A-4147-A177-3AD203B41FA5}">
                      <a16:colId xmlns:a16="http://schemas.microsoft.com/office/drawing/2014/main" val="1626707655"/>
                    </a:ext>
                  </a:extLst>
                </a:gridCol>
                <a:gridCol w="288000">
                  <a:extLst>
                    <a:ext uri="{9D8B030D-6E8A-4147-A177-3AD203B41FA5}">
                      <a16:colId xmlns:a16="http://schemas.microsoft.com/office/drawing/2014/main" val="2587734005"/>
                    </a:ext>
                  </a:extLst>
                </a:gridCol>
                <a:gridCol w="1008000">
                  <a:extLst>
                    <a:ext uri="{9D8B030D-6E8A-4147-A177-3AD203B41FA5}">
                      <a16:colId xmlns:a16="http://schemas.microsoft.com/office/drawing/2014/main" val="3637826407"/>
                    </a:ext>
                  </a:extLst>
                </a:gridCol>
              </a:tblGrid>
              <a:tr h="36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整理</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番号</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一般名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CN" altLang="en-US" sz="800" u="none" strike="noStrike" dirty="0">
                          <a:effectLst/>
                          <a:latin typeface="Meiryo UI" panose="020B0604030504040204" pitchFamily="50" charset="-128"/>
                          <a:ea typeface="Meiryo UI" panose="020B0604030504040204" pitchFamily="50" charset="-128"/>
                        </a:rPr>
                        <a:t>商品名</a:t>
                      </a:r>
                      <a:br>
                        <a:rPr lang="zh-CN" altLang="en-US" sz="800" u="none" strike="noStrike" dirty="0">
                          <a:effectLst/>
                          <a:latin typeface="Meiryo UI" panose="020B0604030504040204" pitchFamily="50" charset="-128"/>
                          <a:ea typeface="Meiryo UI" panose="020B0604030504040204" pitchFamily="50" charset="-128"/>
                        </a:rPr>
                      </a:br>
                      <a:r>
                        <a:rPr lang="zh-CN" altLang="en-US" sz="800" u="none" strike="noStrike" dirty="0">
                          <a:effectLst/>
                          <a:latin typeface="Meiryo UI" panose="020B0604030504040204" pitchFamily="50" charset="-128"/>
                          <a:ea typeface="Meiryo UI" panose="020B0604030504040204" pitchFamily="50" charset="-128"/>
                        </a:rPr>
                        <a:t>（国内）</a:t>
                      </a:r>
                      <a:endParaRPr lang="zh-CN"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国内企業</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開発</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u="none" strike="noStrike" dirty="0">
                          <a:effectLst/>
                          <a:latin typeface="Meiryo UI" panose="020B0604030504040204" pitchFamily="50" charset="-128"/>
                          <a:ea typeface="Meiryo UI" panose="020B0604030504040204" pitchFamily="50" charset="-128"/>
                        </a:rPr>
                        <a:t>がん種</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効能：日本語簡略訳</a:t>
                      </a:r>
                      <a:br>
                        <a:rPr lang="zh-TW" altLang="en-US" sz="800" u="none" strike="noStrike" dirty="0">
                          <a:effectLst/>
                          <a:latin typeface="Meiryo UI" panose="020B0604030504040204" pitchFamily="50" charset="-128"/>
                          <a:ea typeface="Meiryo UI" panose="020B0604030504040204" pitchFamily="50" charset="-128"/>
                        </a:rPr>
                      </a:br>
                      <a:r>
                        <a:rPr lang="zh-TW" altLang="en-US" sz="800" u="none" strike="noStrike" dirty="0">
                          <a:effectLst/>
                          <a:latin typeface="Meiryo UI" panose="020B0604030504040204" pitchFamily="50" charset="-128"/>
                          <a:ea typeface="Meiryo UI" panose="020B0604030504040204" pitchFamily="50" charset="-128"/>
                        </a:rPr>
                        <a:t>（</a:t>
                      </a:r>
                      <a:r>
                        <a:rPr lang="en-US" altLang="zh-TW" sz="800" u="none" strike="noStrike" dirty="0">
                          <a:effectLst/>
                          <a:latin typeface="Meiryo UI" panose="020B0604030504040204" pitchFamily="50" charset="-128"/>
                          <a:ea typeface="Meiryo UI" panose="020B0604030504040204" pitchFamily="50" charset="-128"/>
                        </a:rPr>
                        <a:t>FDA</a:t>
                      </a:r>
                      <a:r>
                        <a:rPr lang="zh-TW" altLang="en-US" sz="800" u="none" strike="noStrike" dirty="0">
                          <a:effectLst/>
                          <a:latin typeface="Meiryo UI" panose="020B0604030504040204" pitchFamily="50" charset="-128"/>
                          <a:ea typeface="Meiryo UI" panose="020B0604030504040204" pitchFamily="50" charset="-128"/>
                        </a:rPr>
                        <a:t>承認効能）</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800" u="none" strike="noStrike" dirty="0">
                          <a:effectLst/>
                          <a:latin typeface="Meiryo UI" panose="020B0604030504040204" pitchFamily="50" charset="-128"/>
                          <a:ea typeface="Meiryo UI" panose="020B0604030504040204" pitchFamily="50" charset="-128"/>
                        </a:rPr>
                        <a:t>厚労省</a:t>
                      </a:r>
                      <a:endParaRPr lang="en-US" altLang="zh-TW" sz="800" u="none" strike="noStrike" dirty="0">
                        <a:effectLst/>
                        <a:latin typeface="Meiryo UI" panose="020B0604030504040204" pitchFamily="50" charset="-128"/>
                        <a:ea typeface="Meiryo UI" panose="020B0604030504040204" pitchFamily="50" charset="-128"/>
                      </a:endParaRPr>
                    </a:p>
                    <a:p>
                      <a:pPr algn="ctr" fontAlgn="ctr"/>
                      <a:r>
                        <a:rPr lang="zh-TW" altLang="en-US" sz="800" u="none" strike="noStrike" dirty="0">
                          <a:effectLst/>
                          <a:latin typeface="Meiryo UI" panose="020B0604030504040204" pitchFamily="50" charset="-128"/>
                          <a:ea typeface="Meiryo UI" panose="020B0604030504040204" pitchFamily="50" charset="-128"/>
                        </a:rPr>
                        <a:t>承認</a:t>
                      </a:r>
                      <a:endParaRPr lang="zh-TW"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endParaRPr lang="en-US"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承認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米国</a:t>
                      </a:r>
                      <a:br>
                        <a:rPr lang="en-US" sz="800" u="none" strike="noStrike" dirty="0">
                          <a:effectLst/>
                          <a:latin typeface="Meiryo UI" panose="020B0604030504040204" pitchFamily="50" charset="-128"/>
                          <a:ea typeface="Meiryo UI" panose="020B0604030504040204" pitchFamily="50" charset="-128"/>
                        </a:rPr>
                      </a:br>
                      <a:r>
                        <a:rPr lang="ja-JP" altLang="en-US" sz="800" u="none" strike="noStrike" dirty="0">
                          <a:effectLst/>
                          <a:latin typeface="Meiryo UI" panose="020B0604030504040204" pitchFamily="50" charset="-128"/>
                          <a:ea typeface="Meiryo UI" panose="020B0604030504040204" pitchFamily="50" charset="-128"/>
                        </a:rPr>
                        <a:t>承認日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国内外の</a:t>
                      </a:r>
                      <a:endParaRPr lang="en-US" altLang="ja-JP" sz="800" u="none" strike="noStrike" dirty="0">
                        <a:effectLst/>
                        <a:latin typeface="Meiryo UI" panose="020B0604030504040204" pitchFamily="50" charset="-128"/>
                        <a:ea typeface="Meiryo UI" panose="020B0604030504040204" pitchFamily="50" charset="-128"/>
                      </a:endParaRPr>
                    </a:p>
                    <a:p>
                      <a:pPr algn="ctr" fontAlgn="ctr"/>
                      <a:r>
                        <a:rPr lang="ja-JP" altLang="en-US" sz="800" u="none" strike="noStrike" dirty="0">
                          <a:effectLst/>
                          <a:latin typeface="Meiryo UI" panose="020B0604030504040204" pitchFamily="50" charset="-128"/>
                          <a:ea typeface="Meiryo UI" panose="020B0604030504040204" pitchFamily="50" charset="-128"/>
                        </a:rPr>
                        <a:t>開発状況</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NCCN※</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68076753"/>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サリドマイド</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サレド</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藤本製薬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開発中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未治療の多発性骨髄腫</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適応外薬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2004</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385,465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5999017"/>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テモポルフィン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dirty="0">
                          <a:solidFill>
                            <a:srgbClr val="000000"/>
                          </a:solidFill>
                          <a:effectLst/>
                          <a:latin typeface="Meiryo UI" panose="020B0604030504040204" pitchFamily="50" charset="-128"/>
                          <a:ea typeface="Meiryo UI" panose="020B0604030504040204" pitchFamily="50" charset="-128"/>
                        </a:rPr>
                        <a:t>頭頸部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治療歴がある進行性頭頚部扁平上皮がんに対する光線力学的療法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850948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トリプトレリン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泌尿器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進行前立腺がんの緩和的治療</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97,589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5216601"/>
                  </a:ext>
                </a:extLst>
              </a:tr>
              <a:tr h="360000">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ベキサロテン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タルグレチン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未着手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1" i="0" u="none" strike="noStrike">
                          <a:solidFill>
                            <a:srgbClr val="000000"/>
                          </a:solidFill>
                          <a:effectLst/>
                          <a:latin typeface="Meiryo UI" panose="020B0604030504040204" pitchFamily="50" charset="-128"/>
                          <a:ea typeface="Meiryo UI" panose="020B0604030504040204" pitchFamily="50" charset="-128"/>
                        </a:rPr>
                        <a:t>血液</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他の治療が適切でない皮膚</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細胞性リンパ腫、菌状息肉腫、セザリー症候群の局所治療</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未承認薬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承認済み</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2000</a:t>
                      </a:r>
                      <a:r>
                        <a:rPr lang="ja-JP" altLang="en-US" sz="8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a:solidFill>
                            <a:srgbClr val="000000"/>
                          </a:solidFill>
                          <a:effectLst/>
                          <a:latin typeface="Meiryo UI" panose="020B0604030504040204" pitchFamily="50" charset="-128"/>
                          <a:ea typeface="Meiryo UI" panose="020B0604030504040204" pitchFamily="50" charset="-128"/>
                        </a:rPr>
                        <a:t>6</a:t>
                      </a:r>
                      <a:r>
                        <a:rPr lang="ja-JP" altLang="en-US" sz="800" b="0" i="0" u="none" strike="noStrike">
                          <a:solidFill>
                            <a:srgbClr val="000000"/>
                          </a:solidFill>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3,499,087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08910936"/>
                  </a:ext>
                </a:extLst>
              </a:tr>
            </a:tbl>
          </a:graphicData>
        </a:graphic>
      </p:graphicFrame>
      <p:sp>
        <p:nvSpPr>
          <p:cNvPr id="5" name="正方形/長方形 4">
            <a:extLst>
              <a:ext uri="{FF2B5EF4-FFF2-40B4-BE49-F238E27FC236}">
                <a16:creationId xmlns:a16="http://schemas.microsoft.com/office/drawing/2014/main" id="{1069B2F6-0DE8-678F-6826-BB7FC73F68B9}"/>
              </a:ext>
            </a:extLst>
          </p:cNvPr>
          <p:cNvSpPr/>
          <p:nvPr/>
        </p:nvSpPr>
        <p:spPr>
          <a:xfrm>
            <a:off x="7711" y="5375031"/>
            <a:ext cx="3808509" cy="900246"/>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＜注釈＞</a:t>
            </a:r>
            <a:endParaRPr kumimoji="1" lang="en-US" altLang="ja-JP" sz="105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171450" marR="0" lvl="0" indent="-171450"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体格は平成</a:t>
            </a:r>
            <a:r>
              <a:rPr kumimoji="1" lang="en-US" altLang="ja-JP" sz="105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24</a:t>
            </a:r>
            <a:r>
              <a:rPr kumimoji="1" lang="ja-JP" altLang="en-US" sz="105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年度「国民健康・栄養調査」　　　　　　　　　　　　　　　　　　　　　　　第</a:t>
            </a:r>
            <a:r>
              <a:rPr kumimoji="1" lang="en-US" altLang="ja-JP" sz="105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t>
            </a:r>
            <a:r>
              <a:rPr kumimoji="1" lang="ja-JP" altLang="en-US" sz="105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部身体状況調査の結果第</a:t>
            </a:r>
            <a:r>
              <a:rPr kumimoji="1" lang="en-US" altLang="ja-JP" sz="105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11</a:t>
            </a:r>
            <a:r>
              <a:rPr kumimoji="1" lang="ja-JP" altLang="en-US" sz="105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表に基づく</a:t>
            </a:r>
            <a:endParaRPr kumimoji="1" lang="en-US" altLang="ja-JP" sz="105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171450" marR="0" lvl="0" indent="-171450"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未承認薬については、　　　　　　　　　　　　　　　　　　　　　　　　　　　　　　　　　　　　　　　</a:t>
            </a:r>
            <a:r>
              <a:rPr kumimoji="1" lang="ja-JP" altLang="en-US" sz="105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米国の平均卸売価格を用いて（</a:t>
            </a:r>
            <a:r>
              <a:rPr kumimoji="1" lang="en-US" altLang="ja-JP" sz="105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105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105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100</a:t>
            </a:r>
            <a:r>
              <a:rPr kumimoji="1" lang="ja-JP" altLang="en-US" sz="105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円）算出</a:t>
            </a:r>
            <a:endParaRPr kumimoji="1" lang="en-US" altLang="ja-JP" sz="1050" dirty="0">
              <a:solidFill>
                <a:srgbClr val="3E3A39"/>
              </a:solidFill>
              <a:latin typeface="HGPｺﾞｼｯｸM" panose="020B0600000000000000" pitchFamily="50" charset="-128"/>
              <a:ea typeface="HGPｺﾞｼｯｸM" panose="020B0600000000000000" pitchFamily="50" charset="-128"/>
            </a:endParaRPr>
          </a:p>
        </p:txBody>
      </p:sp>
      <p:sp>
        <p:nvSpPr>
          <p:cNvPr id="6" name="正方形/長方形 5">
            <a:extLst>
              <a:ext uri="{FF2B5EF4-FFF2-40B4-BE49-F238E27FC236}">
                <a16:creationId xmlns:a16="http://schemas.microsoft.com/office/drawing/2014/main" id="{E57548A0-04A5-A0FD-2D08-ACBABA45B8FB}"/>
              </a:ext>
            </a:extLst>
          </p:cNvPr>
          <p:cNvSpPr/>
          <p:nvPr/>
        </p:nvSpPr>
        <p:spPr>
          <a:xfrm>
            <a:off x="6407671" y="2920459"/>
            <a:ext cx="3490618" cy="21544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※NCCN</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ガイドラインのエビデンスレベル</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以上</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pic>
        <p:nvPicPr>
          <p:cNvPr id="11" name="図 10">
            <a:extLst>
              <a:ext uri="{FF2B5EF4-FFF2-40B4-BE49-F238E27FC236}">
                <a16:creationId xmlns:a16="http://schemas.microsoft.com/office/drawing/2014/main" id="{B22281AF-0756-F371-A787-15ABA3E29932}"/>
              </a:ext>
            </a:extLst>
          </p:cNvPr>
          <p:cNvPicPr>
            <a:picLocks noChangeAspect="1"/>
          </p:cNvPicPr>
          <p:nvPr/>
        </p:nvPicPr>
        <p:blipFill rotWithShape="1">
          <a:blip r:embed="rId3"/>
          <a:srcRect l="11209" t="35348" r="35315" b="20865"/>
          <a:stretch/>
        </p:blipFill>
        <p:spPr>
          <a:xfrm>
            <a:off x="3218144" y="3194984"/>
            <a:ext cx="6687856" cy="3080293"/>
          </a:xfrm>
          <a:prstGeom prst="rect">
            <a:avLst/>
          </a:prstGeom>
        </p:spPr>
      </p:pic>
      <p:sp>
        <p:nvSpPr>
          <p:cNvPr id="14" name="正方形/長方形 13">
            <a:extLst>
              <a:ext uri="{FF2B5EF4-FFF2-40B4-BE49-F238E27FC236}">
                <a16:creationId xmlns:a16="http://schemas.microsoft.com/office/drawing/2014/main" id="{36493074-DBA8-9F94-BCAC-0CA6BCAA4987}"/>
              </a:ext>
            </a:extLst>
          </p:cNvPr>
          <p:cNvSpPr/>
          <p:nvPr/>
        </p:nvSpPr>
        <p:spPr>
          <a:xfrm>
            <a:off x="119879" y="3167423"/>
            <a:ext cx="9005460" cy="1015663"/>
          </a:xfrm>
          <a:prstGeom prst="rect">
            <a:avLst/>
          </a:prstGeom>
        </p:spPr>
        <p:txBody>
          <a:bodyPr wrap="square">
            <a:spAutoFit/>
          </a:bodyPr>
          <a:lstStyle/>
          <a:p>
            <a:pPr>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２．米国か欧州で承認され、</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　　日本未承認または適応対象外である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　　がん領域の医薬品の</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a:defRPr/>
            </a:pPr>
            <a:r>
              <a:rPr kumimoji="1" lang="ja-JP" altLang="en-US" sz="1200" b="1" dirty="0">
                <a:solidFill>
                  <a:srgbClr val="3E3A39"/>
                </a:solidFill>
                <a:latin typeface="メイリオ" panose="020B0604030504040204" pitchFamily="50" charset="-128"/>
                <a:ea typeface="メイリオ" panose="020B0604030504040204" pitchFamily="50" charset="-128"/>
              </a:rPr>
              <a:t>　　</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一ヵ月あたりの薬剤費</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a:defRPr/>
            </a:pPr>
            <a:r>
              <a:rPr kumimoji="1" lang="ja-JP" altLang="en-US" sz="1200" b="1" dirty="0">
                <a:solidFill>
                  <a:srgbClr val="3E3A39"/>
                </a:solidFill>
                <a:latin typeface="メイリオ" panose="020B0604030504040204" pitchFamily="50" charset="-128"/>
                <a:ea typeface="メイリオ" panose="020B0604030504040204" pitchFamily="50" charset="-128"/>
              </a:rPr>
              <a:t>　（概算、薬剤費以外の診療費用は除く）</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吹き出し: 四角形 14">
            <a:extLst>
              <a:ext uri="{FF2B5EF4-FFF2-40B4-BE49-F238E27FC236}">
                <a16:creationId xmlns:a16="http://schemas.microsoft.com/office/drawing/2014/main" id="{062C5172-3B74-9587-CFA9-B701592C089F}"/>
              </a:ext>
            </a:extLst>
          </p:cNvPr>
          <p:cNvSpPr/>
          <p:nvPr/>
        </p:nvSpPr>
        <p:spPr>
          <a:xfrm>
            <a:off x="5236280" y="3570270"/>
            <a:ext cx="2048440" cy="1523494"/>
          </a:xfrm>
          <a:prstGeom prst="wedgeRectCallout">
            <a:avLst>
              <a:gd name="adj1" fmla="val 1326"/>
              <a:gd name="adj2" fmla="val 65971"/>
            </a:avLst>
          </a:prstGeom>
          <a:solidFill>
            <a:schemeClr val="bg1"/>
          </a:solidFill>
          <a:ln w="38100">
            <a:solidFill>
              <a:schemeClr val="bg1">
                <a:lumMod val="85000"/>
              </a:schemeClr>
            </a:solidFill>
          </a:ln>
        </p:spPr>
        <p:txBody>
          <a:bodyPr wrap="square">
            <a:spAutoFit/>
          </a:bodyPr>
          <a:lstStyle/>
          <a:p>
            <a:pPr>
              <a:defRPr/>
            </a:pPr>
            <a:r>
              <a:rPr kumimoji="1" lang="ja-JP" altLang="en-US" sz="1200" b="1" dirty="0">
                <a:solidFill>
                  <a:srgbClr val="3E3A39"/>
                </a:solidFill>
                <a:latin typeface="メイリオ" panose="020B0604030504040204" pitchFamily="50" charset="-128"/>
                <a:ea typeface="メイリオ" panose="020B0604030504040204" pitchFamily="50" charset="-128"/>
              </a:rPr>
              <a:t>最高額は、</a:t>
            </a:r>
            <a:r>
              <a:rPr kumimoji="1" lang="en-US" altLang="ja-JP" sz="1200" b="1" dirty="0">
                <a:solidFill>
                  <a:srgbClr val="3E3A39"/>
                </a:solidFill>
                <a:latin typeface="メイリオ" panose="020B0604030504040204" pitchFamily="50" charset="-128"/>
                <a:ea typeface="メイリオ" panose="020B0604030504040204" pitchFamily="50" charset="-128"/>
              </a:rPr>
              <a:t>1</a:t>
            </a:r>
            <a:r>
              <a:rPr kumimoji="1" lang="ja-JP" altLang="en-US" sz="1200" b="1" dirty="0">
                <a:solidFill>
                  <a:srgbClr val="3E3A39"/>
                </a:solidFill>
                <a:latin typeface="メイリオ" panose="020B0604030504040204" pitchFamily="50" charset="-128"/>
                <a:ea typeface="メイリオ" panose="020B0604030504040204" pitchFamily="50" charset="-128"/>
              </a:rPr>
              <a:t>ヵ月あたり</a:t>
            </a:r>
            <a:endParaRPr kumimoji="1" lang="en-US" altLang="ja-JP" sz="1200" b="1" dirty="0">
              <a:solidFill>
                <a:srgbClr val="3E3A39"/>
              </a:solidFill>
              <a:latin typeface="メイリオ" panose="020B0604030504040204" pitchFamily="50" charset="-128"/>
              <a:ea typeface="メイリオ" panose="020B0604030504040204" pitchFamily="50" charset="-128"/>
            </a:endParaRPr>
          </a:p>
          <a:p>
            <a:pPr>
              <a:defRPr/>
            </a:pPr>
            <a:r>
              <a:rPr kumimoji="1" lang="en-US" altLang="ja-JP" sz="1200" b="1" dirty="0">
                <a:solidFill>
                  <a:srgbClr val="3E3A39"/>
                </a:solidFill>
                <a:latin typeface="メイリオ" panose="020B0604030504040204" pitchFamily="50" charset="-128"/>
                <a:ea typeface="メイリオ" panose="020B0604030504040204" pitchFamily="50" charset="-128"/>
              </a:rPr>
              <a:t>5,747</a:t>
            </a:r>
            <a:r>
              <a:rPr kumimoji="1" lang="ja-JP" altLang="en-US" sz="1200" b="1" dirty="0">
                <a:solidFill>
                  <a:srgbClr val="3E3A39"/>
                </a:solidFill>
                <a:latin typeface="メイリオ" panose="020B0604030504040204" pitchFamily="50" charset="-128"/>
                <a:ea typeface="メイリオ" panose="020B0604030504040204" pitchFamily="50" charset="-128"/>
              </a:rPr>
              <a:t>万円　　 </a:t>
            </a:r>
            <a:endParaRPr kumimoji="1" lang="en-US" altLang="ja-JP" sz="1200" b="1" dirty="0">
              <a:solidFill>
                <a:srgbClr val="3E3A39"/>
              </a:solidFill>
              <a:latin typeface="メイリオ" panose="020B0604030504040204" pitchFamily="50" charset="-128"/>
              <a:ea typeface="メイリオ" panose="020B0604030504040204" pitchFamily="50" charset="-128"/>
            </a:endParaRPr>
          </a:p>
          <a:p>
            <a:pPr>
              <a:defRPr/>
            </a:pPr>
            <a:endParaRPr kumimoji="1" lang="en-US" altLang="ja-JP" sz="1050"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zh-TW" altLang="en-US" sz="1050" dirty="0">
                <a:solidFill>
                  <a:srgbClr val="3E3A39"/>
                </a:solidFill>
                <a:latin typeface="メイリオ" panose="020B0604030504040204" pitchFamily="50" charset="-128"/>
                <a:ea typeface="メイリオ" panose="020B0604030504040204" pitchFamily="50" charset="-128"/>
              </a:rPr>
              <a:t>難治性多発性骨髄腫</a:t>
            </a:r>
            <a:r>
              <a:rPr kumimoji="1" lang="ja-JP" altLang="en-US" sz="1050" dirty="0">
                <a:solidFill>
                  <a:srgbClr val="3E3A39"/>
                </a:solidFill>
                <a:latin typeface="メイリオ" panose="020B0604030504040204" pitchFamily="50" charset="-128"/>
                <a:ea typeface="メイリオ" panose="020B0604030504040204" pitchFamily="50" charset="-128"/>
              </a:rPr>
              <a:t>等）</a:t>
            </a:r>
            <a:endParaRPr kumimoji="1" lang="en-US" altLang="ja-JP" sz="1200" dirty="0">
              <a:solidFill>
                <a:srgbClr val="3E3A39"/>
              </a:solidFill>
              <a:latin typeface="メイリオ" panose="020B0604030504040204" pitchFamily="50" charset="-128"/>
              <a:ea typeface="メイリオ" panose="020B0604030504040204" pitchFamily="50" charset="-128"/>
            </a:endParaRPr>
          </a:p>
          <a:p>
            <a:pPr>
              <a:defRPr/>
            </a:pPr>
            <a:endParaRPr kumimoji="1" lang="en-US" altLang="ja-JP" sz="1200" b="1" dirty="0">
              <a:solidFill>
                <a:srgbClr val="3E3A39"/>
              </a:solidFill>
              <a:latin typeface="メイリオ" panose="020B0604030504040204" pitchFamily="50" charset="-128"/>
              <a:ea typeface="メイリオ" panose="020B0604030504040204" pitchFamily="50" charset="-128"/>
            </a:endParaRPr>
          </a:p>
          <a:p>
            <a:pPr>
              <a:defRPr/>
            </a:pPr>
            <a:r>
              <a:rPr kumimoji="1" lang="ja-JP" altLang="en-US" sz="1200" b="1" dirty="0">
                <a:solidFill>
                  <a:srgbClr val="3E3A39"/>
                </a:solidFill>
                <a:latin typeface="メイリオ" panose="020B0604030504040204" pitchFamily="50" charset="-128"/>
                <a:ea typeface="メイリオ" panose="020B0604030504040204" pitchFamily="50" charset="-128"/>
              </a:rPr>
              <a:t>平均額は、</a:t>
            </a:r>
            <a:r>
              <a:rPr kumimoji="1" lang="en-US" altLang="ja-JP" sz="1200" b="1" dirty="0">
                <a:solidFill>
                  <a:srgbClr val="3E3A39"/>
                </a:solidFill>
                <a:latin typeface="メイリオ" panose="020B0604030504040204" pitchFamily="50" charset="-128"/>
                <a:ea typeface="メイリオ" panose="020B0604030504040204" pitchFamily="50" charset="-128"/>
              </a:rPr>
              <a:t>1</a:t>
            </a:r>
            <a:r>
              <a:rPr kumimoji="1" lang="ja-JP" altLang="en-US" sz="1200" b="1" dirty="0">
                <a:solidFill>
                  <a:srgbClr val="3E3A39"/>
                </a:solidFill>
                <a:latin typeface="メイリオ" panose="020B0604030504040204" pitchFamily="50" charset="-128"/>
                <a:ea typeface="メイリオ" panose="020B0604030504040204" pitchFamily="50" charset="-128"/>
              </a:rPr>
              <a:t>カ月あたり</a:t>
            </a:r>
            <a:endParaRPr kumimoji="1" lang="en-US" altLang="ja-JP" sz="1200" b="1" dirty="0">
              <a:solidFill>
                <a:srgbClr val="3E3A39"/>
              </a:solidFill>
              <a:latin typeface="メイリオ" panose="020B0604030504040204" pitchFamily="50" charset="-128"/>
              <a:ea typeface="メイリオ" panose="020B0604030504040204" pitchFamily="50" charset="-128"/>
            </a:endParaRPr>
          </a:p>
          <a:p>
            <a:pPr>
              <a:defRPr/>
            </a:pPr>
            <a:endParaRPr kumimoji="1" lang="en-US" altLang="ja-JP" sz="1200" b="1" dirty="0">
              <a:solidFill>
                <a:srgbClr val="3E3A39"/>
              </a:solidFill>
              <a:latin typeface="メイリオ" panose="020B0604030504040204" pitchFamily="50" charset="-128"/>
              <a:ea typeface="メイリオ" panose="020B0604030504040204" pitchFamily="50" charset="-128"/>
            </a:endParaRPr>
          </a:p>
          <a:p>
            <a:pPr>
              <a:defRPr/>
            </a:pPr>
            <a:endParaRPr kumimoji="1" lang="en-US" altLang="ja-JP" sz="1200" b="1" dirty="0">
              <a:solidFill>
                <a:srgbClr val="3E3A39"/>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900A0A30-E56D-67D7-C77F-87D5D4D1DBF6}"/>
              </a:ext>
            </a:extLst>
          </p:cNvPr>
          <p:cNvSpPr/>
          <p:nvPr/>
        </p:nvSpPr>
        <p:spPr>
          <a:xfrm>
            <a:off x="5312406" y="4689410"/>
            <a:ext cx="1260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b="1" dirty="0">
                <a:solidFill>
                  <a:sysClr val="windowText" lastClr="000000"/>
                </a:solidFill>
                <a:latin typeface="Meiryo UI" panose="020B0604030504040204" pitchFamily="50" charset="-128"/>
                <a:ea typeface="Meiryo UI" panose="020B0604030504040204" pitchFamily="50" charset="-128"/>
              </a:rPr>
              <a:t>⑩　　　　　　　万円</a:t>
            </a:r>
          </a:p>
        </p:txBody>
      </p:sp>
      <p:sp>
        <p:nvSpPr>
          <p:cNvPr id="4" name="正方形/長方形 3">
            <a:extLst>
              <a:ext uri="{FF2B5EF4-FFF2-40B4-BE49-F238E27FC236}">
                <a16:creationId xmlns:a16="http://schemas.microsoft.com/office/drawing/2014/main" id="{1CE7779C-2D3C-C1A1-15FD-0B9B0ABB8C10}"/>
              </a:ext>
            </a:extLst>
          </p:cNvPr>
          <p:cNvSpPr/>
          <p:nvPr/>
        </p:nvSpPr>
        <p:spPr>
          <a:xfrm>
            <a:off x="5312406" y="3810120"/>
            <a:ext cx="1260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b="1" dirty="0">
                <a:solidFill>
                  <a:sysClr val="windowText" lastClr="000000"/>
                </a:solidFill>
                <a:latin typeface="Meiryo UI" panose="020B0604030504040204" pitchFamily="50" charset="-128"/>
                <a:ea typeface="Meiryo UI" panose="020B0604030504040204" pitchFamily="50" charset="-128"/>
              </a:rPr>
              <a:t>⑨　　　　　　　万円</a:t>
            </a:r>
          </a:p>
        </p:txBody>
      </p:sp>
      <p:sp>
        <p:nvSpPr>
          <p:cNvPr id="9" name="テキスト プレースホルダー 1">
            <a:extLst>
              <a:ext uri="{FF2B5EF4-FFF2-40B4-BE49-F238E27FC236}">
                <a16:creationId xmlns:a16="http://schemas.microsoft.com/office/drawing/2014/main" id="{8A3D403F-CDEE-A2E7-04F4-962F93DC20A1}"/>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10" name="テキスト プレースホルダー 1">
            <a:extLst>
              <a:ext uri="{FF2B5EF4-FFF2-40B4-BE49-F238E27FC236}">
                <a16:creationId xmlns:a16="http://schemas.microsoft.com/office/drawing/2014/main" id="{BA04E2C4-151A-7AC2-A1D2-514127647C8A}"/>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Ⅲ</a:t>
            </a:r>
            <a:r>
              <a:rPr lang="ja-JP" altLang="en-US" dirty="0">
                <a:solidFill>
                  <a:srgbClr val="002060"/>
                </a:solidFill>
              </a:rPr>
              <a:t>．</a:t>
            </a:r>
            <a:r>
              <a:rPr lang="ja-JP" altLang="en-US" dirty="0">
                <a:solidFill>
                  <a:schemeClr val="tx1"/>
                </a:solidFill>
              </a:rPr>
              <a:t>明治安田生命は、がんの保障に優位性がある！</a:t>
            </a:r>
          </a:p>
        </p:txBody>
      </p:sp>
      <p:sp>
        <p:nvSpPr>
          <p:cNvPr id="16" name="スライド番号プレースホルダー 5">
            <a:extLst>
              <a:ext uri="{FF2B5EF4-FFF2-40B4-BE49-F238E27FC236}">
                <a16:creationId xmlns:a16="http://schemas.microsoft.com/office/drawing/2014/main" id="{33F2CD52-97E9-6CD0-3FA2-CB807A3D5768}"/>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52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C8DA3758-3797-61AD-753D-6B11DABD909E}"/>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4"/>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4240637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2AB52-0A7A-7234-3A75-682E3741839B}"/>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12EC6C3B-7ACC-EC6B-6878-6B8CAE5689E1}"/>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9" name="テキスト プレースホルダー 1">
            <a:extLst>
              <a:ext uri="{FF2B5EF4-FFF2-40B4-BE49-F238E27FC236}">
                <a16:creationId xmlns:a16="http://schemas.microsoft.com/office/drawing/2014/main" id="{B1CE34C5-6FE5-4CFA-863A-F9758D85DCB3}"/>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12" name="スライド番号プレースホルダー 5">
            <a:extLst>
              <a:ext uri="{FF2B5EF4-FFF2-40B4-BE49-F238E27FC236}">
                <a16:creationId xmlns:a16="http://schemas.microsoft.com/office/drawing/2014/main" id="{25DC7E71-94FE-1D5E-634B-4BA59DE4A3EB}"/>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53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8" name="テキスト プレースホルダー 1">
            <a:extLst>
              <a:ext uri="{FF2B5EF4-FFF2-40B4-BE49-F238E27FC236}">
                <a16:creationId xmlns:a16="http://schemas.microsoft.com/office/drawing/2014/main" id="{CC6B89D4-B69A-2B22-50C3-2C1A515D1231}"/>
              </a:ext>
            </a:extLst>
          </p:cNvPr>
          <p:cNvSpPr txBox="1">
            <a:spLocks/>
          </p:cNvSpPr>
          <p:nvPr/>
        </p:nvSpPr>
        <p:spPr>
          <a:xfrm>
            <a:off x="53312" y="115949"/>
            <a:ext cx="918593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dirty="0">
                <a:solidFill>
                  <a:srgbClr val="002060"/>
                </a:solidFill>
              </a:rPr>
              <a:t>（参考３）</a:t>
            </a:r>
            <a:r>
              <a:rPr lang="en-US" altLang="ja-JP" dirty="0">
                <a:solidFill>
                  <a:schemeClr val="tx1"/>
                </a:solidFill>
              </a:rPr>
              <a:t>1</a:t>
            </a:r>
            <a:r>
              <a:rPr lang="ja-JP" altLang="en-US" dirty="0">
                <a:solidFill>
                  <a:schemeClr val="tx1"/>
                </a:solidFill>
              </a:rPr>
              <a:t>ヵ月</a:t>
            </a:r>
            <a:r>
              <a:rPr lang="en-US" altLang="ja-JP" dirty="0">
                <a:solidFill>
                  <a:schemeClr val="tx1"/>
                </a:solidFill>
              </a:rPr>
              <a:t>100</a:t>
            </a:r>
            <a:r>
              <a:rPr lang="ja-JP" altLang="en-US" dirty="0">
                <a:solidFill>
                  <a:schemeClr val="tx1"/>
                </a:solidFill>
              </a:rPr>
              <a:t>万円以下の薬剤費は？</a:t>
            </a:r>
          </a:p>
        </p:txBody>
      </p:sp>
      <p:graphicFrame>
        <p:nvGraphicFramePr>
          <p:cNvPr id="17" name="表 16">
            <a:extLst>
              <a:ext uri="{FF2B5EF4-FFF2-40B4-BE49-F238E27FC236}">
                <a16:creationId xmlns:a16="http://schemas.microsoft.com/office/drawing/2014/main" id="{C50B9107-14D2-9AB7-0C6F-4F2F42CC525D}"/>
              </a:ext>
            </a:extLst>
          </p:cNvPr>
          <p:cNvGraphicFramePr>
            <a:graphicFrameLocks noGrp="1"/>
          </p:cNvGraphicFramePr>
          <p:nvPr/>
        </p:nvGraphicFramePr>
        <p:xfrm>
          <a:off x="53312" y="572880"/>
          <a:ext cx="3133533" cy="5809105"/>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1012811436"/>
                    </a:ext>
                  </a:extLst>
                </a:gridCol>
                <a:gridCol w="1044000">
                  <a:extLst>
                    <a:ext uri="{9D8B030D-6E8A-4147-A177-3AD203B41FA5}">
                      <a16:colId xmlns:a16="http://schemas.microsoft.com/office/drawing/2014/main" val="4175767088"/>
                    </a:ext>
                  </a:extLst>
                </a:gridCol>
                <a:gridCol w="1044000">
                  <a:extLst>
                    <a:ext uri="{9D8B030D-6E8A-4147-A177-3AD203B41FA5}">
                      <a16:colId xmlns:a16="http://schemas.microsoft.com/office/drawing/2014/main" val="2284072196"/>
                    </a:ext>
                  </a:extLst>
                </a:gridCol>
                <a:gridCol w="613533">
                  <a:extLst>
                    <a:ext uri="{9D8B030D-6E8A-4147-A177-3AD203B41FA5}">
                      <a16:colId xmlns:a16="http://schemas.microsoft.com/office/drawing/2014/main" val="912254180"/>
                    </a:ext>
                  </a:extLst>
                </a:gridCol>
              </a:tblGrid>
              <a:tr h="216000">
                <a:tc rowSpan="2">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rowSpan="2">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万円　以下に〇</a:t>
                      </a:r>
                    </a:p>
                  </a:txBody>
                  <a:tcPr marL="36000" marR="36000" marT="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216000">
                <a:tc vMerge="1">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1㌦100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1㌦150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890129558"/>
                  </a:ext>
                </a:extLst>
              </a:tr>
              <a:tr h="173455">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dirty="0">
                          <a:effectLst/>
                          <a:latin typeface="Meiryo UI" panose="020B0604030504040204" pitchFamily="50" charset="-128"/>
                          <a:ea typeface="Meiryo UI" panose="020B0604030504040204" pitchFamily="50" charset="-128"/>
                        </a:rPr>
                        <a:t>1,778,257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2,667,386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73455">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dirty="0">
                          <a:effectLst/>
                          <a:latin typeface="Meiryo UI" panose="020B0604030504040204" pitchFamily="50" charset="-128"/>
                          <a:ea typeface="Meiryo UI" panose="020B0604030504040204" pitchFamily="50" charset="-128"/>
                        </a:rPr>
                        <a:t>2,101,688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3,152,532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3,270,075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4,905,113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732,810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1,099,215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3,654,134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dirty="0">
                          <a:effectLst/>
                          <a:latin typeface="Meiryo UI" panose="020B0604030504040204" pitchFamily="50" charset="-128"/>
                          <a:ea typeface="Meiryo UI" panose="020B0604030504040204" pitchFamily="50" charset="-128"/>
                        </a:rPr>
                        <a:t>5,481,201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4,500,000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6,750,000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73455">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571,995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857,993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〇</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822,996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1,234,494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dirty="0">
                          <a:effectLst/>
                          <a:latin typeface="Meiryo UI" panose="020B0604030504040204" pitchFamily="50" charset="-128"/>
                          <a:ea typeface="Meiryo UI" panose="020B0604030504040204" pitchFamily="50" charset="-128"/>
                        </a:rPr>
                        <a:t>743,512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1,115,268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879,184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1,318,776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1,708,800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2,563,200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7501963"/>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2,626,661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3,939,992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2,520,000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dirty="0">
                          <a:effectLst/>
                          <a:latin typeface="Meiryo UI" panose="020B0604030504040204" pitchFamily="50" charset="-128"/>
                          <a:ea typeface="Meiryo UI" panose="020B0604030504040204" pitchFamily="50" charset="-128"/>
                        </a:rPr>
                        <a:t>3,780,000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2,564,280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3,846,420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571,995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857,993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〇</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2,821,680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4,232,520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73455">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sz="900" u="none" strike="noStrike">
                          <a:effectLst/>
                          <a:latin typeface="Meiryo UI" panose="020B0604030504040204" pitchFamily="50" charset="-128"/>
                          <a:ea typeface="Meiryo UI" panose="020B0604030504040204" pitchFamily="50" charset="-128"/>
                        </a:rPr>
                        <a:t>No data</a:t>
                      </a:r>
                      <a:endParaRPr 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ja-JP" altLang="en-US" sz="900" u="none" strike="noStrike" dirty="0">
                          <a:effectLst/>
                          <a:latin typeface="Meiryo UI" panose="020B0604030504040204" pitchFamily="50" charset="-128"/>
                          <a:ea typeface="Meiryo UI" panose="020B0604030504040204" pitchFamily="50" charset="-128"/>
                        </a:rPr>
                        <a:t>ー</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ー</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2,509,830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3,764,745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580,731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871,097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〇</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751,889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dirty="0">
                          <a:effectLst/>
                          <a:latin typeface="Meiryo UI" panose="020B0604030504040204" pitchFamily="50" charset="-128"/>
                          <a:ea typeface="Meiryo UI" panose="020B0604030504040204" pitchFamily="50" charset="-128"/>
                        </a:rPr>
                        <a:t>1,127,834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3,864,000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5,796,000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3,980,800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dirty="0">
                          <a:effectLst/>
                          <a:latin typeface="Meiryo UI" panose="020B0604030504040204" pitchFamily="50" charset="-128"/>
                          <a:ea typeface="Meiryo UI" panose="020B0604030504040204" pitchFamily="50" charset="-128"/>
                        </a:rPr>
                        <a:t>5,971,200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1,738,440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dirty="0">
                          <a:effectLst/>
                          <a:latin typeface="Meiryo UI" panose="020B0604030504040204" pitchFamily="50" charset="-128"/>
                          <a:ea typeface="Meiryo UI" panose="020B0604030504040204" pitchFamily="50" charset="-128"/>
                        </a:rPr>
                        <a:t>2,607,660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998436"/>
                  </a:ext>
                </a:extLst>
              </a:tr>
              <a:tr h="173455">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600,583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900,875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〇</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8052270"/>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391,132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dirty="0">
                          <a:effectLst/>
                          <a:latin typeface="Meiryo UI" panose="020B0604030504040204" pitchFamily="50" charset="-128"/>
                          <a:ea typeface="Meiryo UI" panose="020B0604030504040204" pitchFamily="50" charset="-128"/>
                        </a:rPr>
                        <a:t>586,698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〇</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2689313"/>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659,244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988,866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〇</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2154812"/>
                  </a:ext>
                </a:extLst>
              </a:tr>
              <a:tr h="173455">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8,665,920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12,998,880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54759362"/>
                  </a:ext>
                </a:extLst>
              </a:tr>
              <a:tr h="173455">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sz="900" u="none" strike="noStrike">
                          <a:effectLst/>
                          <a:latin typeface="Meiryo UI" panose="020B0604030504040204" pitchFamily="50" charset="-128"/>
                          <a:ea typeface="Meiryo UI" panose="020B0604030504040204" pitchFamily="50" charset="-128"/>
                        </a:rPr>
                        <a:t>No data</a:t>
                      </a:r>
                      <a:endParaRPr 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ja-JP" altLang="en-US" sz="900" u="none" strike="noStrike" dirty="0">
                          <a:effectLst/>
                          <a:latin typeface="Meiryo UI" panose="020B0604030504040204" pitchFamily="50" charset="-128"/>
                          <a:ea typeface="Meiryo UI" panose="020B0604030504040204" pitchFamily="50" charset="-128"/>
                        </a:rPr>
                        <a:t>ー</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a:effectLst/>
                          <a:latin typeface="Meiryo UI" panose="020B0604030504040204" pitchFamily="50" charset="-128"/>
                          <a:ea typeface="Meiryo UI" panose="020B0604030504040204" pitchFamily="50" charset="-128"/>
                        </a:rPr>
                        <a:t>ー</a:t>
                      </a: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5711685"/>
                  </a:ext>
                </a:extLst>
              </a:tr>
              <a:tr h="173455">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3,348,840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dirty="0">
                          <a:effectLst/>
                          <a:latin typeface="Meiryo UI" panose="020B0604030504040204" pitchFamily="50" charset="-128"/>
                          <a:ea typeface="Meiryo UI" panose="020B0604030504040204" pitchFamily="50" charset="-128"/>
                        </a:rPr>
                        <a:t>5,023,260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3699134"/>
                  </a:ext>
                </a:extLst>
              </a:tr>
              <a:tr h="173455">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652,394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dirty="0">
                          <a:effectLst/>
                          <a:latin typeface="Meiryo UI" panose="020B0604030504040204" pitchFamily="50" charset="-128"/>
                          <a:ea typeface="Meiryo UI" panose="020B0604030504040204" pitchFamily="50" charset="-128"/>
                        </a:rPr>
                        <a:t>978,591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〇</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4935452"/>
                  </a:ext>
                </a:extLst>
              </a:tr>
              <a:tr h="173455">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652,394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u="none" strike="noStrike">
                          <a:effectLst/>
                          <a:latin typeface="Meiryo UI" panose="020B0604030504040204" pitchFamily="50" charset="-128"/>
                          <a:ea typeface="Meiryo UI" panose="020B0604030504040204" pitchFamily="50" charset="-128"/>
                        </a:rPr>
                        <a:t>978,591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〇</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23770853"/>
                  </a:ext>
                </a:extLst>
              </a:tr>
            </a:tbl>
          </a:graphicData>
        </a:graphic>
      </p:graphicFrame>
      <p:graphicFrame>
        <p:nvGraphicFramePr>
          <p:cNvPr id="18" name="表 17">
            <a:extLst>
              <a:ext uri="{FF2B5EF4-FFF2-40B4-BE49-F238E27FC236}">
                <a16:creationId xmlns:a16="http://schemas.microsoft.com/office/drawing/2014/main" id="{D802A66B-9060-B833-045C-803023718BDC}"/>
              </a:ext>
            </a:extLst>
          </p:cNvPr>
          <p:cNvGraphicFramePr>
            <a:graphicFrameLocks noGrp="1"/>
          </p:cNvGraphicFramePr>
          <p:nvPr/>
        </p:nvGraphicFramePr>
        <p:xfrm>
          <a:off x="3362951" y="572880"/>
          <a:ext cx="3133533" cy="5809105"/>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1012811436"/>
                    </a:ext>
                  </a:extLst>
                </a:gridCol>
                <a:gridCol w="1044000">
                  <a:extLst>
                    <a:ext uri="{9D8B030D-6E8A-4147-A177-3AD203B41FA5}">
                      <a16:colId xmlns:a16="http://schemas.microsoft.com/office/drawing/2014/main" val="4175767088"/>
                    </a:ext>
                  </a:extLst>
                </a:gridCol>
                <a:gridCol w="1044000">
                  <a:extLst>
                    <a:ext uri="{9D8B030D-6E8A-4147-A177-3AD203B41FA5}">
                      <a16:colId xmlns:a16="http://schemas.microsoft.com/office/drawing/2014/main" val="2284072196"/>
                    </a:ext>
                  </a:extLst>
                </a:gridCol>
                <a:gridCol w="613533">
                  <a:extLst>
                    <a:ext uri="{9D8B030D-6E8A-4147-A177-3AD203B41FA5}">
                      <a16:colId xmlns:a16="http://schemas.microsoft.com/office/drawing/2014/main" val="912254180"/>
                    </a:ext>
                  </a:extLst>
                </a:gridCol>
              </a:tblGrid>
              <a:tr h="216000">
                <a:tc rowSpan="2">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rowSpan="2">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万円　以下に〇</a:t>
                      </a:r>
                    </a:p>
                  </a:txBody>
                  <a:tcPr marL="36000" marR="36000" marT="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216000">
                <a:tc vMerge="1">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1㌦100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1㌦150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890129558"/>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827,635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1,241,453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816,368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1,224,552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2,138,613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3,207,920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271,243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406,865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625,324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937,986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7,800,000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11,700,000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9,460,800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14,191,200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41,616,000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62,424,000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3,419,404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5,129,106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57,474,000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86,211,000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422,146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633,219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7501963"/>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2,269,883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3,404,825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50,880,000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76,320,000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3,167,520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4,751,280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672,638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1,008,957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3,000,000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4,500,000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1,738,440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2,607,660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1,738,440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2,607,660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3,862,632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5,793,948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1,778,257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2,667,386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3,389,796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5,084,694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9,273,600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13,910,400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4,453,320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6,679,980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99843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2,709,000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4,063,500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8052270"/>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4,822,140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7,233,210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2689313"/>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571,995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857,993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215481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4,085,439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6,128,159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54759362"/>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1,778,257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2,667,386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5711685"/>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3,001,899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4,502,849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3699134"/>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7,063,200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10,594,800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493545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600,583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900,875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23770853"/>
                  </a:ext>
                </a:extLst>
              </a:tr>
            </a:tbl>
          </a:graphicData>
        </a:graphic>
      </p:graphicFrame>
      <p:graphicFrame>
        <p:nvGraphicFramePr>
          <p:cNvPr id="19" name="表 18">
            <a:extLst>
              <a:ext uri="{FF2B5EF4-FFF2-40B4-BE49-F238E27FC236}">
                <a16:creationId xmlns:a16="http://schemas.microsoft.com/office/drawing/2014/main" id="{8DE84AB0-2006-2DA3-349F-7832CEDB9F80}"/>
              </a:ext>
            </a:extLst>
          </p:cNvPr>
          <p:cNvGraphicFramePr>
            <a:graphicFrameLocks noGrp="1"/>
          </p:cNvGraphicFramePr>
          <p:nvPr/>
        </p:nvGraphicFramePr>
        <p:xfrm>
          <a:off x="6672590" y="572880"/>
          <a:ext cx="3133533" cy="5809105"/>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1012811436"/>
                    </a:ext>
                  </a:extLst>
                </a:gridCol>
                <a:gridCol w="1044000">
                  <a:extLst>
                    <a:ext uri="{9D8B030D-6E8A-4147-A177-3AD203B41FA5}">
                      <a16:colId xmlns:a16="http://schemas.microsoft.com/office/drawing/2014/main" val="4175767088"/>
                    </a:ext>
                  </a:extLst>
                </a:gridCol>
                <a:gridCol w="1044000">
                  <a:extLst>
                    <a:ext uri="{9D8B030D-6E8A-4147-A177-3AD203B41FA5}">
                      <a16:colId xmlns:a16="http://schemas.microsoft.com/office/drawing/2014/main" val="2284072196"/>
                    </a:ext>
                  </a:extLst>
                </a:gridCol>
                <a:gridCol w="613533">
                  <a:extLst>
                    <a:ext uri="{9D8B030D-6E8A-4147-A177-3AD203B41FA5}">
                      <a16:colId xmlns:a16="http://schemas.microsoft.com/office/drawing/2014/main" val="912254180"/>
                    </a:ext>
                  </a:extLst>
                </a:gridCol>
              </a:tblGrid>
              <a:tr h="216000">
                <a:tc rowSpan="2">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rowSpan="2">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万円　以下に〇</a:t>
                      </a:r>
                    </a:p>
                  </a:txBody>
                  <a:tcPr marL="36000" marR="36000" marT="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216000">
                <a:tc vMerge="1">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1㌦100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1㌦150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890129558"/>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600,583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900,875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1,908,000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2,862,000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652,394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978,591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78,282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117,423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1,438,821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2,158,232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2,547,334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3,821,001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16,625,274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24,937,911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2,547,334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3,821,001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2,882,732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4,324,098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2,824,469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4,236,704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3,925,950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5,888,925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7501963"/>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751,889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1,127,834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50,880,000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76,320,000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971,972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1,457,958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2,033,120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3,049,680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571,995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857,993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3,348,840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5,023,260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404,478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606,717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2,505,600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3,758,400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4,692,600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7,038,900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2,500,985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3,751,478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2,084,400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3,126,600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3,001,899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4,502,849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99843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874,398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1,311,597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8052270"/>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2,821,680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4,232,520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2689313"/>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11,148,960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16,723,440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215481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170,229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255,344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54759362"/>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2,797,187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4,195,781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571168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3,312,000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4,968,000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369913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672,896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1,009,344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493545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4,453,320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6,679,980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23770853"/>
                  </a:ext>
                </a:extLst>
              </a:tr>
            </a:tbl>
          </a:graphicData>
        </a:graphic>
      </p:graphicFrame>
      <p:sp>
        <p:nvSpPr>
          <p:cNvPr id="2" name="正方形/長方形 1">
            <a:extLst>
              <a:ext uri="{FF2B5EF4-FFF2-40B4-BE49-F238E27FC236}">
                <a16:creationId xmlns:a16="http://schemas.microsoft.com/office/drawing/2014/main" id="{20B8860E-C277-6440-E60C-EEDF4338D6D5}"/>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8830881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9EC1D-FC19-A133-AAB3-073197CB81A8}"/>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4C851171-566B-14B5-DFE2-245916D7E20E}"/>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9" name="テキスト プレースホルダー 1">
            <a:extLst>
              <a:ext uri="{FF2B5EF4-FFF2-40B4-BE49-F238E27FC236}">
                <a16:creationId xmlns:a16="http://schemas.microsoft.com/office/drawing/2014/main" id="{6D54FF08-E0AE-0498-E71F-DC6F4E466564}"/>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en-US" altLang="ja-JP" dirty="0">
                <a:solidFill>
                  <a:schemeClr val="tx1"/>
                </a:solidFill>
              </a:rPr>
              <a:t>3</a:t>
            </a:r>
            <a:r>
              <a:rPr lang="ja-JP" altLang="en-US" dirty="0">
                <a:solidFill>
                  <a:schemeClr val="tx1"/>
                </a:solidFill>
              </a:rPr>
              <a:t>月の行き先や活動のヒント</a:t>
            </a:r>
          </a:p>
        </p:txBody>
      </p:sp>
      <p:sp>
        <p:nvSpPr>
          <p:cNvPr id="12" name="スライド番号プレースホルダー 5">
            <a:extLst>
              <a:ext uri="{FF2B5EF4-FFF2-40B4-BE49-F238E27FC236}">
                <a16:creationId xmlns:a16="http://schemas.microsoft.com/office/drawing/2014/main" id="{BDF989B3-3F1B-C87D-7406-A0398FBE4B76}"/>
              </a:ext>
            </a:extLst>
          </p:cNvPr>
          <p:cNvSpPr txBox="1">
            <a:spLocks/>
          </p:cNvSpPr>
          <p:nvPr/>
        </p:nvSpPr>
        <p:spPr>
          <a:xfrm>
            <a:off x="9446123" y="136176"/>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54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8" name="テキスト プレースホルダー 1">
            <a:extLst>
              <a:ext uri="{FF2B5EF4-FFF2-40B4-BE49-F238E27FC236}">
                <a16:creationId xmlns:a16="http://schemas.microsoft.com/office/drawing/2014/main" id="{D74CAD76-E506-C278-7B18-A413947E5E29}"/>
              </a:ext>
            </a:extLst>
          </p:cNvPr>
          <p:cNvSpPr txBox="1">
            <a:spLocks/>
          </p:cNvSpPr>
          <p:nvPr/>
        </p:nvSpPr>
        <p:spPr>
          <a:xfrm>
            <a:off x="53312" y="115949"/>
            <a:ext cx="918593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dirty="0">
                <a:solidFill>
                  <a:srgbClr val="002060"/>
                </a:solidFill>
              </a:rPr>
              <a:t>（参考３）</a:t>
            </a:r>
            <a:r>
              <a:rPr lang="en-US" altLang="ja-JP" dirty="0">
                <a:solidFill>
                  <a:schemeClr val="tx1"/>
                </a:solidFill>
              </a:rPr>
              <a:t>1</a:t>
            </a:r>
            <a:r>
              <a:rPr lang="ja-JP" altLang="en-US" dirty="0">
                <a:solidFill>
                  <a:schemeClr val="tx1"/>
                </a:solidFill>
              </a:rPr>
              <a:t>ヵ月</a:t>
            </a:r>
            <a:r>
              <a:rPr lang="en-US" altLang="ja-JP" dirty="0">
                <a:solidFill>
                  <a:schemeClr val="tx1"/>
                </a:solidFill>
              </a:rPr>
              <a:t>100</a:t>
            </a:r>
            <a:r>
              <a:rPr lang="ja-JP" altLang="en-US" dirty="0">
                <a:solidFill>
                  <a:schemeClr val="tx1"/>
                </a:solidFill>
              </a:rPr>
              <a:t>万円以下の薬剤費は？</a:t>
            </a:r>
          </a:p>
        </p:txBody>
      </p:sp>
      <p:graphicFrame>
        <p:nvGraphicFramePr>
          <p:cNvPr id="17" name="表 16">
            <a:extLst>
              <a:ext uri="{FF2B5EF4-FFF2-40B4-BE49-F238E27FC236}">
                <a16:creationId xmlns:a16="http://schemas.microsoft.com/office/drawing/2014/main" id="{0DCCF837-F495-10FE-C28F-5A166AA11EA3}"/>
              </a:ext>
            </a:extLst>
          </p:cNvPr>
          <p:cNvGraphicFramePr>
            <a:graphicFrameLocks noGrp="1"/>
          </p:cNvGraphicFramePr>
          <p:nvPr/>
        </p:nvGraphicFramePr>
        <p:xfrm>
          <a:off x="53312" y="572880"/>
          <a:ext cx="3133533" cy="5809105"/>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1012811436"/>
                    </a:ext>
                  </a:extLst>
                </a:gridCol>
                <a:gridCol w="1044000">
                  <a:extLst>
                    <a:ext uri="{9D8B030D-6E8A-4147-A177-3AD203B41FA5}">
                      <a16:colId xmlns:a16="http://schemas.microsoft.com/office/drawing/2014/main" val="4175767088"/>
                    </a:ext>
                  </a:extLst>
                </a:gridCol>
                <a:gridCol w="1044000">
                  <a:extLst>
                    <a:ext uri="{9D8B030D-6E8A-4147-A177-3AD203B41FA5}">
                      <a16:colId xmlns:a16="http://schemas.microsoft.com/office/drawing/2014/main" val="2284072196"/>
                    </a:ext>
                  </a:extLst>
                </a:gridCol>
                <a:gridCol w="613533">
                  <a:extLst>
                    <a:ext uri="{9D8B030D-6E8A-4147-A177-3AD203B41FA5}">
                      <a16:colId xmlns:a16="http://schemas.microsoft.com/office/drawing/2014/main" val="912254180"/>
                    </a:ext>
                  </a:extLst>
                </a:gridCol>
              </a:tblGrid>
              <a:tr h="216000">
                <a:tc rowSpan="2">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rowSpan="2">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万円　以下に〇</a:t>
                      </a:r>
                    </a:p>
                  </a:txBody>
                  <a:tcPr marL="36000" marR="36000" marT="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216000">
                <a:tc vMerge="1">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1㌦100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1㌦150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890129558"/>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571,995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857,993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1,738,440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2,607,660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2,989,943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4,484,915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3,348,840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5,023,260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sz="900" b="0" i="0" u="none" strike="noStrike">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2,448,835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3,673,253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849,621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1,274,432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3,862,632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5,793,948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3,014,497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4,521,746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746,169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1,119,254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4,710,504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7,065,756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7501963"/>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216,966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325,449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4,125,457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6,188,186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571,995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857,993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2,504,072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3,756,108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sz="900" b="0" i="0" u="none" strike="noStrike">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571,995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857,993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2,101,688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3,152,532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600,583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900,875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2,168,917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3,253,376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2,168,917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3,253,376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2,383,560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3,575,340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732,810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1,099,215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99843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3,862,632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5,793,948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8052270"/>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1,965,041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2,947,562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2689313"/>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827,635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1,241,453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215481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816,368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1,224,552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5475936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2,084,400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3,126,600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571168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10,976,336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16,464,504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3699134"/>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135,625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203,438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493545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sz="900" b="0" i="0" u="none" strike="noStrike">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23770853"/>
                  </a:ext>
                </a:extLst>
              </a:tr>
            </a:tbl>
          </a:graphicData>
        </a:graphic>
      </p:graphicFrame>
      <p:graphicFrame>
        <p:nvGraphicFramePr>
          <p:cNvPr id="18" name="表 17">
            <a:extLst>
              <a:ext uri="{FF2B5EF4-FFF2-40B4-BE49-F238E27FC236}">
                <a16:creationId xmlns:a16="http://schemas.microsoft.com/office/drawing/2014/main" id="{37991357-3CB6-FB4A-0F71-5011B5E89CAB}"/>
              </a:ext>
            </a:extLst>
          </p:cNvPr>
          <p:cNvGraphicFramePr>
            <a:graphicFrameLocks noGrp="1"/>
          </p:cNvGraphicFramePr>
          <p:nvPr/>
        </p:nvGraphicFramePr>
        <p:xfrm>
          <a:off x="3362951" y="572880"/>
          <a:ext cx="3133533" cy="5809105"/>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1012811436"/>
                    </a:ext>
                  </a:extLst>
                </a:gridCol>
                <a:gridCol w="1044000">
                  <a:extLst>
                    <a:ext uri="{9D8B030D-6E8A-4147-A177-3AD203B41FA5}">
                      <a16:colId xmlns:a16="http://schemas.microsoft.com/office/drawing/2014/main" val="4175767088"/>
                    </a:ext>
                  </a:extLst>
                </a:gridCol>
                <a:gridCol w="1044000">
                  <a:extLst>
                    <a:ext uri="{9D8B030D-6E8A-4147-A177-3AD203B41FA5}">
                      <a16:colId xmlns:a16="http://schemas.microsoft.com/office/drawing/2014/main" val="2284072196"/>
                    </a:ext>
                  </a:extLst>
                </a:gridCol>
                <a:gridCol w="613533">
                  <a:extLst>
                    <a:ext uri="{9D8B030D-6E8A-4147-A177-3AD203B41FA5}">
                      <a16:colId xmlns:a16="http://schemas.microsoft.com/office/drawing/2014/main" val="912254180"/>
                    </a:ext>
                  </a:extLst>
                </a:gridCol>
              </a:tblGrid>
              <a:tr h="216000">
                <a:tc rowSpan="2">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rowSpan="2">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万円　以下に〇</a:t>
                      </a:r>
                    </a:p>
                  </a:txBody>
                  <a:tcPr marL="36000" marR="36000" marT="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216000">
                <a:tc vMerge="1">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1㌦100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1㌦150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890129558"/>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1,897,300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2,845,950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216,966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325,449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563,013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844,520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1,790,459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2,685,689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339,326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508,989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1,854,144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2,781,216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606,717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910,076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7,063,200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10,594,800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3,848,434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5,772,651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5,594,373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8,391,560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2,286,641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3,429,962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7501963"/>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sz="900" b="0" i="0" u="none" strike="noStrike">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1,566,088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2,349,132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1,293,671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1,940,507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5,174,680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7,762,020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250,271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375,407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751,889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1,127,834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1,965,041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2,947,562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732,810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1,099,215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sz="900" b="0" i="0" u="none" strike="noStrike">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2,084,400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3,126,600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668,220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1,002,330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751,889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1,127,834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99843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491,921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737,882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8052270"/>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253,280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379,920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2689313"/>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1,920,000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2,880,000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215481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2,130,904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3,196,356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54759362"/>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922,344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1,383,516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571168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3,071,844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4,607,766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369913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6,713,248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10,069,872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493545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1,052,253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1,578,380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23770853"/>
                  </a:ext>
                </a:extLst>
              </a:tr>
            </a:tbl>
          </a:graphicData>
        </a:graphic>
      </p:graphicFrame>
      <p:graphicFrame>
        <p:nvGraphicFramePr>
          <p:cNvPr id="19" name="表 18">
            <a:extLst>
              <a:ext uri="{FF2B5EF4-FFF2-40B4-BE49-F238E27FC236}">
                <a16:creationId xmlns:a16="http://schemas.microsoft.com/office/drawing/2014/main" id="{94CC8FF4-7787-9892-D74C-687974BA848F}"/>
              </a:ext>
            </a:extLst>
          </p:cNvPr>
          <p:cNvGraphicFramePr>
            <a:graphicFrameLocks noGrp="1"/>
          </p:cNvGraphicFramePr>
          <p:nvPr>
            <p:extLst>
              <p:ext uri="{D42A27DB-BD31-4B8C-83A1-F6EECF244321}">
                <p14:modId xmlns:p14="http://schemas.microsoft.com/office/powerpoint/2010/main" val="3075571729"/>
              </p:ext>
            </p:extLst>
          </p:nvPr>
        </p:nvGraphicFramePr>
        <p:xfrm>
          <a:off x="6672590" y="572880"/>
          <a:ext cx="3133533" cy="5462195"/>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1012811436"/>
                    </a:ext>
                  </a:extLst>
                </a:gridCol>
                <a:gridCol w="1044000">
                  <a:extLst>
                    <a:ext uri="{9D8B030D-6E8A-4147-A177-3AD203B41FA5}">
                      <a16:colId xmlns:a16="http://schemas.microsoft.com/office/drawing/2014/main" val="4175767088"/>
                    </a:ext>
                  </a:extLst>
                </a:gridCol>
                <a:gridCol w="1044000">
                  <a:extLst>
                    <a:ext uri="{9D8B030D-6E8A-4147-A177-3AD203B41FA5}">
                      <a16:colId xmlns:a16="http://schemas.microsoft.com/office/drawing/2014/main" val="2284072196"/>
                    </a:ext>
                  </a:extLst>
                </a:gridCol>
                <a:gridCol w="613533">
                  <a:extLst>
                    <a:ext uri="{9D8B030D-6E8A-4147-A177-3AD203B41FA5}">
                      <a16:colId xmlns:a16="http://schemas.microsoft.com/office/drawing/2014/main" val="912254180"/>
                    </a:ext>
                  </a:extLst>
                </a:gridCol>
              </a:tblGrid>
              <a:tr h="216000">
                <a:tc rowSpan="2">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ヵ月（</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ｻｲｸﾙ</a:t>
                      </a:r>
                      <a:r>
                        <a:rPr lang="en-US" altLang="ja-JP" sz="800" u="none" strike="noStrike" dirty="0">
                          <a:effectLst/>
                          <a:latin typeface="Meiryo UI" panose="020B0604030504040204" pitchFamily="50" charset="-128"/>
                          <a:ea typeface="Meiryo UI" panose="020B0604030504040204" pitchFamily="50" charset="-128"/>
                        </a:rPr>
                        <a:t>/28</a:t>
                      </a:r>
                      <a:r>
                        <a:rPr lang="ja-JP" altLang="en-US" sz="800" u="none" strike="noStrike" dirty="0">
                          <a:effectLst/>
                          <a:latin typeface="Meiryo UI" panose="020B0604030504040204" pitchFamily="50" charset="-128"/>
                          <a:ea typeface="Meiryo UI" panose="020B0604030504040204" pitchFamily="50" charset="-128"/>
                        </a:rPr>
                        <a:t>日） あたりの薬剤費（円）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rowSpan="2">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万円　以下に〇</a:t>
                      </a:r>
                    </a:p>
                  </a:txBody>
                  <a:tcPr marL="36000" marR="36000" marT="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216000">
                <a:tc vMerge="1">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1㌦100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1㌦150</a:t>
                      </a:r>
                      <a:r>
                        <a:rPr lang="ja-JP" altLang="en-US" sz="800" u="none" strike="noStrike" dirty="0">
                          <a:effectLst/>
                          <a:latin typeface="Meiryo UI" panose="020B0604030504040204" pitchFamily="50" charset="-128"/>
                          <a:ea typeface="Meiryo UI" panose="020B0604030504040204" pitchFamily="50" charset="-128"/>
                        </a:rPr>
                        <a:t>円</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890129558"/>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1,495,442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2,243,163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490,885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736,328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7,542,560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11,313,840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1,579,583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2,369,375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100" b="0" i="0" u="none" strike="noStrike">
                        <a:solidFill>
                          <a:srgbClr val="000000"/>
                        </a:solidFill>
                        <a:effectLst/>
                        <a:latin typeface="游ゴシック" panose="020B0400000000000000" pitchFamily="50" charset="-128"/>
                        <a:ea typeface="游ゴシック" panose="020B04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611,732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917,598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680,677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1,021,016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848,957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1,273,436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2,275,472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3,413,208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4,471,824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6,707,736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8,254,412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12,381,618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624,816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937,224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68048698"/>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0590969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1,557,497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2,336,246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35120241"/>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9,300,000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13,950,000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392720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sz="900" b="0" i="0" u="none" strike="noStrike" dirty="0">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5146509"/>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19,000,000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28,500,000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12633868"/>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sz="900" b="0" i="0" u="none" strike="noStrike">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7007565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411,622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617,433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5530401"/>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1,476,705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2,215,058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553723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461,712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692,568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47427438"/>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222,580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333,870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7287413"/>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862,344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1,293,516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1,077,930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1,616,895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44,710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67,065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73455">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44,866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67,299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181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385,465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578,198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182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sz="900" b="0" i="0" u="none" strike="noStrike">
                          <a:solidFill>
                            <a:srgbClr val="000000"/>
                          </a:solidFill>
                          <a:effectLst/>
                          <a:latin typeface="Meiryo UI" panose="020B0604030504040204" pitchFamily="50" charset="-128"/>
                          <a:ea typeface="Meiryo UI" panose="020B0604030504040204" pitchFamily="50" charset="-128"/>
                        </a:rPr>
                        <a:t>No data</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183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97,589</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146,384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73455">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184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3,499,087</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5,248,631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bl>
          </a:graphicData>
        </a:graphic>
      </p:graphicFrame>
      <p:sp>
        <p:nvSpPr>
          <p:cNvPr id="2" name="正方形/長方形 1">
            <a:extLst>
              <a:ext uri="{FF2B5EF4-FFF2-40B4-BE49-F238E27FC236}">
                <a16:creationId xmlns:a16="http://schemas.microsoft.com/office/drawing/2014/main" id="{572333E2-6E28-C1D7-D14F-4D74027E243D}"/>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3"/>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5" name="吹き出し: 四角形 4">
            <a:extLst>
              <a:ext uri="{FF2B5EF4-FFF2-40B4-BE49-F238E27FC236}">
                <a16:creationId xmlns:a16="http://schemas.microsoft.com/office/drawing/2014/main" id="{0904F226-7ACB-40B2-44BC-9C6F38052899}"/>
              </a:ext>
            </a:extLst>
          </p:cNvPr>
          <p:cNvSpPr/>
          <p:nvPr/>
        </p:nvSpPr>
        <p:spPr bwMode="auto">
          <a:xfrm>
            <a:off x="67645" y="6061453"/>
            <a:ext cx="9712905" cy="720000"/>
          </a:xfrm>
          <a:prstGeom prst="wedgeRectCallout">
            <a:avLst>
              <a:gd name="adj1" fmla="val -5079"/>
              <a:gd name="adj2" fmla="val -7611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72000" rIns="36000" bIns="0" numCol="1" spcCol="0" rtlCol="0" fromWordArt="0" anchor="t" anchorCtr="0" forceAA="0" compatLnSpc="1">
            <a:prstTxWarp prst="textNoShape">
              <a:avLst/>
            </a:prstTxWarp>
            <a:noAutofit/>
          </a:bodyPr>
          <a:lstStyle/>
          <a:p>
            <a:pPr algn="ctr"/>
            <a:r>
              <a:rPr kumimoji="1" lang="en-US" altLang="ja-JP" sz="4000" b="1" dirty="0">
                <a:latin typeface="Meiryo UI" panose="020B0604030504040204" pitchFamily="50" charset="-128"/>
                <a:ea typeface="Meiryo UI" panose="020B0604030504040204" pitchFamily="50" charset="-128"/>
              </a:rPr>
              <a:t>100</a:t>
            </a:r>
            <a:r>
              <a:rPr kumimoji="1" lang="ja-JP" altLang="en-US" sz="4000" b="1" dirty="0">
                <a:latin typeface="Meiryo UI" panose="020B0604030504040204" pitchFamily="50" charset="-128"/>
                <a:ea typeface="Meiryo UI" panose="020B0604030504040204" pitchFamily="50" charset="-128"/>
              </a:rPr>
              <a:t>万円以下は、</a:t>
            </a:r>
            <a:r>
              <a:rPr kumimoji="1" lang="en-US" altLang="ja-JP" sz="4000" b="1" dirty="0">
                <a:solidFill>
                  <a:srgbClr val="EA5550"/>
                </a:solidFill>
                <a:latin typeface="Meiryo UI" panose="020B0604030504040204" pitchFamily="50" charset="-128"/>
                <a:ea typeface="Meiryo UI" panose="020B0604030504040204" pitchFamily="50" charset="-128"/>
              </a:rPr>
              <a:t>53</a:t>
            </a:r>
            <a:r>
              <a:rPr kumimoji="1" lang="ja-JP" altLang="en-US" sz="4000" b="1" dirty="0">
                <a:solidFill>
                  <a:srgbClr val="EA5550"/>
                </a:solidFill>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184</a:t>
            </a:r>
            <a:r>
              <a:rPr kumimoji="1" lang="ja-JP" altLang="en-US" sz="4000" b="1" dirty="0">
                <a:solidFill>
                  <a:srgbClr val="EA5550"/>
                </a:solidFill>
                <a:latin typeface="Meiryo UI" panose="020B0604030504040204" pitchFamily="50" charset="-128"/>
                <a:ea typeface="Meiryo UI" panose="020B0604030504040204" pitchFamily="50" charset="-128"/>
              </a:rPr>
              <a:t>（</a:t>
            </a:r>
            <a:r>
              <a:rPr kumimoji="1" lang="en-US" altLang="ja-JP" sz="4000" b="1" dirty="0">
                <a:solidFill>
                  <a:srgbClr val="EA5550"/>
                </a:solidFill>
                <a:latin typeface="Meiryo UI" panose="020B0604030504040204" pitchFamily="50" charset="-128"/>
                <a:ea typeface="Meiryo UI" panose="020B0604030504040204" pitchFamily="50" charset="-128"/>
              </a:rPr>
              <a:t>28.8</a:t>
            </a:r>
            <a:r>
              <a:rPr kumimoji="1" lang="ja-JP" altLang="en-US" sz="4000" b="1" dirty="0">
                <a:solidFill>
                  <a:srgbClr val="EA5550"/>
                </a:solidFill>
                <a:latin typeface="Meiryo UI" panose="020B0604030504040204" pitchFamily="50" charset="-128"/>
                <a:ea typeface="Meiryo UI" panose="020B0604030504040204" pitchFamily="50" charset="-128"/>
              </a:rPr>
              <a:t>％）</a:t>
            </a:r>
            <a:endParaRPr kumimoji="1" lang="en-US" altLang="ja-JP" sz="4000" b="1" dirty="0">
              <a:solidFill>
                <a:srgbClr val="EA555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6169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4146D6-CC8B-4587-A4CF-23DA23137EBF}"/>
              </a:ext>
            </a:extLst>
          </p:cNvPr>
          <p:cNvSpPr>
            <a:spLocks noGrp="1"/>
          </p:cNvSpPr>
          <p:nvPr>
            <p:ph type="body" sz="quarter" idx="10"/>
          </p:nvPr>
        </p:nvSpPr>
        <p:spPr/>
        <p:txBody>
          <a:bodyPr/>
          <a:lstStyle/>
          <a:p>
            <a:r>
              <a:rPr kumimoji="1" lang="en-US" altLang="ja-JP" dirty="0"/>
              <a:t>Ⅱ</a:t>
            </a:r>
            <a:r>
              <a:rPr kumimoji="1" lang="ja-JP" altLang="en-US" dirty="0"/>
              <a:t>．その他</a:t>
            </a:r>
          </a:p>
        </p:txBody>
      </p:sp>
    </p:spTree>
    <p:extLst>
      <p:ext uri="{BB962C8B-B14F-4D97-AF65-F5344CB8AC3E}">
        <p14:creationId xmlns:p14="http://schemas.microsoft.com/office/powerpoint/2010/main" val="11029875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dirty="0"/>
              <a:t>当社のご紹介♪　</a:t>
            </a:r>
            <a:r>
              <a:rPr kumimoji="1" lang="ja-JP" altLang="en-US" dirty="0">
                <a:solidFill>
                  <a:schemeClr val="tx1"/>
                </a:solidFill>
              </a:rPr>
              <a:t>ｋ‘ｓらぼ</a:t>
            </a:r>
          </a:p>
        </p:txBody>
      </p:sp>
      <p:grpSp>
        <p:nvGrpSpPr>
          <p:cNvPr id="38" name="グループ化 37">
            <a:extLst>
              <a:ext uri="{FF2B5EF4-FFF2-40B4-BE49-F238E27FC236}">
                <a16:creationId xmlns:a16="http://schemas.microsoft.com/office/drawing/2014/main" id="{26300E39-5ABD-486C-8262-5FBEF3AADA8B}"/>
              </a:ext>
            </a:extLst>
          </p:cNvPr>
          <p:cNvGrpSpPr/>
          <p:nvPr/>
        </p:nvGrpSpPr>
        <p:grpSpPr>
          <a:xfrm>
            <a:off x="5107857" y="615820"/>
            <a:ext cx="4704367" cy="10601501"/>
            <a:chOff x="81476" y="-724078"/>
            <a:chExt cx="4675655" cy="10536800"/>
          </a:xfrm>
        </p:grpSpPr>
        <p:pic>
          <p:nvPicPr>
            <p:cNvPr id="39" name="図 38">
              <a:extLst>
                <a:ext uri="{FF2B5EF4-FFF2-40B4-BE49-F238E27FC236}">
                  <a16:creationId xmlns:a16="http://schemas.microsoft.com/office/drawing/2014/main" id="{0B902558-393D-4EC4-A8D6-93350C13DABC}"/>
                </a:ext>
              </a:extLst>
            </p:cNvPr>
            <p:cNvPicPr>
              <a:picLocks noChangeAspect="1"/>
            </p:cNvPicPr>
            <p:nvPr/>
          </p:nvPicPr>
          <p:blipFill rotWithShape="1">
            <a:blip r:embed="rId2"/>
            <a:srcRect l="6996" t="22258" r="31832" b="38773"/>
            <a:stretch/>
          </p:blipFill>
          <p:spPr>
            <a:xfrm>
              <a:off x="107893" y="1874319"/>
              <a:ext cx="4624191" cy="1657001"/>
            </a:xfrm>
            <a:prstGeom prst="rect">
              <a:avLst/>
            </a:prstGeom>
          </p:spPr>
        </p:pic>
        <p:pic>
          <p:nvPicPr>
            <p:cNvPr id="40" name="図 39">
              <a:extLst>
                <a:ext uri="{FF2B5EF4-FFF2-40B4-BE49-F238E27FC236}">
                  <a16:creationId xmlns:a16="http://schemas.microsoft.com/office/drawing/2014/main" id="{C8B97F48-33A0-40B0-86A6-D57838C23DCA}"/>
                </a:ext>
              </a:extLst>
            </p:cNvPr>
            <p:cNvPicPr>
              <a:picLocks noChangeAspect="1"/>
            </p:cNvPicPr>
            <p:nvPr/>
          </p:nvPicPr>
          <p:blipFill rotWithShape="1">
            <a:blip r:embed="rId3"/>
            <a:srcRect l="7545" t="45646" r="32067" b="29547"/>
            <a:stretch/>
          </p:blipFill>
          <p:spPr>
            <a:xfrm>
              <a:off x="107893" y="3944780"/>
              <a:ext cx="4624192" cy="1068517"/>
            </a:xfrm>
            <a:prstGeom prst="rect">
              <a:avLst/>
            </a:prstGeom>
          </p:spPr>
        </p:pic>
        <p:pic>
          <p:nvPicPr>
            <p:cNvPr id="41" name="図 40">
              <a:extLst>
                <a:ext uri="{FF2B5EF4-FFF2-40B4-BE49-F238E27FC236}">
                  <a16:creationId xmlns:a16="http://schemas.microsoft.com/office/drawing/2014/main" id="{64CFCE2F-190A-4C4F-861C-2EA4D0C3C352}"/>
                </a:ext>
              </a:extLst>
            </p:cNvPr>
            <p:cNvPicPr>
              <a:picLocks noChangeAspect="1"/>
            </p:cNvPicPr>
            <p:nvPr/>
          </p:nvPicPr>
          <p:blipFill rotWithShape="1">
            <a:blip r:embed="rId2"/>
            <a:srcRect l="6996" t="74351" r="31832" b="15361"/>
            <a:stretch/>
          </p:blipFill>
          <p:spPr>
            <a:xfrm>
              <a:off x="107893" y="3525318"/>
              <a:ext cx="4624191" cy="437471"/>
            </a:xfrm>
            <a:prstGeom prst="rect">
              <a:avLst/>
            </a:prstGeom>
          </p:spPr>
        </p:pic>
        <p:pic>
          <p:nvPicPr>
            <p:cNvPr id="42" name="図 41">
              <a:extLst>
                <a:ext uri="{FF2B5EF4-FFF2-40B4-BE49-F238E27FC236}">
                  <a16:creationId xmlns:a16="http://schemas.microsoft.com/office/drawing/2014/main" id="{9481BAD4-B29C-4AAF-81FC-852C9F491C28}"/>
                </a:ext>
              </a:extLst>
            </p:cNvPr>
            <p:cNvPicPr>
              <a:picLocks noChangeAspect="1"/>
            </p:cNvPicPr>
            <p:nvPr/>
          </p:nvPicPr>
          <p:blipFill rotWithShape="1">
            <a:blip r:embed="rId4"/>
            <a:srcRect l="6899" t="64698" r="31542" b="12763"/>
            <a:stretch/>
          </p:blipFill>
          <p:spPr>
            <a:xfrm>
              <a:off x="81476" y="6405663"/>
              <a:ext cx="4647456" cy="957174"/>
            </a:xfrm>
            <a:prstGeom prst="rect">
              <a:avLst/>
            </a:prstGeom>
          </p:spPr>
        </p:pic>
        <p:pic>
          <p:nvPicPr>
            <p:cNvPr id="43" name="図 42">
              <a:extLst>
                <a:ext uri="{FF2B5EF4-FFF2-40B4-BE49-F238E27FC236}">
                  <a16:creationId xmlns:a16="http://schemas.microsoft.com/office/drawing/2014/main" id="{BBEDD22A-4AA8-44BB-9091-E5D38B5C1161}"/>
                </a:ext>
              </a:extLst>
            </p:cNvPr>
            <p:cNvPicPr>
              <a:picLocks noChangeAspect="1"/>
            </p:cNvPicPr>
            <p:nvPr/>
          </p:nvPicPr>
          <p:blipFill rotWithShape="1">
            <a:blip r:embed="rId4"/>
            <a:srcRect l="6899" t="22909" r="31542" b="71450"/>
            <a:stretch/>
          </p:blipFill>
          <p:spPr>
            <a:xfrm>
              <a:off x="84932" y="4942761"/>
              <a:ext cx="4647456" cy="239558"/>
            </a:xfrm>
            <a:prstGeom prst="rect">
              <a:avLst/>
            </a:prstGeom>
          </p:spPr>
        </p:pic>
        <p:pic>
          <p:nvPicPr>
            <p:cNvPr id="44" name="図 43">
              <a:extLst>
                <a:ext uri="{FF2B5EF4-FFF2-40B4-BE49-F238E27FC236}">
                  <a16:creationId xmlns:a16="http://schemas.microsoft.com/office/drawing/2014/main" id="{1C8AB51C-5FD1-4C86-92EA-8DBE03C3C98B}"/>
                </a:ext>
              </a:extLst>
            </p:cNvPr>
            <p:cNvPicPr>
              <a:picLocks noChangeAspect="1"/>
            </p:cNvPicPr>
            <p:nvPr/>
          </p:nvPicPr>
          <p:blipFill rotWithShape="1">
            <a:blip r:embed="rId5"/>
            <a:srcRect l="6899" t="22547" r="30997" b="14791"/>
            <a:stretch/>
          </p:blipFill>
          <p:spPr>
            <a:xfrm>
              <a:off x="98258" y="-724078"/>
              <a:ext cx="4624962" cy="2624938"/>
            </a:xfrm>
            <a:prstGeom prst="rect">
              <a:avLst/>
            </a:prstGeom>
          </p:spPr>
        </p:pic>
        <p:pic>
          <p:nvPicPr>
            <p:cNvPr id="45" name="図 44">
              <a:extLst>
                <a:ext uri="{FF2B5EF4-FFF2-40B4-BE49-F238E27FC236}">
                  <a16:creationId xmlns:a16="http://schemas.microsoft.com/office/drawing/2014/main" id="{C46255FA-55CE-463A-96DF-938B71D25A38}"/>
                </a:ext>
              </a:extLst>
            </p:cNvPr>
            <p:cNvPicPr>
              <a:picLocks noChangeAspect="1"/>
            </p:cNvPicPr>
            <p:nvPr/>
          </p:nvPicPr>
          <p:blipFill rotWithShape="1">
            <a:blip r:embed="rId6"/>
            <a:srcRect l="6607" t="23662" r="31832" b="64632"/>
            <a:stretch/>
          </p:blipFill>
          <p:spPr>
            <a:xfrm>
              <a:off x="83150" y="7352185"/>
              <a:ext cx="4649238" cy="497310"/>
            </a:xfrm>
            <a:prstGeom prst="rect">
              <a:avLst/>
            </a:prstGeom>
          </p:spPr>
        </p:pic>
        <p:pic>
          <p:nvPicPr>
            <p:cNvPr id="46" name="図 45">
              <a:extLst>
                <a:ext uri="{FF2B5EF4-FFF2-40B4-BE49-F238E27FC236}">
                  <a16:creationId xmlns:a16="http://schemas.microsoft.com/office/drawing/2014/main" id="{89E471E6-39DC-4626-A215-EA53BA4F4BE6}"/>
                </a:ext>
              </a:extLst>
            </p:cNvPr>
            <p:cNvPicPr>
              <a:picLocks noChangeAspect="1"/>
            </p:cNvPicPr>
            <p:nvPr/>
          </p:nvPicPr>
          <p:blipFill rotWithShape="1">
            <a:blip r:embed="rId6"/>
            <a:srcRect l="6607" t="48510" r="31832" b="5277"/>
            <a:stretch/>
          </p:blipFill>
          <p:spPr>
            <a:xfrm>
              <a:off x="107893" y="7849495"/>
              <a:ext cx="4649238" cy="1963227"/>
            </a:xfrm>
            <a:prstGeom prst="rect">
              <a:avLst/>
            </a:prstGeom>
          </p:spPr>
        </p:pic>
      </p:grpSp>
      <p:sp>
        <p:nvSpPr>
          <p:cNvPr id="47" name="正方形/長方形 46">
            <a:extLst>
              <a:ext uri="{FF2B5EF4-FFF2-40B4-BE49-F238E27FC236}">
                <a16:creationId xmlns:a16="http://schemas.microsoft.com/office/drawing/2014/main" id="{7074F1A6-E50A-41C9-887B-CA124B41D84B}"/>
              </a:ext>
            </a:extLst>
          </p:cNvPr>
          <p:cNvSpPr/>
          <p:nvPr/>
        </p:nvSpPr>
        <p:spPr>
          <a:xfrm>
            <a:off x="0" y="1553352"/>
            <a:ext cx="5134436" cy="4524315"/>
          </a:xfrm>
          <a:prstGeom prst="rect">
            <a:avLst/>
          </a:prstGeom>
        </p:spPr>
        <p:txBody>
          <a:bodyPr wrap="square">
            <a:spAutoFit/>
          </a:bodyPr>
          <a:lstStyle/>
          <a:p>
            <a:pPr marL="0" marR="0" lvl="0" indent="0" defTabSz="914400" eaLnBrk="1" fontAlgn="ctr" latinLnBrk="0" hangingPunct="1">
              <a:spcBef>
                <a:spcPct val="0"/>
              </a:spcBef>
              <a:spcAft>
                <a:spcPct val="0"/>
              </a:spcAft>
              <a:buClrTx/>
              <a:buSzTx/>
              <a:buFontTx/>
              <a:buNone/>
              <a:tabLst/>
              <a:defRPr/>
            </a:pPr>
            <a:r>
              <a:rPr kumimoji="1" lang="ja-JP" altLang="en-US"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当社は、</a:t>
            </a: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さまざまな</a:t>
            </a:r>
            <a:r>
              <a:rPr kumimoji="1" lang="ja-JP" altLang="en-US" sz="1600" b="1" kern="0" dirty="0">
                <a:solidFill>
                  <a:srgbClr val="EA5550"/>
                </a:solidFill>
                <a:latin typeface="メイリオ" panose="020B0604030504040204" pitchFamily="50" charset="-128"/>
                <a:ea typeface="メイリオ" panose="020B0604030504040204" pitchFamily="50" charset="-128"/>
              </a:rPr>
              <a:t>「保険」の切り口を提供</a:t>
            </a:r>
            <a:r>
              <a:rPr kumimoji="1" lang="ja-JP" altLang="en-US" sz="1600" kern="0" dirty="0">
                <a:solidFill>
                  <a:srgbClr val="3E3A39"/>
                </a:solidFill>
                <a:latin typeface="メイリオ" panose="020B0604030504040204" pitchFamily="50" charset="-128"/>
                <a:ea typeface="メイリオ" panose="020B0604030504040204" pitchFamily="50" charset="-128"/>
              </a:rPr>
              <a:t>し、</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そして</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みなさんの</a:t>
            </a:r>
            <a:r>
              <a:rPr kumimoji="1" lang="ja-JP" altLang="en-US" sz="1600" b="1" kern="0" dirty="0">
                <a:solidFill>
                  <a:srgbClr val="EA5550"/>
                </a:solidFill>
                <a:latin typeface="メイリオ" panose="020B0604030504040204" pitchFamily="50" charset="-128"/>
                <a:ea typeface="メイリオ" panose="020B0604030504040204" pitchFamily="50" charset="-128"/>
              </a:rPr>
              <a:t>「活動」のお手伝い</a:t>
            </a:r>
            <a:r>
              <a:rPr kumimoji="1" lang="ja-JP" altLang="en-US" sz="1600" kern="0" dirty="0">
                <a:solidFill>
                  <a:srgbClr val="3E3A39"/>
                </a:solidFill>
                <a:latin typeface="メイリオ" panose="020B0604030504040204" pitchFamily="50" charset="-128"/>
                <a:ea typeface="メイリオ" panose="020B0604030504040204" pitchFamily="50" charset="-128"/>
              </a:rPr>
              <a:t>ができるように、</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タイムリーな情報を新鮮なうちに、</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b="1" kern="0" dirty="0">
                <a:solidFill>
                  <a:srgbClr val="EA5550"/>
                </a:solidFill>
                <a:latin typeface="メイリオ" panose="020B0604030504040204" pitchFamily="50" charset="-128"/>
                <a:ea typeface="メイリオ" panose="020B0604030504040204" pitchFamily="50" charset="-128"/>
              </a:rPr>
              <a:t>皆さんのお手元にお届け</a:t>
            </a:r>
            <a:r>
              <a:rPr kumimoji="1" lang="ja-JP" altLang="en-US" sz="1600" kern="0" dirty="0">
                <a:solidFill>
                  <a:srgbClr val="3E3A39"/>
                </a:solidFill>
                <a:latin typeface="メイリオ" panose="020B0604030504040204" pitchFamily="50" charset="-128"/>
                <a:ea typeface="メイリオ" panose="020B0604030504040204" pitchFamily="50" charset="-128"/>
              </a:rPr>
              <a:t>します。</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そんな、</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b="1" kern="0" dirty="0">
                <a:solidFill>
                  <a:srgbClr val="3E3A39"/>
                </a:solidFill>
                <a:latin typeface="メイリオ" panose="020B0604030504040204" pitchFamily="50" charset="-128"/>
                <a:ea typeface="メイリオ" panose="020B0604030504040204" pitchFamily="50" charset="-128"/>
              </a:rPr>
              <a:t>会員さま限定の情報配信サイト</a:t>
            </a:r>
            <a:r>
              <a:rPr kumimoji="1" lang="ja-JP" altLang="en-US" sz="1600" kern="0" dirty="0">
                <a:solidFill>
                  <a:srgbClr val="3E3A39"/>
                </a:solidFill>
                <a:latin typeface="メイリオ" panose="020B0604030504040204" pitchFamily="50" charset="-128"/>
                <a:ea typeface="メイリオ" panose="020B0604030504040204" pitchFamily="50" charset="-128"/>
              </a:rPr>
              <a:t>を運営しています。</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a:t>
            </a:r>
            <a:r>
              <a:rPr kumimoji="1" lang="en-US" altLang="ja-JP" sz="1600" kern="0" dirty="0">
                <a:solidFill>
                  <a:srgbClr val="3E3A39"/>
                </a:solidFill>
                <a:latin typeface="メイリオ" panose="020B0604030504040204" pitchFamily="50" charset="-128"/>
                <a:ea typeface="メイリオ" panose="020B0604030504040204" pitchFamily="50" charset="-128"/>
              </a:rPr>
              <a:t>URL</a:t>
            </a:r>
            <a:r>
              <a:rPr kumimoji="1" lang="ja-JP" altLang="en-US" sz="1600" kern="0" dirty="0">
                <a:solidFill>
                  <a:srgbClr val="3E3A39"/>
                </a:solidFill>
                <a:latin typeface="メイリオ" panose="020B0604030504040204" pitchFamily="50" charset="-128"/>
                <a:ea typeface="メイリオ" panose="020B0604030504040204" pitchFamily="50" charset="-128"/>
              </a:rPr>
              <a:t>＞</a:t>
            </a:r>
            <a:r>
              <a:rPr kumimoji="1" lang="en-US" altLang="ja-JP" sz="1600" kern="0" dirty="0">
                <a:solidFill>
                  <a:srgbClr val="3E3A39"/>
                </a:solidFill>
                <a:latin typeface="メイリオ" panose="020B0604030504040204" pitchFamily="50" charset="-128"/>
                <a:ea typeface="メイリオ" panose="020B0604030504040204" pitchFamily="50" charset="-128"/>
              </a:rPr>
              <a:t>https://labo-ks.co.jp/</a:t>
            </a:r>
          </a:p>
          <a:p>
            <a:pPr marL="0" marR="0" lvl="0" indent="0" defTabSz="914400" eaLnBrk="1" fontAlgn="ctr" latinLnBrk="0" hangingPunct="1">
              <a:lnSpc>
                <a:spcPct val="100000"/>
              </a:lnSpc>
              <a:spcBef>
                <a:spcPct val="0"/>
              </a:spcBef>
              <a:spcAft>
                <a:spcPct val="0"/>
              </a:spcAft>
              <a:buClrTx/>
              <a:buSzTx/>
              <a:buFontTx/>
              <a:buNone/>
              <a:tabLst/>
              <a:defRPr/>
            </a:pP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pic>
        <p:nvPicPr>
          <p:cNvPr id="48" name="図 47" descr="QR コード&#10;&#10;自動的に生成された説明">
            <a:extLst>
              <a:ext uri="{FF2B5EF4-FFF2-40B4-BE49-F238E27FC236}">
                <a16:creationId xmlns:a16="http://schemas.microsoft.com/office/drawing/2014/main" id="{BE487374-3785-4CDA-8FFC-DA7AB59617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13" y="5729559"/>
            <a:ext cx="968829" cy="968829"/>
          </a:xfrm>
          <a:prstGeom prst="rect">
            <a:avLst/>
          </a:prstGeom>
        </p:spPr>
      </p:pic>
      <p:sp>
        <p:nvSpPr>
          <p:cNvPr id="49" name="AutoShape 3">
            <a:extLst>
              <a:ext uri="{FF2B5EF4-FFF2-40B4-BE49-F238E27FC236}">
                <a16:creationId xmlns:a16="http://schemas.microsoft.com/office/drawing/2014/main" id="{D7DD60E3-E3E3-40BC-ABBF-0714509E2C9D}"/>
              </a:ext>
            </a:extLst>
          </p:cNvPr>
          <p:cNvSpPr>
            <a:spLocks noChangeArrowheads="1"/>
          </p:cNvSpPr>
          <p:nvPr/>
        </p:nvSpPr>
        <p:spPr bwMode="auto">
          <a:xfrm>
            <a:off x="8470698" y="697097"/>
            <a:ext cx="2354581"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3E3A39"/>
                </a:solidFill>
                <a:effectLst>
                  <a:glow rad="88900">
                    <a:schemeClr val="bg1"/>
                  </a:glow>
                </a:effectLst>
                <a:latin typeface="メイリオ" panose="020B0604030504040204" pitchFamily="50" charset="-128"/>
                <a:ea typeface="メイリオ" panose="020B0604030504040204" pitchFamily="50" charset="-128"/>
                <a:cs typeface="メイリオ" panose="020B0604030504040204" pitchFamily="50" charset="-128"/>
              </a:rPr>
              <a:t>当社のサイト</a:t>
            </a:r>
          </a:p>
        </p:txBody>
      </p:sp>
    </p:spTree>
    <p:extLst>
      <p:ext uri="{BB962C8B-B14F-4D97-AF65-F5344CB8AC3E}">
        <p14:creationId xmlns:p14="http://schemas.microsoft.com/office/powerpoint/2010/main" val="37376261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
        <p:nvSpPr>
          <p:cNvPr id="3" name="楕円 2">
            <a:extLst>
              <a:ext uri="{FF2B5EF4-FFF2-40B4-BE49-F238E27FC236}">
                <a16:creationId xmlns:a16="http://schemas.microsoft.com/office/drawing/2014/main" id="{EC1AA42A-94A6-4640-83CC-4FF27A2577F0}"/>
              </a:ext>
            </a:extLst>
          </p:cNvPr>
          <p:cNvSpPr/>
          <p:nvPr/>
        </p:nvSpPr>
        <p:spPr bwMode="auto">
          <a:xfrm>
            <a:off x="679372" y="1248014"/>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1</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4" name="正方形/長方形 3">
            <a:extLst>
              <a:ext uri="{FF2B5EF4-FFF2-40B4-BE49-F238E27FC236}">
                <a16:creationId xmlns:a16="http://schemas.microsoft.com/office/drawing/2014/main" id="{6803B668-F777-441E-B631-AAEC272A4640}"/>
              </a:ext>
            </a:extLst>
          </p:cNvPr>
          <p:cNvSpPr/>
          <p:nvPr/>
        </p:nvSpPr>
        <p:spPr>
          <a:xfrm>
            <a:off x="1434419" y="1126991"/>
            <a:ext cx="8200994" cy="92333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その日のトピックス</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（日経新聞等）から</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活動につなげる</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「きっかけ」</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アプローチを拡げる</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「視点」</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、提案を後押しする</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「根拠」</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を提供！</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5" name="楕円 4">
            <a:extLst>
              <a:ext uri="{FF2B5EF4-FFF2-40B4-BE49-F238E27FC236}">
                <a16:creationId xmlns:a16="http://schemas.microsoft.com/office/drawing/2014/main" id="{8296300E-F841-4471-A28C-325A77B08737}"/>
              </a:ext>
            </a:extLst>
          </p:cNvPr>
          <p:cNvSpPr/>
          <p:nvPr/>
        </p:nvSpPr>
        <p:spPr bwMode="auto">
          <a:xfrm>
            <a:off x="679372" y="2625834"/>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2</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6" name="正方形/長方形 5">
            <a:extLst>
              <a:ext uri="{FF2B5EF4-FFF2-40B4-BE49-F238E27FC236}">
                <a16:creationId xmlns:a16="http://schemas.microsoft.com/office/drawing/2014/main" id="{57BDD840-AA14-4103-BC25-79ABBCE579F0}"/>
              </a:ext>
            </a:extLst>
          </p:cNvPr>
          <p:cNvSpPr/>
          <p:nvPr/>
        </p:nvSpPr>
        <p:spPr>
          <a:xfrm>
            <a:off x="1434419" y="2545152"/>
            <a:ext cx="8200994" cy="92333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kern="0" dirty="0">
                <a:solidFill>
                  <a:srgbClr val="3E3A39"/>
                </a:solidFill>
                <a:latin typeface="メイリオ" panose="020B0604030504040204" pitchFamily="50" charset="-128"/>
                <a:ea typeface="メイリオ" panose="020B0604030504040204" pitchFamily="50" charset="-128"/>
              </a:rPr>
              <a:t>その日の「きっかけ」から、</a:t>
            </a:r>
            <a:r>
              <a:rPr kumimoji="1" lang="en-US" altLang="ja-JP" b="1" kern="0" dirty="0">
                <a:solidFill>
                  <a:srgbClr val="3E3A39"/>
                </a:solidFill>
                <a:latin typeface="メイリオ" panose="020B0604030504040204" pitchFamily="50" charset="-128"/>
                <a:ea typeface="メイリオ" panose="020B0604030504040204" pitchFamily="50" charset="-128"/>
              </a:rPr>
              <a:t>5</a:t>
            </a:r>
            <a:r>
              <a:rPr kumimoji="1" lang="ja-JP" altLang="en-US" b="1" kern="0" dirty="0">
                <a:solidFill>
                  <a:srgbClr val="3E3A39"/>
                </a:solidFill>
                <a:latin typeface="メイリオ" panose="020B0604030504040204" pitchFamily="50" charset="-128"/>
                <a:ea typeface="メイリオ" panose="020B0604030504040204" pitchFamily="50" charset="-128"/>
              </a:rPr>
              <a:t>人をリストアップ</a:t>
            </a:r>
            <a:endParaRPr kumimoji="1" lang="en-US" altLang="ja-JP" b="1"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毎日継続することで、</a:t>
            </a:r>
            <a:r>
              <a:rPr kumimoji="1" lang="en-US" altLang="ja-JP"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ヵ月</a:t>
            </a:r>
            <a:r>
              <a:rPr kumimoji="1" lang="en-US" altLang="ja-JP"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110</a:t>
            </a:r>
            <a:r>
              <a:rPr kumimoji="1" lang="ja-JP" altLang="en-US" b="1" kern="0" dirty="0">
                <a:solidFill>
                  <a:srgbClr val="EA5550"/>
                </a:solidFill>
                <a:latin typeface="メイリオ" panose="020B0604030504040204" pitchFamily="50" charset="-128"/>
                <a:ea typeface="メイリオ" panose="020B0604030504040204" pitchFamily="50" charset="-128"/>
              </a:rPr>
              <a:t>人のリストアップが可能</a:t>
            </a:r>
            <a:r>
              <a:rPr kumimoji="1" lang="ja-JP" altLang="en-US" kern="0" dirty="0">
                <a:solidFill>
                  <a:srgbClr val="3E3A39"/>
                </a:solidFill>
                <a:latin typeface="メイリオ" panose="020B0604030504040204" pitchFamily="50" charset="-128"/>
                <a:ea typeface="メイリオ" panose="020B0604030504040204" pitchFamily="50" charset="-128"/>
              </a:rPr>
              <a:t>！</a:t>
            </a:r>
            <a:endParaRPr kumimoji="1" lang="en-US" altLang="ja-JP"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5</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×22</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日（土日除く</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ヵ月）＝</a:t>
            </a:r>
            <a:r>
              <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110</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7" name="楕円 6">
            <a:extLst>
              <a:ext uri="{FF2B5EF4-FFF2-40B4-BE49-F238E27FC236}">
                <a16:creationId xmlns:a16="http://schemas.microsoft.com/office/drawing/2014/main" id="{0DED0336-9DC4-4F47-8994-A209A8229A3A}"/>
              </a:ext>
            </a:extLst>
          </p:cNvPr>
          <p:cNvSpPr/>
          <p:nvPr/>
        </p:nvSpPr>
        <p:spPr bwMode="auto">
          <a:xfrm>
            <a:off x="679372" y="4003654"/>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3</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8" name="正方形/長方形 7">
            <a:extLst>
              <a:ext uri="{FF2B5EF4-FFF2-40B4-BE49-F238E27FC236}">
                <a16:creationId xmlns:a16="http://schemas.microsoft.com/office/drawing/2014/main" id="{BC2C6675-6A33-4010-9BBE-7B79B81A4375}"/>
              </a:ext>
            </a:extLst>
          </p:cNvPr>
          <p:cNvSpPr/>
          <p:nvPr/>
        </p:nvSpPr>
        <p:spPr>
          <a:xfrm>
            <a:off x="1434419" y="3963313"/>
            <a:ext cx="8200994" cy="92333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上記コンテンツを</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毎日（平日）朝</a:t>
            </a:r>
            <a:r>
              <a:rPr kumimoji="1" lang="en-US" altLang="ja-JP"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8</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時ごろまでに投稿</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b="1" kern="0" dirty="0">
                <a:solidFill>
                  <a:srgbClr val="3E3A39"/>
                </a:solidFill>
                <a:latin typeface="メイリオ" panose="020B0604030504040204" pitchFamily="50" charset="-128"/>
                <a:ea typeface="メイリオ" panose="020B0604030504040204" pitchFamily="50" charset="-128"/>
              </a:rPr>
              <a:t>あわせてメルマガを配信</a:t>
            </a:r>
            <a:r>
              <a:rPr kumimoji="1" lang="ja-JP" altLang="en-US" kern="0" dirty="0">
                <a:solidFill>
                  <a:srgbClr val="3E3A39"/>
                </a:solidFill>
                <a:latin typeface="メイリオ" panose="020B0604030504040204" pitchFamily="50" charset="-128"/>
                <a:ea typeface="メイリオ" panose="020B0604030504040204" pitchFamily="50" charset="-128"/>
              </a:rPr>
              <a:t>するので、朝の忙しく貴重な時間に対し、</a:t>
            </a:r>
            <a:endParaRPr kumimoji="1" lang="en-US" altLang="ja-JP"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kern="0" dirty="0">
                <a:solidFill>
                  <a:srgbClr val="3E3A39"/>
                </a:solidFill>
                <a:latin typeface="メイリオ" panose="020B0604030504040204" pitchFamily="50" charset="-128"/>
                <a:ea typeface="メイリオ" panose="020B0604030504040204" pitchFamily="50" charset="-128"/>
              </a:rPr>
              <a:t>トピックスを見落とすことなく、販売教育はお任せで、自分の仕事に集中！</a:t>
            </a:r>
            <a:endParaRPr kumimoji="1" lang="en-US" altLang="ja-JP"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9" name="AutoShape 3">
            <a:extLst>
              <a:ext uri="{FF2B5EF4-FFF2-40B4-BE49-F238E27FC236}">
                <a16:creationId xmlns:a16="http://schemas.microsoft.com/office/drawing/2014/main" id="{4E03B1C0-0CBC-4701-97D6-4CB357A62593}"/>
              </a:ext>
            </a:extLst>
          </p:cNvPr>
          <p:cNvSpPr>
            <a:spLocks noChangeArrowheads="1"/>
          </p:cNvSpPr>
          <p:nvPr/>
        </p:nvSpPr>
        <p:spPr bwMode="auto">
          <a:xfrm>
            <a:off x="114300" y="668573"/>
            <a:ext cx="9677400" cy="2769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k’s</a:t>
            </a: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らぼのポイント</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10" name="楕円 9">
            <a:extLst>
              <a:ext uri="{FF2B5EF4-FFF2-40B4-BE49-F238E27FC236}">
                <a16:creationId xmlns:a16="http://schemas.microsoft.com/office/drawing/2014/main" id="{3B5A305B-5AE3-4A9B-9056-30F82167D846}"/>
              </a:ext>
            </a:extLst>
          </p:cNvPr>
          <p:cNvSpPr/>
          <p:nvPr/>
        </p:nvSpPr>
        <p:spPr bwMode="auto">
          <a:xfrm>
            <a:off x="679372" y="5381475"/>
            <a:ext cx="504000" cy="504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4</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1" name="正方形/長方形 10">
            <a:extLst>
              <a:ext uri="{FF2B5EF4-FFF2-40B4-BE49-F238E27FC236}">
                <a16:creationId xmlns:a16="http://schemas.microsoft.com/office/drawing/2014/main" id="{4B01D88E-DA81-46FF-9CF6-B95ACC79392E}"/>
              </a:ext>
            </a:extLst>
          </p:cNvPr>
          <p:cNvSpPr/>
          <p:nvPr/>
        </p:nvSpPr>
        <p:spPr>
          <a:xfrm>
            <a:off x="1434419" y="5381474"/>
            <a:ext cx="8200994" cy="646331"/>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サイトにアクセスすることで、</a:t>
            </a:r>
            <a:r>
              <a:rPr kumimoji="1" lang="ja-JP" altLang="en-US"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シームレスな情報の入手が可能</a:t>
            </a: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お客さまとの</a:t>
            </a:r>
            <a:r>
              <a:rPr kumimoji="1" lang="ja-JP" altLang="en-US"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待ち合わせの時間等が、戦略の時間</a:t>
            </a:r>
            <a:r>
              <a:rPr kumimoji="1" lang="ja-JP" altLang="en-US"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に！</a:t>
            </a:r>
          </a:p>
        </p:txBody>
      </p:sp>
    </p:spTree>
    <p:extLst>
      <p:ext uri="{BB962C8B-B14F-4D97-AF65-F5344CB8AC3E}">
        <p14:creationId xmlns:p14="http://schemas.microsoft.com/office/powerpoint/2010/main" val="37794793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6CBC012-87B9-4C2B-A307-B070D569B83E}"/>
              </a:ext>
            </a:extLst>
          </p:cNvPr>
          <p:cNvSpPr>
            <a:spLocks noGrp="1"/>
          </p:cNvSpPr>
          <p:nvPr>
            <p:ph type="body" sz="quarter" idx="10"/>
          </p:nvPr>
        </p:nvSpPr>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
        <p:nvSpPr>
          <p:cNvPr id="4" name="AutoShape 3">
            <a:extLst>
              <a:ext uri="{FF2B5EF4-FFF2-40B4-BE49-F238E27FC236}">
                <a16:creationId xmlns:a16="http://schemas.microsoft.com/office/drawing/2014/main" id="{43D65E03-E189-4AAB-A228-D3095ECEF501}"/>
              </a:ext>
            </a:extLst>
          </p:cNvPr>
          <p:cNvSpPr>
            <a:spLocks noChangeArrowheads="1"/>
          </p:cNvSpPr>
          <p:nvPr/>
        </p:nvSpPr>
        <p:spPr bwMode="auto">
          <a:xfrm>
            <a:off x="114300" y="673776"/>
            <a:ext cx="9677400" cy="2769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k’s</a:t>
            </a: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らぼの加入者さま</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5" name="AutoShape 3">
            <a:extLst>
              <a:ext uri="{FF2B5EF4-FFF2-40B4-BE49-F238E27FC236}">
                <a16:creationId xmlns:a16="http://schemas.microsoft.com/office/drawing/2014/main" id="{C5DD55B5-96E2-44DB-B053-CAD1FBB09296}"/>
              </a:ext>
            </a:extLst>
          </p:cNvPr>
          <p:cNvSpPr>
            <a:spLocks noChangeArrowheads="1"/>
          </p:cNvSpPr>
          <p:nvPr/>
        </p:nvSpPr>
        <p:spPr bwMode="auto">
          <a:xfrm>
            <a:off x="415244" y="6331017"/>
            <a:ext cx="1701480" cy="1384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900" dirty="0">
                <a:solidFill>
                  <a:srgbClr val="4D4D4D"/>
                </a:solidFill>
                <a:latin typeface="Arial"/>
                <a:ea typeface="メイリオ" pitchFamily="50" charset="-128"/>
                <a:cs typeface="メイリオ" pitchFamily="50" charset="-128"/>
              </a:rPr>
              <a:t>※3</a:t>
            </a:r>
            <a:r>
              <a:rPr kumimoji="1" lang="ja-JP" altLang="en-US" sz="900" dirty="0">
                <a:solidFill>
                  <a:srgbClr val="4D4D4D"/>
                </a:solidFill>
                <a:latin typeface="Arial"/>
                <a:ea typeface="メイリオ" pitchFamily="50" charset="-128"/>
                <a:cs typeface="メイリオ" pitchFamily="50" charset="-128"/>
              </a:rPr>
              <a:t>月</a:t>
            </a:r>
            <a:r>
              <a:rPr kumimoji="1" lang="en-US" altLang="ja-JP" sz="900" dirty="0">
                <a:solidFill>
                  <a:srgbClr val="4D4D4D"/>
                </a:solidFill>
                <a:latin typeface="Arial"/>
                <a:ea typeface="メイリオ" pitchFamily="50" charset="-128"/>
                <a:cs typeface="メイリオ" pitchFamily="50" charset="-128"/>
              </a:rPr>
              <a:t>1</a:t>
            </a:r>
            <a:r>
              <a:rPr kumimoji="1" lang="ja-JP" altLang="en-US" sz="900" dirty="0">
                <a:solidFill>
                  <a:srgbClr val="4D4D4D"/>
                </a:solidFill>
                <a:latin typeface="Arial"/>
                <a:ea typeface="メイリオ" pitchFamily="50" charset="-128"/>
                <a:cs typeface="メイリオ" pitchFamily="50" charset="-128"/>
              </a:rPr>
              <a:t>日</a:t>
            </a:r>
            <a:endParaRPr kumimoji="1" lang="en-US" altLang="ja-JP" sz="90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graphicFrame>
        <p:nvGraphicFramePr>
          <p:cNvPr id="6" name="グラフ 5">
            <a:extLst>
              <a:ext uri="{FF2B5EF4-FFF2-40B4-BE49-F238E27FC236}">
                <a16:creationId xmlns:a16="http://schemas.microsoft.com/office/drawing/2014/main" id="{03283C22-01A1-47F1-AFB5-194B37FBD984}"/>
              </a:ext>
            </a:extLst>
          </p:cNvPr>
          <p:cNvGraphicFramePr>
            <a:graphicFrameLocks/>
          </p:cNvGraphicFramePr>
          <p:nvPr/>
        </p:nvGraphicFramePr>
        <p:xfrm>
          <a:off x="5253944" y="1232228"/>
          <a:ext cx="4953000" cy="51680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グラフ 7">
            <a:extLst>
              <a:ext uri="{FF2B5EF4-FFF2-40B4-BE49-F238E27FC236}">
                <a16:creationId xmlns:a16="http://schemas.microsoft.com/office/drawing/2014/main" id="{D506EE47-C82B-4C55-BFDB-32D66B6F72A0}"/>
              </a:ext>
            </a:extLst>
          </p:cNvPr>
          <p:cNvGraphicFramePr>
            <a:graphicFrameLocks/>
          </p:cNvGraphicFramePr>
          <p:nvPr>
            <p:extLst>
              <p:ext uri="{D42A27DB-BD31-4B8C-83A1-F6EECF244321}">
                <p14:modId xmlns:p14="http://schemas.microsoft.com/office/powerpoint/2010/main" val="756812781"/>
              </p:ext>
            </p:extLst>
          </p:nvPr>
        </p:nvGraphicFramePr>
        <p:xfrm>
          <a:off x="490950" y="1162980"/>
          <a:ext cx="4952999" cy="51680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024049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C2BD9A37-7B92-42B5-9462-F2ADC267CC1D}"/>
              </a:ext>
            </a:extLst>
          </p:cNvPr>
          <p:cNvSpPr>
            <a:spLocks noGrp="1"/>
          </p:cNvSpPr>
          <p:nvPr>
            <p:ph type="body" sz="quarter" idx="10"/>
          </p:nvPr>
        </p:nvSpPr>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pic>
        <p:nvPicPr>
          <p:cNvPr id="3" name="図 2" descr="QR コード&#10;&#10;自動的に生成された説明">
            <a:extLst>
              <a:ext uri="{FF2B5EF4-FFF2-40B4-BE49-F238E27FC236}">
                <a16:creationId xmlns:a16="http://schemas.microsoft.com/office/drawing/2014/main" id="{2DE5A29B-25CD-4E8F-A91E-35521E6F0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9719" y="4411874"/>
            <a:ext cx="2036745" cy="2036745"/>
          </a:xfrm>
          <a:prstGeom prst="rect">
            <a:avLst/>
          </a:prstGeom>
        </p:spPr>
      </p:pic>
      <p:sp>
        <p:nvSpPr>
          <p:cNvPr id="4" name="正方形/長方形 3">
            <a:extLst>
              <a:ext uri="{FF2B5EF4-FFF2-40B4-BE49-F238E27FC236}">
                <a16:creationId xmlns:a16="http://schemas.microsoft.com/office/drawing/2014/main" id="{7A85BB66-B66C-4595-86EF-C01AD07EFA1C}"/>
              </a:ext>
            </a:extLst>
          </p:cNvPr>
          <p:cNvSpPr/>
          <p:nvPr/>
        </p:nvSpPr>
        <p:spPr>
          <a:xfrm>
            <a:off x="7343192" y="4114054"/>
            <a:ext cx="2492316" cy="442035"/>
          </a:xfrm>
          <a:prstGeom prst="rect">
            <a:avLst/>
          </a:prstGeom>
        </p:spPr>
        <p:txBody>
          <a:bodyPr wrap="square" lIns="36000" tIns="36000" rIns="36000" bIns="36000">
            <a:spAutoFit/>
          </a:bodyPr>
          <a:lstStyle/>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明治安田生命　</a:t>
            </a:r>
            <a:r>
              <a:rPr kumimoji="1" lang="ja-JP" altLang="en-US" sz="1200" b="1" kern="0" dirty="0">
                <a:solidFill>
                  <a:srgbClr val="EA5550"/>
                </a:solidFill>
                <a:latin typeface="Meiryo UI" panose="020B0604030504040204" pitchFamily="50" charset="-128"/>
                <a:ea typeface="Meiryo UI" panose="020B0604030504040204" pitchFamily="50" charset="-128"/>
              </a:rPr>
              <a:t>大阪東</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支社さま専用</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会員登録</a:t>
            </a:r>
            <a:r>
              <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QR</a:t>
            </a: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コード</a:t>
            </a:r>
            <a:endPar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endParaRPr>
          </a:p>
        </p:txBody>
      </p:sp>
      <p:graphicFrame>
        <p:nvGraphicFramePr>
          <p:cNvPr id="5" name="表 2">
            <a:extLst>
              <a:ext uri="{FF2B5EF4-FFF2-40B4-BE49-F238E27FC236}">
                <a16:creationId xmlns:a16="http://schemas.microsoft.com/office/drawing/2014/main" id="{A0099603-BA90-42C4-8BBC-C2B6093537FA}"/>
              </a:ext>
            </a:extLst>
          </p:cNvPr>
          <p:cNvGraphicFramePr>
            <a:graphicFrameLocks noGrp="1"/>
          </p:cNvGraphicFramePr>
          <p:nvPr/>
        </p:nvGraphicFramePr>
        <p:xfrm>
          <a:off x="214605" y="1201601"/>
          <a:ext cx="9576000" cy="2808000"/>
        </p:xfrm>
        <a:graphic>
          <a:graphicData uri="http://schemas.openxmlformats.org/drawingml/2006/table">
            <a:tbl>
              <a:tblPr firstRow="1" bandRow="1">
                <a:tableStyleId>{5C22544A-7EE6-4342-B048-85BDC9FD1C3A}</a:tableStyleId>
              </a:tblPr>
              <a:tblGrid>
                <a:gridCol w="2232000">
                  <a:extLst>
                    <a:ext uri="{9D8B030D-6E8A-4147-A177-3AD203B41FA5}">
                      <a16:colId xmlns:a16="http://schemas.microsoft.com/office/drawing/2014/main" val="744064938"/>
                    </a:ext>
                  </a:extLst>
                </a:gridCol>
                <a:gridCol w="1620000">
                  <a:extLst>
                    <a:ext uri="{9D8B030D-6E8A-4147-A177-3AD203B41FA5}">
                      <a16:colId xmlns:a16="http://schemas.microsoft.com/office/drawing/2014/main" val="1264713109"/>
                    </a:ext>
                  </a:extLst>
                </a:gridCol>
                <a:gridCol w="1620000">
                  <a:extLst>
                    <a:ext uri="{9D8B030D-6E8A-4147-A177-3AD203B41FA5}">
                      <a16:colId xmlns:a16="http://schemas.microsoft.com/office/drawing/2014/main" val="321478216"/>
                    </a:ext>
                  </a:extLst>
                </a:gridCol>
                <a:gridCol w="4104000">
                  <a:extLst>
                    <a:ext uri="{9D8B030D-6E8A-4147-A177-3AD203B41FA5}">
                      <a16:colId xmlns:a16="http://schemas.microsoft.com/office/drawing/2014/main" val="1178086738"/>
                    </a:ext>
                  </a:extLst>
                </a:gridCol>
              </a:tblGrid>
              <a:tr h="1404000">
                <a:tc>
                  <a:txBody>
                    <a:bodyPr/>
                    <a:lstStyle/>
                    <a:p>
                      <a:pPr algn="ctr"/>
                      <a:r>
                        <a:rPr kumimoji="1" lang="ja-JP" altLang="en-US" sz="1800" b="1" dirty="0">
                          <a:solidFill>
                            <a:schemeClr val="tx1"/>
                          </a:solidFill>
                          <a:latin typeface="メイリオ" panose="020B0604030504040204" pitchFamily="50" charset="-128"/>
                          <a:ea typeface="メイリオ" panose="020B0604030504040204" pitchFamily="50" charset="-128"/>
                        </a:rPr>
                        <a:t>ベーシック</a:t>
                      </a:r>
                      <a:endParaRPr kumimoji="1" lang="en-US" altLang="ja-JP" sz="1800" b="1" dirty="0">
                        <a:solidFill>
                          <a:schemeClr val="tx1"/>
                        </a:solidFill>
                        <a:latin typeface="メイリオ" panose="020B0604030504040204" pitchFamily="50" charset="-128"/>
                        <a:ea typeface="メイリオ" panose="020B0604030504040204" pitchFamily="50" charset="-128"/>
                      </a:endParaRPr>
                    </a:p>
                    <a:p>
                      <a:pPr algn="ctr"/>
                      <a:r>
                        <a:rPr kumimoji="1" lang="en-US" altLang="ja-JP" sz="1800" b="1" dirty="0">
                          <a:solidFill>
                            <a:schemeClr val="tx1"/>
                          </a:solidFill>
                          <a:latin typeface="メイリオ" panose="020B0604030504040204" pitchFamily="50" charset="-128"/>
                          <a:ea typeface="メイリオ" panose="020B0604030504040204" pitchFamily="50" charset="-128"/>
                        </a:rPr>
                        <a:t>(</a:t>
                      </a:r>
                      <a:r>
                        <a:rPr kumimoji="1" lang="ja-JP" altLang="en-US" sz="1800" b="1" dirty="0">
                          <a:solidFill>
                            <a:schemeClr val="tx1"/>
                          </a:solidFill>
                          <a:latin typeface="メイリオ" panose="020B0604030504040204" pitchFamily="50" charset="-128"/>
                          <a:ea typeface="メイリオ" panose="020B0604030504040204" pitchFamily="50" charset="-128"/>
                        </a:rPr>
                        <a:t>メルマガ</a:t>
                      </a:r>
                      <a:r>
                        <a:rPr kumimoji="1" lang="en-US" altLang="ja-JP" sz="1800" b="1" dirty="0">
                          <a:solidFill>
                            <a:schemeClr val="tx1"/>
                          </a:solidFill>
                          <a:latin typeface="メイリオ" panose="020B0604030504040204" pitchFamily="50" charset="-128"/>
                          <a:ea typeface="メイリオ" panose="020B0604030504040204" pitchFamily="50" charset="-128"/>
                        </a:rPr>
                        <a:t>)</a:t>
                      </a:r>
                      <a:r>
                        <a:rPr kumimoji="1" lang="ja-JP" altLang="en-US" sz="1800" b="1" dirty="0">
                          <a:solidFill>
                            <a:schemeClr val="tx1"/>
                          </a:solidFill>
                          <a:latin typeface="メイリオ" panose="020B0604030504040204" pitchFamily="50" charset="-128"/>
                          <a:ea typeface="メイリオ" panose="020B0604030504040204" pitchFamily="50" charset="-128"/>
                        </a:rPr>
                        <a:t>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kumimoji="1" lang="en-US" altLang="ja-JP" sz="2000" b="1" strike="dblStrike" baseline="0" dirty="0">
                          <a:solidFill>
                            <a:schemeClr val="tx1"/>
                          </a:solidFill>
                          <a:latin typeface="メイリオ" panose="020B0604030504040204" pitchFamily="50" charset="-128"/>
                          <a:ea typeface="メイリオ" panose="020B0604030504040204" pitchFamily="50" charset="-128"/>
                        </a:rPr>
                        <a:t>1,980</a:t>
                      </a:r>
                      <a:r>
                        <a:rPr kumimoji="1" lang="ja-JP" altLang="en-US" sz="2000" b="1" strike="dblStrike" baseline="0" dirty="0">
                          <a:solidFill>
                            <a:schemeClr val="tx1"/>
                          </a:solidFill>
                          <a:latin typeface="メイリオ" panose="020B0604030504040204" pitchFamily="50" charset="-128"/>
                          <a:ea typeface="メイリオ" panose="020B0604030504040204" pitchFamily="50" charset="-128"/>
                        </a:rPr>
                        <a:t>円</a:t>
                      </a:r>
                      <a:r>
                        <a:rPr kumimoji="1" lang="ja-JP" altLang="en-US" sz="2000" b="1" dirty="0">
                          <a:solidFill>
                            <a:srgbClr val="EA5550"/>
                          </a:solidFill>
                          <a:latin typeface="メイリオ" panose="020B0604030504040204" pitchFamily="50" charset="-128"/>
                          <a:ea typeface="メイリオ" panose="020B0604030504040204" pitchFamily="50" charset="-128"/>
                        </a:rPr>
                        <a:t>⇒</a:t>
                      </a:r>
                      <a:r>
                        <a:rPr kumimoji="1" lang="en-US" altLang="ja-JP" sz="2000" b="1" dirty="0">
                          <a:solidFill>
                            <a:srgbClr val="EA5550"/>
                          </a:solidFill>
                          <a:latin typeface="メイリオ" panose="020B0604030504040204" pitchFamily="50" charset="-128"/>
                          <a:ea typeface="メイリオ" panose="020B0604030504040204" pitchFamily="50" charset="-128"/>
                        </a:rPr>
                        <a:t>980</a:t>
                      </a:r>
                      <a:r>
                        <a:rPr kumimoji="1" lang="ja-JP" altLang="en-US" sz="1800" b="1" dirty="0">
                          <a:solidFill>
                            <a:srgbClr val="EA5550"/>
                          </a:solidFill>
                          <a:latin typeface="メイリオ" panose="020B0604030504040204" pitchFamily="50" charset="-128"/>
                          <a:ea typeface="メイリオ" panose="020B0604030504040204" pitchFamily="50" charset="-128"/>
                        </a:rPr>
                        <a:t>円</a:t>
                      </a:r>
                      <a:endParaRPr kumimoji="1" lang="en-US" altLang="ja-JP" sz="1800" b="1" dirty="0">
                        <a:solidFill>
                          <a:srgbClr val="EA5550"/>
                        </a:solidFill>
                        <a:latin typeface="メイリオ" panose="020B0604030504040204" pitchFamily="50" charset="-128"/>
                        <a:ea typeface="メイリオ" panose="020B0604030504040204" pitchFamily="50" charset="-128"/>
                      </a:endParaRPr>
                    </a:p>
                    <a:p>
                      <a:pPr algn="ct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30</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kumimoji="1" lang="en-US" altLang="ja-JP" sz="1400" b="0" i="0" dirty="0">
                        <a:solidFill>
                          <a:schemeClr val="tx1"/>
                        </a:solidFill>
                        <a:latin typeface="メイリオ" panose="020B0604030504040204" pitchFamily="50" charset="-128"/>
                        <a:ea typeface="メイリオ" panose="020B0604030504040204" pitchFamily="50" charset="-128"/>
                      </a:endParaRP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kumimoji="1" lang="ja-JP" altLang="en-US" sz="1800" b="1" dirty="0">
                          <a:solidFill>
                            <a:schemeClr val="tx1"/>
                          </a:solidFill>
                          <a:latin typeface="Meiryo UI" panose="020B0604030504040204" pitchFamily="50" charset="-128"/>
                          <a:ea typeface="Meiryo UI" panose="020B0604030504040204" pitchFamily="50" charset="-128"/>
                        </a:rPr>
                        <a:t>毎日（平日）メルマガをお届け</a:t>
                      </a:r>
                      <a:r>
                        <a:rPr kumimoji="1" lang="ja-JP" altLang="en-US" sz="1800" b="0" dirty="0">
                          <a:solidFill>
                            <a:schemeClr val="tx1"/>
                          </a:solidFill>
                          <a:latin typeface="Meiryo UI" panose="020B0604030504040204" pitchFamily="50" charset="-128"/>
                          <a:ea typeface="Meiryo UI" panose="020B0604030504040204" pitchFamily="50" charset="-128"/>
                        </a:rPr>
                        <a:t>します！</a:t>
                      </a:r>
                      <a:endParaRPr kumimoji="1" lang="en-US" altLang="ja-JP" sz="18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800" b="0" dirty="0">
                          <a:solidFill>
                            <a:schemeClr val="tx1"/>
                          </a:solidFill>
                          <a:latin typeface="Meiryo UI" panose="020B0604030504040204" pitchFamily="50" charset="-128"/>
                          <a:ea typeface="Meiryo UI" panose="020B0604030504040204" pitchFamily="50" charset="-128"/>
                        </a:rPr>
                        <a:t>その日のコンテンツが利用可能</a:t>
                      </a:r>
                      <a:endParaRPr kumimoji="1" lang="en-US" altLang="ja-JP" sz="18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en-US" altLang="ja-JP" sz="1800" b="1" dirty="0">
                          <a:solidFill>
                            <a:srgbClr val="FF0000"/>
                          </a:solidFill>
                          <a:latin typeface="Meiryo UI" panose="020B0604030504040204" pitchFamily="50" charset="-128"/>
                          <a:ea typeface="Meiryo UI" panose="020B0604030504040204" pitchFamily="50" charset="-128"/>
                        </a:rPr>
                        <a:t>2</a:t>
                      </a:r>
                      <a:r>
                        <a:rPr kumimoji="1" lang="ja-JP" altLang="en-US" sz="1800" b="1" dirty="0">
                          <a:solidFill>
                            <a:srgbClr val="FF0000"/>
                          </a:solidFill>
                          <a:latin typeface="Meiryo UI" panose="020B0604030504040204" pitchFamily="50" charset="-128"/>
                          <a:ea typeface="Meiryo UI" panose="020B0604030504040204" pitchFamily="50" charset="-128"/>
                        </a:rPr>
                        <a:t>週間無料のお試し期間</a:t>
                      </a:r>
                      <a:r>
                        <a:rPr kumimoji="1" lang="ja-JP" altLang="en-US" sz="1800" b="0" dirty="0">
                          <a:solidFill>
                            <a:schemeClr val="tx1"/>
                          </a:solidFill>
                          <a:latin typeface="Meiryo UI" panose="020B0604030504040204" pitchFamily="50" charset="-128"/>
                          <a:ea typeface="Meiryo UI" panose="020B0604030504040204" pitchFamily="50" charset="-128"/>
                        </a:rPr>
                        <a:t>をお付けいたします！</a:t>
                      </a:r>
                      <a:endParaRPr kumimoji="1" lang="en-US" altLang="ja-JP" sz="18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7882698"/>
                  </a:ext>
                </a:extLst>
              </a:tr>
              <a:tr h="1404000">
                <a:tc>
                  <a:txBody>
                    <a:bodyPr/>
                    <a:lstStyle/>
                    <a:p>
                      <a:pPr algn="ctr"/>
                      <a:r>
                        <a:rPr kumimoji="1" lang="ja-JP" altLang="en-US" sz="1800" b="1" dirty="0">
                          <a:solidFill>
                            <a:schemeClr val="tx1"/>
                          </a:solidFill>
                          <a:latin typeface="メイリオ" panose="020B0604030504040204" pitchFamily="50" charset="-128"/>
                          <a:ea typeface="メイリオ" panose="020B0604030504040204" pitchFamily="50" charset="-128"/>
                        </a:rPr>
                        <a:t>プレミア会員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kumimoji="1" lang="en-US" altLang="ja-JP" sz="2000" b="1" strike="dblStrike" baseline="0" dirty="0">
                          <a:solidFill>
                            <a:schemeClr val="tx1"/>
                          </a:solidFill>
                          <a:latin typeface="メイリオ" panose="020B0604030504040204" pitchFamily="50" charset="-128"/>
                          <a:ea typeface="メイリオ" panose="020B0604030504040204" pitchFamily="50" charset="-128"/>
                        </a:rPr>
                        <a:t>2,980</a:t>
                      </a:r>
                      <a:r>
                        <a:rPr kumimoji="1" lang="ja-JP" altLang="en-US" sz="2000" b="1" strike="dblStrike" baseline="0" dirty="0">
                          <a:solidFill>
                            <a:schemeClr val="tx1"/>
                          </a:solidFill>
                          <a:latin typeface="メイリオ" panose="020B0604030504040204" pitchFamily="50" charset="-128"/>
                          <a:ea typeface="メイリオ" panose="020B0604030504040204" pitchFamily="50" charset="-128"/>
                        </a:rPr>
                        <a:t>円</a:t>
                      </a:r>
                      <a:endParaRPr kumimoji="1" lang="en-US" altLang="ja-JP" sz="2000" b="1" strike="dblStrike" baseline="0" dirty="0">
                        <a:solidFill>
                          <a:schemeClr val="tx1"/>
                        </a:solidFill>
                        <a:latin typeface="メイリオ" panose="020B0604030504040204" pitchFamily="50" charset="-128"/>
                        <a:ea typeface="メイリオ" panose="020B0604030504040204" pitchFamily="50" charset="-128"/>
                      </a:endParaRPr>
                    </a:p>
                    <a:p>
                      <a:pPr algn="ctr"/>
                      <a:r>
                        <a:rPr kumimoji="1" lang="ja-JP" altLang="en-US" sz="2000" b="1" dirty="0">
                          <a:solidFill>
                            <a:srgbClr val="EA5550"/>
                          </a:solidFill>
                          <a:latin typeface="メイリオ" panose="020B0604030504040204" pitchFamily="50" charset="-128"/>
                          <a:ea typeface="メイリオ" panose="020B0604030504040204" pitchFamily="50" charset="-128"/>
                        </a:rPr>
                        <a:t>⇒</a:t>
                      </a:r>
                      <a:r>
                        <a:rPr kumimoji="1" lang="en-US" altLang="ja-JP" sz="2000" b="1" dirty="0">
                          <a:solidFill>
                            <a:srgbClr val="EA5550"/>
                          </a:solidFill>
                          <a:latin typeface="メイリオ" panose="020B0604030504040204" pitchFamily="50" charset="-128"/>
                          <a:ea typeface="メイリオ" panose="020B0604030504040204" pitchFamily="50" charset="-128"/>
                        </a:rPr>
                        <a:t>1,980</a:t>
                      </a:r>
                      <a:r>
                        <a:rPr kumimoji="1" lang="ja-JP" altLang="en-US" sz="1800" b="1" dirty="0">
                          <a:solidFill>
                            <a:srgbClr val="EA5550"/>
                          </a:solidFill>
                          <a:latin typeface="メイリオ" panose="020B0604030504040204" pitchFamily="50" charset="-128"/>
                          <a:ea typeface="メイリオ" panose="020B0604030504040204" pitchFamily="50" charset="-128"/>
                        </a:rPr>
                        <a:t>円</a:t>
                      </a:r>
                      <a:endParaRPr kumimoji="1" lang="en-US" altLang="ja-JP" sz="1800" b="0" dirty="0">
                        <a:solidFill>
                          <a:srgbClr val="EA5550"/>
                        </a:solidFill>
                        <a:latin typeface="メイリオ" panose="020B0604030504040204" pitchFamily="50" charset="-128"/>
                        <a:ea typeface="メイリオ" panose="020B0604030504040204" pitchFamily="50" charset="-128"/>
                      </a:endParaRPr>
                    </a:p>
                    <a:p>
                      <a:pPr algn="ct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60</a:t>
                      </a:r>
                      <a:r>
                        <a:rPr kumimoji="1" lang="ja-JP" altLang="en-US" sz="18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8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kumimoji="1" lang="en-US" altLang="ja-JP" sz="1400" b="0" i="0" dirty="0">
                        <a:solidFill>
                          <a:schemeClr val="tx1"/>
                        </a:solidFill>
                        <a:latin typeface="メイリオ" panose="020B0604030504040204" pitchFamily="50" charset="-128"/>
                        <a:ea typeface="メイリオ" panose="020B0604030504040204" pitchFamily="50" charset="-128"/>
                      </a:endParaRP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kumimoji="1" lang="ja-JP" altLang="en-US" sz="1800" b="1" dirty="0">
                          <a:solidFill>
                            <a:schemeClr val="tx1"/>
                          </a:solidFill>
                          <a:latin typeface="Meiryo UI" panose="020B0604030504040204" pitchFamily="50" charset="-128"/>
                          <a:ea typeface="Meiryo UI" panose="020B0604030504040204" pitchFamily="50" charset="-128"/>
                        </a:rPr>
                        <a:t>過去の投稿</a:t>
                      </a:r>
                      <a:r>
                        <a:rPr kumimoji="1" lang="ja-JP" altLang="en-US" sz="1800" b="0" dirty="0">
                          <a:solidFill>
                            <a:schemeClr val="tx1"/>
                          </a:solidFill>
                          <a:latin typeface="Meiryo UI" panose="020B0604030504040204" pitchFamily="50" charset="-128"/>
                          <a:ea typeface="Meiryo UI" panose="020B0604030504040204" pitchFamily="50" charset="-128"/>
                        </a:rPr>
                        <a:t>や</a:t>
                      </a:r>
                      <a:r>
                        <a:rPr kumimoji="1" lang="ja-JP" altLang="en-US" sz="1800" b="1" dirty="0">
                          <a:solidFill>
                            <a:schemeClr val="tx1"/>
                          </a:solidFill>
                          <a:latin typeface="Meiryo UI" panose="020B0604030504040204" pitchFamily="50" charset="-128"/>
                          <a:ea typeface="Meiryo UI" panose="020B0604030504040204" pitchFamily="50" charset="-128"/>
                        </a:rPr>
                        <a:t>すべてのコンテンツ・サービスが利用可能</a:t>
                      </a:r>
                      <a:r>
                        <a:rPr kumimoji="1" lang="ja-JP" altLang="en-US" sz="1800" b="0" dirty="0">
                          <a:solidFill>
                            <a:schemeClr val="tx1"/>
                          </a:solidFill>
                          <a:latin typeface="Meiryo UI" panose="020B0604030504040204" pitchFamily="50" charset="-128"/>
                          <a:ea typeface="Meiryo UI" panose="020B0604030504040204" pitchFamily="50" charset="-128"/>
                        </a:rPr>
                        <a:t>です</a:t>
                      </a:r>
                      <a:endParaRPr kumimoji="1" lang="en-US" altLang="ja-JP" sz="18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800" b="0" dirty="0">
                          <a:solidFill>
                            <a:schemeClr val="tx1"/>
                          </a:solidFill>
                          <a:latin typeface="Meiryo UI" panose="020B0604030504040204" pitchFamily="50" charset="-128"/>
                          <a:ea typeface="Meiryo UI" panose="020B0604030504040204" pitchFamily="50" charset="-128"/>
                        </a:rPr>
                        <a:t>毎日（平日）のメルマガも届きます</a:t>
                      </a:r>
                      <a:endParaRPr kumimoji="1" lang="en-US" altLang="ja-JP" sz="18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0816343"/>
                  </a:ext>
                </a:extLst>
              </a:tr>
            </a:tbl>
          </a:graphicData>
        </a:graphic>
      </p:graphicFrame>
      <p:sp>
        <p:nvSpPr>
          <p:cNvPr id="7" name="AutoShape 3">
            <a:extLst>
              <a:ext uri="{FF2B5EF4-FFF2-40B4-BE49-F238E27FC236}">
                <a16:creationId xmlns:a16="http://schemas.microsoft.com/office/drawing/2014/main" id="{5D1B0210-EB61-4B3D-A339-5B92AAFA1AA5}"/>
              </a:ext>
            </a:extLst>
          </p:cNvPr>
          <p:cNvSpPr>
            <a:spLocks noChangeArrowheads="1"/>
          </p:cNvSpPr>
          <p:nvPr/>
        </p:nvSpPr>
        <p:spPr bwMode="auto">
          <a:xfrm>
            <a:off x="114300" y="673776"/>
            <a:ext cx="9677400" cy="2769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本日ご参加されたみなさんへ</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Tree>
    <p:extLst>
      <p:ext uri="{BB962C8B-B14F-4D97-AF65-F5344CB8AC3E}">
        <p14:creationId xmlns:p14="http://schemas.microsoft.com/office/powerpoint/2010/main" val="3365204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（３）日本人の約</a:t>
            </a:r>
            <a:r>
              <a:rPr kumimoji="1" lang="en-US" altLang="ja-JP"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4</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人に一人が、循環器病、もしくは循環器病と密接な関係のある病気にかかっています！</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graphicFrame>
        <p:nvGraphicFramePr>
          <p:cNvPr id="3" name="表 2">
            <a:extLst>
              <a:ext uri="{FF2B5EF4-FFF2-40B4-BE49-F238E27FC236}">
                <a16:creationId xmlns:a16="http://schemas.microsoft.com/office/drawing/2014/main" id="{E517386B-7DA7-1132-389E-1A8A7CE17B07}"/>
              </a:ext>
            </a:extLst>
          </p:cNvPr>
          <p:cNvGraphicFramePr>
            <a:graphicFrameLocks noGrp="1"/>
          </p:cNvGraphicFramePr>
          <p:nvPr>
            <p:extLst>
              <p:ext uri="{D42A27DB-BD31-4B8C-83A1-F6EECF244321}">
                <p14:modId xmlns:p14="http://schemas.microsoft.com/office/powerpoint/2010/main" val="3824706405"/>
              </p:ext>
            </p:extLst>
          </p:nvPr>
        </p:nvGraphicFramePr>
        <p:xfrm>
          <a:off x="519764" y="1770628"/>
          <a:ext cx="7128000" cy="4665600"/>
        </p:xfrm>
        <a:graphic>
          <a:graphicData uri="http://schemas.openxmlformats.org/drawingml/2006/table">
            <a:tbl>
              <a:tblPr>
                <a:tableStyleId>{5C22544A-7EE6-4342-B048-85BDC9FD1C3A}</a:tableStyleId>
              </a:tblPr>
              <a:tblGrid>
                <a:gridCol w="1440000">
                  <a:extLst>
                    <a:ext uri="{9D8B030D-6E8A-4147-A177-3AD203B41FA5}">
                      <a16:colId xmlns:a16="http://schemas.microsoft.com/office/drawing/2014/main" val="3518691292"/>
                    </a:ext>
                  </a:extLst>
                </a:gridCol>
                <a:gridCol w="1440000">
                  <a:extLst>
                    <a:ext uri="{9D8B030D-6E8A-4147-A177-3AD203B41FA5}">
                      <a16:colId xmlns:a16="http://schemas.microsoft.com/office/drawing/2014/main" val="2113469258"/>
                    </a:ext>
                  </a:extLst>
                </a:gridCol>
                <a:gridCol w="1440000">
                  <a:extLst>
                    <a:ext uri="{9D8B030D-6E8A-4147-A177-3AD203B41FA5}">
                      <a16:colId xmlns:a16="http://schemas.microsoft.com/office/drawing/2014/main" val="424349420"/>
                    </a:ext>
                  </a:extLst>
                </a:gridCol>
                <a:gridCol w="936000">
                  <a:extLst>
                    <a:ext uri="{9D8B030D-6E8A-4147-A177-3AD203B41FA5}">
                      <a16:colId xmlns:a16="http://schemas.microsoft.com/office/drawing/2014/main" val="697671544"/>
                    </a:ext>
                  </a:extLst>
                </a:gridCol>
                <a:gridCol w="936000">
                  <a:extLst>
                    <a:ext uri="{9D8B030D-6E8A-4147-A177-3AD203B41FA5}">
                      <a16:colId xmlns:a16="http://schemas.microsoft.com/office/drawing/2014/main" val="3183865480"/>
                    </a:ext>
                  </a:extLst>
                </a:gridCol>
                <a:gridCol w="936000">
                  <a:extLst>
                    <a:ext uri="{9D8B030D-6E8A-4147-A177-3AD203B41FA5}">
                      <a16:colId xmlns:a16="http://schemas.microsoft.com/office/drawing/2014/main" val="3299770384"/>
                    </a:ext>
                  </a:extLst>
                </a:gridCol>
              </a:tblGrid>
              <a:tr h="259200">
                <a:tc rowSpan="1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974519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心疾患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0544488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狭心症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081067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急性心筋梗塞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167606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212</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102543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脳血管疾患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174</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781802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くも膜下出血</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719937"/>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脳梗塞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119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4611994"/>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48</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4919443"/>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動脈疾患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714326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大動脈瘤及び乖離</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9556293"/>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その他</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6676410"/>
                  </a:ext>
                </a:extLst>
              </a:tr>
              <a:tr h="259200">
                <a:tc rowSpan="5">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循環器病と</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1200" u="none" strike="noStrike" dirty="0">
                          <a:effectLst/>
                          <a:latin typeface="Meiryo UI" panose="020B0604030504040204" pitchFamily="50" charset="-128"/>
                          <a:ea typeface="Meiryo UI" panose="020B0604030504040204" pitchFamily="50" charset="-128"/>
                        </a:rPr>
                        <a:t>密接な関係</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2,553</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458157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高血圧性疾患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1,511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646101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糖尿病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579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2230842"/>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脂質異常症</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401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97658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慢性腎臓病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62</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4310434"/>
                  </a:ext>
                </a:extLst>
              </a:tr>
              <a:tr h="259200">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（参考）</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がん</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365</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50542025"/>
                  </a:ext>
                </a:extLst>
              </a:tr>
            </a:tbl>
          </a:graphicData>
        </a:graphic>
      </p:graphicFrame>
      <p:sp>
        <p:nvSpPr>
          <p:cNvPr id="4" name="正方形/長方形 3">
            <a:extLst>
              <a:ext uri="{FF2B5EF4-FFF2-40B4-BE49-F238E27FC236}">
                <a16:creationId xmlns:a16="http://schemas.microsoft.com/office/drawing/2014/main" id="{48B57644-8E4B-F5BF-3DBB-CCD386A0774E}"/>
              </a:ext>
            </a:extLst>
          </p:cNvPr>
          <p:cNvSpPr/>
          <p:nvPr/>
        </p:nvSpPr>
        <p:spPr>
          <a:xfrm>
            <a:off x="519764" y="854145"/>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循環器病とは、心臓・血管・リンパ管などの体液を身体に循環させるための機関のことです。循環器病には、心疾患と脳血管疾患、動脈疾患などがあります。循環器病と密接な関係のある病気に、高血圧性疾患と糖尿病、脂質異常症、慢性腎臓病などがあります。循環器病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510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万人と循環器病と密接な関係のある病気の患者数約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2,553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万人を合わせて、約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3,063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日本人の約</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人に</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人が対象</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と考えられます！</a:t>
            </a:r>
          </a:p>
        </p:txBody>
      </p:sp>
      <p:sp>
        <p:nvSpPr>
          <p:cNvPr id="5" name="正方形/長方形 4">
            <a:extLst>
              <a:ext uri="{FF2B5EF4-FFF2-40B4-BE49-F238E27FC236}">
                <a16:creationId xmlns:a16="http://schemas.microsoft.com/office/drawing/2014/main" id="{1962F13D-247C-6A82-830F-A9A0438033A5}"/>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循環器病および循環器病と密接な関係のある病気の患者数</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8" name="テキスト プレースホルダー 1">
            <a:extLst>
              <a:ext uri="{FF2B5EF4-FFF2-40B4-BE49-F238E27FC236}">
                <a16:creationId xmlns:a16="http://schemas.microsoft.com/office/drawing/2014/main" id="{ED81E7D2-E8C1-E9C8-B9FC-8349EFB3EB3A}"/>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9" name="スライド番号プレースホルダー 5">
            <a:extLst>
              <a:ext uri="{FF2B5EF4-FFF2-40B4-BE49-F238E27FC236}">
                <a16:creationId xmlns:a16="http://schemas.microsoft.com/office/drawing/2014/main" id="{0E8C497D-0EBC-0657-A5DF-C2625977DE3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6</a:t>
            </a:fld>
            <a:endParaRPr kumimoji="1" lang="ja-JP" altLang="en-US" sz="1200" b="1" dirty="0">
              <a:solidFill>
                <a:schemeClr val="tx1"/>
              </a:solidFill>
            </a:endParaRPr>
          </a:p>
        </p:txBody>
      </p:sp>
      <p:sp>
        <p:nvSpPr>
          <p:cNvPr id="6" name="吹き出し: 四角形 5">
            <a:extLst>
              <a:ext uri="{FF2B5EF4-FFF2-40B4-BE49-F238E27FC236}">
                <a16:creationId xmlns:a16="http://schemas.microsoft.com/office/drawing/2014/main" id="{0DC75989-D073-A55F-C375-88EB53D0ADAD}"/>
              </a:ext>
            </a:extLst>
          </p:cNvPr>
          <p:cNvSpPr/>
          <p:nvPr/>
        </p:nvSpPr>
        <p:spPr bwMode="auto">
          <a:xfrm>
            <a:off x="185921" y="155760"/>
            <a:ext cx="9690466" cy="792000"/>
          </a:xfrm>
          <a:prstGeom prst="wedgeRectCallout">
            <a:avLst>
              <a:gd name="adj1" fmla="val 6392"/>
              <a:gd name="adj2" fmla="val 9197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日本人の</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約</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ja-JP" altLang="en-US"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に</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が密接な関係</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endParaRPr kumimoji="1" lang="en-US" altLang="ja-JP" sz="4000" b="1" i="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9446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5A2B4B0-D0A4-4620-A574-48B1594BBB78}"/>
              </a:ext>
            </a:extLst>
          </p:cNvPr>
          <p:cNvSpPr/>
          <p:nvPr/>
        </p:nvSpPr>
        <p:spPr>
          <a:xfrm rot="10800000" flipV="1">
            <a:off x="20636" y="6069399"/>
            <a:ext cx="9864000" cy="719034"/>
          </a:xfrm>
          <a:prstGeom prst="rect">
            <a:avLst/>
          </a:prstGeom>
          <a:ln w="6350">
            <a:solidFill>
              <a:schemeClr val="tx1"/>
            </a:solidFill>
          </a:ln>
        </p:spPr>
        <p:txBody>
          <a:bodyPr wrap="square" lIns="108000" tIns="36000" rIns="36000" bIns="3600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お問い合わせ等は下記</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テキスト ボックス 3">
            <a:extLst>
              <a:ext uri="{FF2B5EF4-FFF2-40B4-BE49-F238E27FC236}">
                <a16:creationId xmlns:a16="http://schemas.microsoft.com/office/drawing/2014/main" id="{112C576A-27FE-46EE-A97B-B423B21E9FD2}"/>
              </a:ext>
            </a:extLst>
          </p:cNvPr>
          <p:cNvSpPr txBox="1"/>
          <p:nvPr/>
        </p:nvSpPr>
        <p:spPr>
          <a:xfrm>
            <a:off x="0" y="5607734"/>
            <a:ext cx="9884636"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2025 k’s</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テキスト プレースホルダー 5">
            <a:extLst>
              <a:ext uri="{FF2B5EF4-FFF2-40B4-BE49-F238E27FC236}">
                <a16:creationId xmlns:a16="http://schemas.microsoft.com/office/drawing/2014/main" id="{C60D3EAD-1EA8-470F-A378-78C6EF242B42}"/>
              </a:ext>
            </a:extLst>
          </p:cNvPr>
          <p:cNvSpPr>
            <a:spLocks noGrp="1"/>
          </p:cNvSpPr>
          <p:nvPr>
            <p:ph type="body" sz="quarter" idx="10"/>
          </p:nvPr>
        </p:nvSpPr>
        <p:spPr>
          <a:xfrm>
            <a:off x="53312" y="3135636"/>
            <a:ext cx="9831323" cy="396000"/>
          </a:xfrm>
        </p:spPr>
        <p:txBody>
          <a:bodyPr/>
          <a:lstStyle/>
          <a:p>
            <a:pPr algn="ctr"/>
            <a:r>
              <a:rPr lang="ja-JP" altLang="en-US" dirty="0"/>
              <a:t>ありがとうございました</a:t>
            </a:r>
          </a:p>
        </p:txBody>
      </p:sp>
    </p:spTree>
    <p:extLst>
      <p:ext uri="{BB962C8B-B14F-4D97-AF65-F5344CB8AC3E}">
        <p14:creationId xmlns:p14="http://schemas.microsoft.com/office/powerpoint/2010/main" val="19218630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BC43B-8A54-6D7D-B795-38C344EA269D}"/>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F605748-2B35-29EB-C71B-12AF9EC05A1E}"/>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1" name="AutoShape 3">
            <a:extLst>
              <a:ext uri="{FF2B5EF4-FFF2-40B4-BE49-F238E27FC236}">
                <a16:creationId xmlns:a16="http://schemas.microsoft.com/office/drawing/2014/main" id="{2987782A-91F8-B711-210F-43AF7566BD7D}"/>
              </a:ext>
            </a:extLst>
          </p:cNvPr>
          <p:cNvSpPr>
            <a:spLocks noChangeArrowheads="1"/>
          </p:cNvSpPr>
          <p:nvPr/>
        </p:nvSpPr>
        <p:spPr bwMode="auto">
          <a:xfrm>
            <a:off x="114300" y="631508"/>
            <a:ext cx="9677400" cy="307777"/>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❶．大動脈解離を発症した場合、脳梗塞を併発しやすい！？</a:t>
            </a:r>
          </a:p>
        </p:txBody>
      </p:sp>
      <p:sp>
        <p:nvSpPr>
          <p:cNvPr id="5" name="テキスト プレースホルダー 1">
            <a:extLst>
              <a:ext uri="{FF2B5EF4-FFF2-40B4-BE49-F238E27FC236}">
                <a16:creationId xmlns:a16="http://schemas.microsoft.com/office/drawing/2014/main" id="{D559ACE4-216C-9103-61E7-18F5117315E0}"/>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3</a:t>
            </a:r>
            <a:r>
              <a:rPr kumimoji="1" lang="ja-JP" altLang="en-US"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月に注目の話題</a:t>
            </a:r>
          </a:p>
        </p:txBody>
      </p:sp>
      <p:sp>
        <p:nvSpPr>
          <p:cNvPr id="4" name="正方形/長方形 3">
            <a:extLst>
              <a:ext uri="{FF2B5EF4-FFF2-40B4-BE49-F238E27FC236}">
                <a16:creationId xmlns:a16="http://schemas.microsoft.com/office/drawing/2014/main" id="{C936D6F7-C8A0-CB1E-6487-12C7D6EF16BD}"/>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ご加入の保障は、消えるタイプですか？</a:t>
            </a:r>
            <a:endParaRPr kumimoji="1" lang="en-US" altLang="ja-JP"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25" name="グラフ 24">
            <a:extLst>
              <a:ext uri="{FF2B5EF4-FFF2-40B4-BE49-F238E27FC236}">
                <a16:creationId xmlns:a16="http://schemas.microsoft.com/office/drawing/2014/main" id="{7FD2458D-4E26-FAF8-BF17-AB6A1EDC9515}"/>
              </a:ext>
            </a:extLst>
          </p:cNvPr>
          <p:cNvGraphicFramePr>
            <a:graphicFrameLocks/>
          </p:cNvGraphicFramePr>
          <p:nvPr/>
        </p:nvGraphicFramePr>
        <p:xfrm>
          <a:off x="53312" y="2743200"/>
          <a:ext cx="4090304" cy="38099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グラフ 2">
            <a:extLst>
              <a:ext uri="{FF2B5EF4-FFF2-40B4-BE49-F238E27FC236}">
                <a16:creationId xmlns:a16="http://schemas.microsoft.com/office/drawing/2014/main" id="{3D4E5890-1D7C-D4F6-81CE-10FA8DF34ED6}"/>
              </a:ext>
            </a:extLst>
          </p:cNvPr>
          <p:cNvGraphicFramePr>
            <a:graphicFrameLocks/>
          </p:cNvGraphicFramePr>
          <p:nvPr/>
        </p:nvGraphicFramePr>
        <p:xfrm>
          <a:off x="5949287" y="2743200"/>
          <a:ext cx="4090304" cy="3809998"/>
        </p:xfrm>
        <a:graphic>
          <a:graphicData uri="http://schemas.openxmlformats.org/drawingml/2006/chart">
            <c:chart xmlns:c="http://schemas.openxmlformats.org/drawingml/2006/chart" xmlns:r="http://schemas.openxmlformats.org/officeDocument/2006/relationships" r:id="rId3"/>
          </a:graphicData>
        </a:graphic>
      </p:graphicFrame>
      <p:sp>
        <p:nvSpPr>
          <p:cNvPr id="14" name="正方形/長方形 13">
            <a:extLst>
              <a:ext uri="{FF2B5EF4-FFF2-40B4-BE49-F238E27FC236}">
                <a16:creationId xmlns:a16="http://schemas.microsoft.com/office/drawing/2014/main" id="{62729A8A-B61E-2FED-FD86-291817D85EA0}"/>
              </a:ext>
            </a:extLst>
          </p:cNvPr>
          <p:cNvSpPr/>
          <p:nvPr/>
        </p:nvSpPr>
        <p:spPr>
          <a:xfrm>
            <a:off x="835357" y="2474973"/>
            <a:ext cx="2844000" cy="323165"/>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明治安田生命：</a:t>
            </a: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6671F3AE-1FDF-81F3-FBCF-756B6A53D0E0}"/>
              </a:ext>
            </a:extLst>
          </p:cNvPr>
          <p:cNvSpPr/>
          <p:nvPr/>
        </p:nvSpPr>
        <p:spPr>
          <a:xfrm>
            <a:off x="6778957" y="2474973"/>
            <a:ext cx="2844000" cy="323165"/>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大疾病等：</a:t>
            </a: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テキスト ボックス 16">
            <a:extLst>
              <a:ext uri="{FF2B5EF4-FFF2-40B4-BE49-F238E27FC236}">
                <a16:creationId xmlns:a16="http://schemas.microsoft.com/office/drawing/2014/main" id="{17682B93-715A-E051-2851-55ED9033445D}"/>
              </a:ext>
            </a:extLst>
          </p:cNvPr>
          <p:cNvSpPr txBox="1"/>
          <p:nvPr/>
        </p:nvSpPr>
        <p:spPr>
          <a:xfrm>
            <a:off x="347663"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大動脈解離を発症</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2013</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9" name="直線コネクタ 18">
            <a:extLst>
              <a:ext uri="{FF2B5EF4-FFF2-40B4-BE49-F238E27FC236}">
                <a16:creationId xmlns:a16="http://schemas.microsoft.com/office/drawing/2014/main" id="{DB1D53E1-B384-2586-AD14-A7192B53E668}"/>
              </a:ext>
            </a:extLst>
          </p:cNvPr>
          <p:cNvCxnSpPr>
            <a:cxnSpLocks/>
          </p:cNvCxnSpPr>
          <p:nvPr/>
        </p:nvCxnSpPr>
        <p:spPr>
          <a:xfrm>
            <a:off x="704850"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0" name="正方形/長方形 19">
            <a:extLst>
              <a:ext uri="{FF2B5EF4-FFF2-40B4-BE49-F238E27FC236}">
                <a16:creationId xmlns:a16="http://schemas.microsoft.com/office/drawing/2014/main" id="{C3CBA9CD-9756-6A68-BD7C-A0B534F762E7}"/>
              </a:ext>
            </a:extLst>
          </p:cNvPr>
          <p:cNvSpPr/>
          <p:nvPr/>
        </p:nvSpPr>
        <p:spPr>
          <a:xfrm>
            <a:off x="53312" y="5486400"/>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33953546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1)">
                                      <p:cBhvr>
                                        <p:cTn id="11" dur="75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childTnLst>
                          </p:cTn>
                        </p:par>
                        <p:par>
                          <p:cTn id="21" fill="hold">
                            <p:stCondLst>
                              <p:cond delay="1000"/>
                            </p:stCondLst>
                            <p:childTnLst>
                              <p:par>
                                <p:cTn id="22" presetID="21" presetClass="entr" presetSubtype="1"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heel(1)">
                                      <p:cBhvr>
                                        <p:cTn id="24"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15" grpId="0" animBg="1"/>
      <p:bldP spid="17" grpId="0"/>
      <p:bldP spid="20"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6BEA3-AC73-8DEA-86BE-DF8333408AA4}"/>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8B400071-56B6-B23D-F3C4-ED75A1B3E3CC}"/>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1" name="AutoShape 3">
            <a:extLst>
              <a:ext uri="{FF2B5EF4-FFF2-40B4-BE49-F238E27FC236}">
                <a16:creationId xmlns:a16="http://schemas.microsoft.com/office/drawing/2014/main" id="{FDE53C02-119E-EA70-B1CD-1EE16127EF4C}"/>
              </a:ext>
            </a:extLst>
          </p:cNvPr>
          <p:cNvSpPr>
            <a:spLocks noChangeArrowheads="1"/>
          </p:cNvSpPr>
          <p:nvPr/>
        </p:nvSpPr>
        <p:spPr bwMode="auto">
          <a:xfrm>
            <a:off x="114300" y="631508"/>
            <a:ext cx="9677400" cy="307777"/>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❶．大動脈解離を発症した場合、脳梗塞を併発しやすい！？</a:t>
            </a:r>
          </a:p>
        </p:txBody>
      </p:sp>
      <p:sp>
        <p:nvSpPr>
          <p:cNvPr id="5" name="テキスト プレースホルダー 1">
            <a:extLst>
              <a:ext uri="{FF2B5EF4-FFF2-40B4-BE49-F238E27FC236}">
                <a16:creationId xmlns:a16="http://schemas.microsoft.com/office/drawing/2014/main" id="{0364DF3F-9022-6A87-E0AD-0A4C2E152562}"/>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3</a:t>
            </a:r>
            <a:r>
              <a:rPr kumimoji="1" lang="ja-JP" altLang="en-US"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月に注目の話題</a:t>
            </a:r>
          </a:p>
        </p:txBody>
      </p:sp>
      <p:sp>
        <p:nvSpPr>
          <p:cNvPr id="4" name="正方形/長方形 3">
            <a:extLst>
              <a:ext uri="{FF2B5EF4-FFF2-40B4-BE49-F238E27FC236}">
                <a16:creationId xmlns:a16="http://schemas.microsoft.com/office/drawing/2014/main" id="{7E67BB92-82F2-AEFD-517F-E6B4E0F12B0D}"/>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ご加入の保障は、消えるタイプですか？</a:t>
            </a:r>
            <a:endParaRPr kumimoji="1" lang="en-US" altLang="ja-JP"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712E64BC-C152-9D3C-9555-2F3B724D9FD2}"/>
              </a:ext>
            </a:extLst>
          </p:cNvPr>
          <p:cNvSpPr txBox="1"/>
          <p:nvPr/>
        </p:nvSpPr>
        <p:spPr>
          <a:xfrm>
            <a:off x="347663"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大動脈解離を発症</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2013</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9" name="直線コネクタ 8">
            <a:extLst>
              <a:ext uri="{FF2B5EF4-FFF2-40B4-BE49-F238E27FC236}">
                <a16:creationId xmlns:a16="http://schemas.microsoft.com/office/drawing/2014/main" id="{E2833BED-4717-494E-6083-CF17A4D10D12}"/>
              </a:ext>
            </a:extLst>
          </p:cNvPr>
          <p:cNvCxnSpPr>
            <a:cxnSpLocks/>
          </p:cNvCxnSpPr>
          <p:nvPr/>
        </p:nvCxnSpPr>
        <p:spPr>
          <a:xfrm>
            <a:off x="704850"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graphicFrame>
        <p:nvGraphicFramePr>
          <p:cNvPr id="25" name="グラフ 24">
            <a:extLst>
              <a:ext uri="{FF2B5EF4-FFF2-40B4-BE49-F238E27FC236}">
                <a16:creationId xmlns:a16="http://schemas.microsoft.com/office/drawing/2014/main" id="{45733552-CE1F-3309-DA31-C3A8C313D19B}"/>
              </a:ext>
            </a:extLst>
          </p:cNvPr>
          <p:cNvGraphicFramePr>
            <a:graphicFrameLocks/>
          </p:cNvGraphicFramePr>
          <p:nvPr/>
        </p:nvGraphicFramePr>
        <p:xfrm>
          <a:off x="53312" y="2743200"/>
          <a:ext cx="4090304" cy="38099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グラフ 2">
            <a:extLst>
              <a:ext uri="{FF2B5EF4-FFF2-40B4-BE49-F238E27FC236}">
                <a16:creationId xmlns:a16="http://schemas.microsoft.com/office/drawing/2014/main" id="{46189FBE-7D27-C28D-56A3-AE0DDD645322}"/>
              </a:ext>
            </a:extLst>
          </p:cNvPr>
          <p:cNvGraphicFramePr>
            <a:graphicFrameLocks/>
          </p:cNvGraphicFramePr>
          <p:nvPr/>
        </p:nvGraphicFramePr>
        <p:xfrm>
          <a:off x="6006437" y="2743200"/>
          <a:ext cx="4090304" cy="3809998"/>
        </p:xfrm>
        <a:graphic>
          <a:graphicData uri="http://schemas.openxmlformats.org/drawingml/2006/chart">
            <c:chart xmlns:c="http://schemas.openxmlformats.org/drawingml/2006/chart" xmlns:r="http://schemas.openxmlformats.org/officeDocument/2006/relationships" r:id="rId3"/>
          </a:graphicData>
        </a:graphic>
      </p:graphicFrame>
      <p:sp>
        <p:nvSpPr>
          <p:cNvPr id="8" name="正方形/長方形 7">
            <a:extLst>
              <a:ext uri="{FF2B5EF4-FFF2-40B4-BE49-F238E27FC236}">
                <a16:creationId xmlns:a16="http://schemas.microsoft.com/office/drawing/2014/main" id="{939F5770-0699-92AB-911E-DA59E39A715B}"/>
              </a:ext>
            </a:extLst>
          </p:cNvPr>
          <p:cNvSpPr/>
          <p:nvPr/>
        </p:nvSpPr>
        <p:spPr>
          <a:xfrm>
            <a:off x="835357" y="2474973"/>
            <a:ext cx="2844000" cy="323165"/>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明治安田生命：</a:t>
            </a: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D72D0C63-4049-5BBA-A029-28A52AFEE8B2}"/>
              </a:ext>
            </a:extLst>
          </p:cNvPr>
          <p:cNvSpPr/>
          <p:nvPr/>
        </p:nvSpPr>
        <p:spPr>
          <a:xfrm>
            <a:off x="6778957" y="2474973"/>
            <a:ext cx="2844000" cy="323165"/>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大疾病等：</a:t>
            </a: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05260395-D6C2-7652-3455-36AC795080F1}"/>
              </a:ext>
            </a:extLst>
          </p:cNvPr>
          <p:cNvSpPr/>
          <p:nvPr/>
        </p:nvSpPr>
        <p:spPr>
          <a:xfrm>
            <a:off x="3699845" y="5707863"/>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E3C3DC0C-EDA2-DB65-3C88-3D0B7ECECC15}"/>
              </a:ext>
            </a:extLst>
          </p:cNvPr>
          <p:cNvSpPr/>
          <p:nvPr/>
        </p:nvSpPr>
        <p:spPr>
          <a:xfrm>
            <a:off x="53312" y="5486400"/>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92AA2EC5-5459-A067-57F0-C1288127252D}"/>
              </a:ext>
            </a:extLst>
          </p:cNvPr>
          <p:cNvSpPr/>
          <p:nvPr/>
        </p:nvSpPr>
        <p:spPr>
          <a:xfrm>
            <a:off x="6045094" y="5486399"/>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336855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heel(1)">
                                      <p:cBhvr>
                                        <p:cTn id="12"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6A4BD-F406-9A92-463A-FF9BBCF06763}"/>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06665AE-F8C8-3D40-272C-9266744D49FA}"/>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1" name="AutoShape 3">
            <a:extLst>
              <a:ext uri="{FF2B5EF4-FFF2-40B4-BE49-F238E27FC236}">
                <a16:creationId xmlns:a16="http://schemas.microsoft.com/office/drawing/2014/main" id="{247FA1E9-60EC-FF3E-B456-C0D38DB2382A}"/>
              </a:ext>
            </a:extLst>
          </p:cNvPr>
          <p:cNvSpPr>
            <a:spLocks noChangeArrowheads="1"/>
          </p:cNvSpPr>
          <p:nvPr/>
        </p:nvSpPr>
        <p:spPr bwMode="auto">
          <a:xfrm>
            <a:off x="114300" y="631508"/>
            <a:ext cx="9677400" cy="307777"/>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❶．大動脈解離を発症した場合、脳梗塞を併発しやすい！？</a:t>
            </a:r>
          </a:p>
        </p:txBody>
      </p:sp>
      <p:sp>
        <p:nvSpPr>
          <p:cNvPr id="5" name="テキスト プレースホルダー 1">
            <a:extLst>
              <a:ext uri="{FF2B5EF4-FFF2-40B4-BE49-F238E27FC236}">
                <a16:creationId xmlns:a16="http://schemas.microsoft.com/office/drawing/2014/main" id="{CEDCD7C7-E50A-4EFE-1E23-3EF25523C0AC}"/>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3</a:t>
            </a:r>
            <a:r>
              <a:rPr kumimoji="1" lang="ja-JP" altLang="en-US"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月に注目の話題</a:t>
            </a:r>
          </a:p>
        </p:txBody>
      </p:sp>
      <p:sp>
        <p:nvSpPr>
          <p:cNvPr id="4" name="正方形/長方形 3">
            <a:extLst>
              <a:ext uri="{FF2B5EF4-FFF2-40B4-BE49-F238E27FC236}">
                <a16:creationId xmlns:a16="http://schemas.microsoft.com/office/drawing/2014/main" id="{BEDFE5AF-09CB-BE54-BCAC-7D72CEF65B1D}"/>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ご加入の保障は、消えるタイプですか？</a:t>
            </a:r>
            <a:endParaRPr kumimoji="1" lang="en-US" altLang="ja-JP"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F934E066-597C-9AE1-D7AA-CCCEB553F328}"/>
              </a:ext>
            </a:extLst>
          </p:cNvPr>
          <p:cNvSpPr txBox="1"/>
          <p:nvPr/>
        </p:nvSpPr>
        <p:spPr>
          <a:xfrm>
            <a:off x="347663"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大動脈解離を発症</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2013</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9" name="直線コネクタ 8">
            <a:extLst>
              <a:ext uri="{FF2B5EF4-FFF2-40B4-BE49-F238E27FC236}">
                <a16:creationId xmlns:a16="http://schemas.microsoft.com/office/drawing/2014/main" id="{FECCAB77-3578-00FD-F64D-1B3B6B824C5E}"/>
              </a:ext>
            </a:extLst>
          </p:cNvPr>
          <p:cNvCxnSpPr>
            <a:cxnSpLocks/>
          </p:cNvCxnSpPr>
          <p:nvPr/>
        </p:nvCxnSpPr>
        <p:spPr>
          <a:xfrm>
            <a:off x="704850"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graphicFrame>
        <p:nvGraphicFramePr>
          <p:cNvPr id="25" name="グラフ 24">
            <a:extLst>
              <a:ext uri="{FF2B5EF4-FFF2-40B4-BE49-F238E27FC236}">
                <a16:creationId xmlns:a16="http://schemas.microsoft.com/office/drawing/2014/main" id="{8871411A-97F4-65C2-9E12-0E97001C7667}"/>
              </a:ext>
            </a:extLst>
          </p:cNvPr>
          <p:cNvGraphicFramePr>
            <a:graphicFrameLocks/>
          </p:cNvGraphicFramePr>
          <p:nvPr/>
        </p:nvGraphicFramePr>
        <p:xfrm>
          <a:off x="53312" y="2743200"/>
          <a:ext cx="4090304" cy="38099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グラフ 2">
            <a:extLst>
              <a:ext uri="{FF2B5EF4-FFF2-40B4-BE49-F238E27FC236}">
                <a16:creationId xmlns:a16="http://schemas.microsoft.com/office/drawing/2014/main" id="{1D343C9F-726A-7D26-3982-A2F7C3C1A766}"/>
              </a:ext>
            </a:extLst>
          </p:cNvPr>
          <p:cNvGraphicFramePr>
            <a:graphicFrameLocks/>
          </p:cNvGraphicFramePr>
          <p:nvPr/>
        </p:nvGraphicFramePr>
        <p:xfrm>
          <a:off x="6006437" y="2743200"/>
          <a:ext cx="4090304" cy="3809998"/>
        </p:xfrm>
        <a:graphic>
          <a:graphicData uri="http://schemas.openxmlformats.org/drawingml/2006/chart">
            <c:chart xmlns:c="http://schemas.openxmlformats.org/drawingml/2006/chart" xmlns:r="http://schemas.openxmlformats.org/officeDocument/2006/relationships" r:id="rId3"/>
          </a:graphicData>
        </a:graphic>
      </p:graphicFrame>
      <p:sp>
        <p:nvSpPr>
          <p:cNvPr id="8" name="正方形/長方形 7">
            <a:extLst>
              <a:ext uri="{FF2B5EF4-FFF2-40B4-BE49-F238E27FC236}">
                <a16:creationId xmlns:a16="http://schemas.microsoft.com/office/drawing/2014/main" id="{CE532B7D-65DE-6337-377B-C9C0B3D9C619}"/>
              </a:ext>
            </a:extLst>
          </p:cNvPr>
          <p:cNvSpPr/>
          <p:nvPr/>
        </p:nvSpPr>
        <p:spPr>
          <a:xfrm>
            <a:off x="835357" y="2474973"/>
            <a:ext cx="2844000" cy="323165"/>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明治安田生命：</a:t>
            </a: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94DE22A3-0C3C-D85A-2FF9-EB03A027EB9A}"/>
              </a:ext>
            </a:extLst>
          </p:cNvPr>
          <p:cNvSpPr/>
          <p:nvPr/>
        </p:nvSpPr>
        <p:spPr>
          <a:xfrm>
            <a:off x="6778957" y="2474973"/>
            <a:ext cx="2844000" cy="323165"/>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大疾病等：</a:t>
            </a: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282A1FC4-9F8E-A086-178E-792A8221EBEE}"/>
              </a:ext>
            </a:extLst>
          </p:cNvPr>
          <p:cNvSpPr/>
          <p:nvPr/>
        </p:nvSpPr>
        <p:spPr>
          <a:xfrm>
            <a:off x="3699845" y="5707863"/>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E91BC2BF-2371-8ED4-2A28-92EBCC26784A}"/>
              </a:ext>
            </a:extLst>
          </p:cNvPr>
          <p:cNvSpPr/>
          <p:nvPr/>
        </p:nvSpPr>
        <p:spPr>
          <a:xfrm>
            <a:off x="4893855" y="5707863"/>
            <a:ext cx="1080000" cy="432000"/>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A931D2F3-C950-8F3E-1964-A2388F8667CE}"/>
              </a:ext>
            </a:extLst>
          </p:cNvPr>
          <p:cNvSpPr/>
          <p:nvPr/>
        </p:nvSpPr>
        <p:spPr>
          <a:xfrm>
            <a:off x="53312" y="5486400"/>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F4A374B8-43C5-71D0-F994-AE1E1498B6F0}"/>
              </a:ext>
            </a:extLst>
          </p:cNvPr>
          <p:cNvSpPr/>
          <p:nvPr/>
        </p:nvSpPr>
        <p:spPr>
          <a:xfrm>
            <a:off x="6045094" y="5486399"/>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cxnSp>
        <p:nvCxnSpPr>
          <p:cNvPr id="20" name="直線コネクタ 19">
            <a:extLst>
              <a:ext uri="{FF2B5EF4-FFF2-40B4-BE49-F238E27FC236}">
                <a16:creationId xmlns:a16="http://schemas.microsoft.com/office/drawing/2014/main" id="{2BA32E27-BA44-2ED7-97FD-EDAB0DF3BC4D}"/>
              </a:ext>
            </a:extLst>
          </p:cNvPr>
          <p:cNvCxnSpPr>
            <a:cxnSpLocks/>
          </p:cNvCxnSpPr>
          <p:nvPr/>
        </p:nvCxnSpPr>
        <p:spPr>
          <a:xfrm>
            <a:off x="1714500" y="1533525"/>
            <a:ext cx="1955332"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07C5934D-FDC0-2EC8-F1C7-3B1B8298D824}"/>
              </a:ext>
            </a:extLst>
          </p:cNvPr>
          <p:cNvSpPr txBox="1"/>
          <p:nvPr/>
        </p:nvSpPr>
        <p:spPr>
          <a:xfrm>
            <a:off x="2692167" y="1636572"/>
            <a:ext cx="1955332" cy="369332"/>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年経過</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2" name="吹き出し: 四角形 21">
            <a:extLst>
              <a:ext uri="{FF2B5EF4-FFF2-40B4-BE49-F238E27FC236}">
                <a16:creationId xmlns:a16="http://schemas.microsoft.com/office/drawing/2014/main" id="{7F4E2D19-8251-2EE8-6894-AEEA5ACF8A77}"/>
              </a:ext>
            </a:extLst>
          </p:cNvPr>
          <p:cNvSpPr/>
          <p:nvPr/>
        </p:nvSpPr>
        <p:spPr>
          <a:xfrm>
            <a:off x="6924674" y="3943801"/>
            <a:ext cx="1764000" cy="648000"/>
          </a:xfrm>
          <a:prstGeom prst="wedgeRectCallout">
            <a:avLst>
              <a:gd name="adj1" fmla="val 8217"/>
              <a:gd name="adj2" fmla="val 104615"/>
            </a:avLst>
          </a:prstGeom>
          <a:solidFill>
            <a:schemeClr val="accent4">
              <a:lumMod val="20000"/>
              <a:lumOff val="80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tIns="72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その他の保障が</a:t>
            </a:r>
            <a:r>
              <a:rPr kumimoji="1" lang="ja-JP" altLang="en-US" sz="1800" b="1" i="0" u="none" strike="noStrike" kern="1200" cap="none" spc="0" normalizeH="0" baseline="0" noProof="0" dirty="0">
                <a:ln>
                  <a:noFill/>
                </a:ln>
                <a:solidFill>
                  <a:srgbClr val="EA5550"/>
                </a:solidFill>
                <a:effectLst/>
                <a:uLnTx/>
                <a:uFillTx/>
                <a:latin typeface="Calibri" panose="020F0502020204030204"/>
                <a:ea typeface="メイリオ" panose="020B0604030504040204" pitchFamily="50" charset="-128"/>
                <a:cs typeface="+mn-cs"/>
              </a:rPr>
              <a:t>消滅</a:t>
            </a:r>
          </a:p>
        </p:txBody>
      </p:sp>
    </p:spTree>
    <p:extLst>
      <p:ext uri="{BB962C8B-B14F-4D97-AF65-F5344CB8AC3E}">
        <p14:creationId xmlns:p14="http://schemas.microsoft.com/office/powerpoint/2010/main" val="2519296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down)">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500"/>
                                        <p:tgtEl>
                                          <p:spTgt spid="20"/>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up)">
                                      <p:cBhvr>
                                        <p:cTn id="2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p:bldP spid="2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76E37-DC91-5857-1DC4-869854E18FEA}"/>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9C86B0A3-F04C-6012-FD6C-B5C76B3873A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1" name="AutoShape 3">
            <a:extLst>
              <a:ext uri="{FF2B5EF4-FFF2-40B4-BE49-F238E27FC236}">
                <a16:creationId xmlns:a16="http://schemas.microsoft.com/office/drawing/2014/main" id="{FFBBED07-64D0-3F63-D5FB-3660A0A69D6E}"/>
              </a:ext>
            </a:extLst>
          </p:cNvPr>
          <p:cNvSpPr>
            <a:spLocks noChangeArrowheads="1"/>
          </p:cNvSpPr>
          <p:nvPr/>
        </p:nvSpPr>
        <p:spPr bwMode="auto">
          <a:xfrm>
            <a:off x="114300" y="631508"/>
            <a:ext cx="9677400" cy="307777"/>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❶．大動脈解離を発症した場合、脳梗塞を併発しやすい！？</a:t>
            </a:r>
          </a:p>
        </p:txBody>
      </p:sp>
      <p:sp>
        <p:nvSpPr>
          <p:cNvPr id="5" name="テキスト プレースホルダー 1">
            <a:extLst>
              <a:ext uri="{FF2B5EF4-FFF2-40B4-BE49-F238E27FC236}">
                <a16:creationId xmlns:a16="http://schemas.microsoft.com/office/drawing/2014/main" id="{B4120A9F-27E8-B5D1-CCFA-9C67F6128EF0}"/>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3</a:t>
            </a:r>
            <a:r>
              <a:rPr kumimoji="1" lang="ja-JP" altLang="en-US"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月に注目の話題</a:t>
            </a:r>
          </a:p>
        </p:txBody>
      </p:sp>
      <p:sp>
        <p:nvSpPr>
          <p:cNvPr id="4" name="正方形/長方形 3">
            <a:extLst>
              <a:ext uri="{FF2B5EF4-FFF2-40B4-BE49-F238E27FC236}">
                <a16:creationId xmlns:a16="http://schemas.microsoft.com/office/drawing/2014/main" id="{19C2B325-AA8B-1D55-9E3E-E06EBF4FA6D4}"/>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ご加入の保障は、消えるタイプですか？</a:t>
            </a:r>
            <a:endParaRPr kumimoji="1" lang="en-US" altLang="ja-JP"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57959554-1E66-58EA-5A0D-7CA1B0E6A9E4}"/>
              </a:ext>
            </a:extLst>
          </p:cNvPr>
          <p:cNvSpPr txBox="1"/>
          <p:nvPr/>
        </p:nvSpPr>
        <p:spPr>
          <a:xfrm>
            <a:off x="347663"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大動脈解離を発症</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2013</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9" name="直線コネクタ 8">
            <a:extLst>
              <a:ext uri="{FF2B5EF4-FFF2-40B4-BE49-F238E27FC236}">
                <a16:creationId xmlns:a16="http://schemas.microsoft.com/office/drawing/2014/main" id="{419CB118-C943-E934-40D8-708B118DB519}"/>
              </a:ext>
            </a:extLst>
          </p:cNvPr>
          <p:cNvCxnSpPr>
            <a:cxnSpLocks/>
          </p:cNvCxnSpPr>
          <p:nvPr/>
        </p:nvCxnSpPr>
        <p:spPr>
          <a:xfrm>
            <a:off x="704850"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graphicFrame>
        <p:nvGraphicFramePr>
          <p:cNvPr id="25" name="グラフ 24">
            <a:extLst>
              <a:ext uri="{FF2B5EF4-FFF2-40B4-BE49-F238E27FC236}">
                <a16:creationId xmlns:a16="http://schemas.microsoft.com/office/drawing/2014/main" id="{BE7BF8B7-1E0E-95B6-9910-B414F2CF12F0}"/>
              </a:ext>
            </a:extLst>
          </p:cNvPr>
          <p:cNvGraphicFramePr>
            <a:graphicFrameLocks/>
          </p:cNvGraphicFramePr>
          <p:nvPr/>
        </p:nvGraphicFramePr>
        <p:xfrm>
          <a:off x="53312" y="2743200"/>
          <a:ext cx="4090304" cy="38099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グラフ 2">
            <a:extLst>
              <a:ext uri="{FF2B5EF4-FFF2-40B4-BE49-F238E27FC236}">
                <a16:creationId xmlns:a16="http://schemas.microsoft.com/office/drawing/2014/main" id="{0B9F6113-38DF-AD8D-7559-967ED2746A5C}"/>
              </a:ext>
            </a:extLst>
          </p:cNvPr>
          <p:cNvGraphicFramePr>
            <a:graphicFrameLocks/>
          </p:cNvGraphicFramePr>
          <p:nvPr/>
        </p:nvGraphicFramePr>
        <p:xfrm>
          <a:off x="6006437" y="2743200"/>
          <a:ext cx="4090304" cy="3809998"/>
        </p:xfrm>
        <a:graphic>
          <a:graphicData uri="http://schemas.openxmlformats.org/drawingml/2006/chart">
            <c:chart xmlns:c="http://schemas.openxmlformats.org/drawingml/2006/chart" xmlns:r="http://schemas.openxmlformats.org/officeDocument/2006/relationships" r:id="rId3"/>
          </a:graphicData>
        </a:graphic>
      </p:graphicFrame>
      <p:sp>
        <p:nvSpPr>
          <p:cNvPr id="8" name="正方形/長方形 7">
            <a:extLst>
              <a:ext uri="{FF2B5EF4-FFF2-40B4-BE49-F238E27FC236}">
                <a16:creationId xmlns:a16="http://schemas.microsoft.com/office/drawing/2014/main" id="{F475DD6A-7F67-31D0-2DC9-AEEC2FBC095E}"/>
              </a:ext>
            </a:extLst>
          </p:cNvPr>
          <p:cNvSpPr/>
          <p:nvPr/>
        </p:nvSpPr>
        <p:spPr>
          <a:xfrm>
            <a:off x="835357" y="2474973"/>
            <a:ext cx="2844000" cy="323165"/>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明治安田生命：</a:t>
            </a: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B489FC63-163D-3843-4E35-A43C3906C48F}"/>
              </a:ext>
            </a:extLst>
          </p:cNvPr>
          <p:cNvSpPr/>
          <p:nvPr/>
        </p:nvSpPr>
        <p:spPr>
          <a:xfrm>
            <a:off x="6778957" y="2474973"/>
            <a:ext cx="2844000" cy="323165"/>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大疾病等：</a:t>
            </a: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13B468E0-9EBC-0822-1CC6-6B9F4CD3574D}"/>
              </a:ext>
            </a:extLst>
          </p:cNvPr>
          <p:cNvSpPr/>
          <p:nvPr/>
        </p:nvSpPr>
        <p:spPr>
          <a:xfrm>
            <a:off x="3699845" y="5707863"/>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D65B9F14-15C8-5A3B-FC65-A1DDAD52FB80}"/>
              </a:ext>
            </a:extLst>
          </p:cNvPr>
          <p:cNvSpPr/>
          <p:nvPr/>
        </p:nvSpPr>
        <p:spPr>
          <a:xfrm>
            <a:off x="4893855" y="5707863"/>
            <a:ext cx="1080000" cy="432000"/>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BF245F04-7D8F-201D-FBD7-1C8605FFB3B6}"/>
              </a:ext>
            </a:extLst>
          </p:cNvPr>
          <p:cNvSpPr/>
          <p:nvPr/>
        </p:nvSpPr>
        <p:spPr>
          <a:xfrm>
            <a:off x="1246010" y="5707862"/>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cxnSp>
        <p:nvCxnSpPr>
          <p:cNvPr id="17" name="直線コネクタ 16">
            <a:extLst>
              <a:ext uri="{FF2B5EF4-FFF2-40B4-BE49-F238E27FC236}">
                <a16:creationId xmlns:a16="http://schemas.microsoft.com/office/drawing/2014/main" id="{2C201DD6-B4B9-0B82-D61A-1757E2179CC4}"/>
              </a:ext>
            </a:extLst>
          </p:cNvPr>
          <p:cNvCxnSpPr>
            <a:cxnSpLocks/>
          </p:cNvCxnSpPr>
          <p:nvPr/>
        </p:nvCxnSpPr>
        <p:spPr>
          <a:xfrm>
            <a:off x="1714500" y="1533525"/>
            <a:ext cx="1955332"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5DD1193D-7DE4-4458-C669-3C09E4717022}"/>
              </a:ext>
            </a:extLst>
          </p:cNvPr>
          <p:cNvSpPr txBox="1"/>
          <p:nvPr/>
        </p:nvSpPr>
        <p:spPr>
          <a:xfrm>
            <a:off x="3445669"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脳梗塞を併発</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55</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21" name="直線コネクタ 20">
            <a:extLst>
              <a:ext uri="{FF2B5EF4-FFF2-40B4-BE49-F238E27FC236}">
                <a16:creationId xmlns:a16="http://schemas.microsoft.com/office/drawing/2014/main" id="{CC1CADCA-B9F6-7295-BEAE-4DB474F3106C}"/>
              </a:ext>
            </a:extLst>
          </p:cNvPr>
          <p:cNvCxnSpPr>
            <a:cxnSpLocks/>
          </p:cNvCxnSpPr>
          <p:nvPr/>
        </p:nvCxnSpPr>
        <p:spPr>
          <a:xfrm>
            <a:off x="3669832"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95D44B78-D889-4065-77BA-D89AAB60BC19}"/>
              </a:ext>
            </a:extLst>
          </p:cNvPr>
          <p:cNvSpPr txBox="1"/>
          <p:nvPr/>
        </p:nvSpPr>
        <p:spPr>
          <a:xfrm>
            <a:off x="2692167" y="1636572"/>
            <a:ext cx="1955332" cy="369332"/>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年経過</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吹き出し: 四角形 25">
            <a:extLst>
              <a:ext uri="{FF2B5EF4-FFF2-40B4-BE49-F238E27FC236}">
                <a16:creationId xmlns:a16="http://schemas.microsoft.com/office/drawing/2014/main" id="{C806C3A4-236B-D20F-F166-542AB575DAC5}"/>
              </a:ext>
            </a:extLst>
          </p:cNvPr>
          <p:cNvSpPr/>
          <p:nvPr/>
        </p:nvSpPr>
        <p:spPr>
          <a:xfrm>
            <a:off x="544435" y="4119250"/>
            <a:ext cx="1764000" cy="648000"/>
          </a:xfrm>
          <a:prstGeom prst="wedgeRectCallout">
            <a:avLst>
              <a:gd name="adj1" fmla="val -8522"/>
              <a:gd name="adj2" fmla="val 103145"/>
            </a:avLst>
          </a:prstGeom>
          <a:solidFill>
            <a:schemeClr val="accent4">
              <a:lumMod val="20000"/>
              <a:lumOff val="80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tIns="72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保障が</a:t>
            </a:r>
            <a:r>
              <a:rPr kumimoji="1" lang="ja-JP" altLang="en-US" sz="1800" b="1" i="0" u="none" strike="noStrike" kern="1200" cap="none" spc="0" normalizeH="0" baseline="0" noProof="0" dirty="0">
                <a:ln>
                  <a:noFill/>
                </a:ln>
                <a:solidFill>
                  <a:srgbClr val="EA5550"/>
                </a:solidFill>
                <a:effectLst/>
                <a:uLnTx/>
                <a:uFillTx/>
                <a:latin typeface="Calibri" panose="020F0502020204030204"/>
                <a:ea typeface="メイリオ" panose="020B0604030504040204" pitchFamily="50" charset="-128"/>
                <a:cs typeface="+mn-cs"/>
              </a:rPr>
              <a:t>復活</a:t>
            </a:r>
          </a:p>
        </p:txBody>
      </p:sp>
    </p:spTree>
    <p:extLst>
      <p:ext uri="{BB962C8B-B14F-4D97-AF65-F5344CB8AC3E}">
        <p14:creationId xmlns:p14="http://schemas.microsoft.com/office/powerpoint/2010/main" val="499646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24"/>
                                        </p:tgtEl>
                                      </p:cBhvr>
                                    </p:animEffect>
                                    <p:set>
                                      <p:cBhvr>
                                        <p:cTn id="12" dur="1" fill="hold">
                                          <p:stCondLst>
                                            <p:cond delay="499"/>
                                          </p:stCondLst>
                                        </p:cTn>
                                        <p:tgtEl>
                                          <p:spTgt spid="24"/>
                                        </p:tgtEl>
                                        <p:attrNameLst>
                                          <p:attrName>style.visibility</p:attrName>
                                        </p:attrNameLst>
                                      </p:cBhvr>
                                      <p:to>
                                        <p:strVal val="hidden"/>
                                      </p:to>
                                    </p:se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left)">
                                      <p:cBhvr>
                                        <p:cTn id="16" dur="500"/>
                                        <p:tgtEl>
                                          <p:spTgt spid="21"/>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up)">
                                      <p:cBhvr>
                                        <p:cTn id="20" dur="500"/>
                                        <p:tgtEl>
                                          <p:spTgt spid="20"/>
                                        </p:tgtEl>
                                      </p:cBhvr>
                                    </p:animEffect>
                                  </p:childTnLst>
                                </p:cTn>
                              </p:par>
                            </p:childTnLst>
                          </p:cTn>
                        </p:par>
                        <p:par>
                          <p:cTn id="21" fill="hold">
                            <p:stCondLst>
                              <p:cond delay="1500"/>
                            </p:stCondLst>
                            <p:childTnLst>
                              <p:par>
                                <p:cTn id="22" presetID="21" presetClass="entr" presetSubtype="1"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heel(1)">
                                      <p:cBhvr>
                                        <p:cTn id="24"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p:bldP spid="24" grpId="0"/>
      <p:bldP spid="2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05E13-E322-77BB-C72F-05111C289519}"/>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1C8FBBD-FAC6-6E40-D9CE-36C1B75A3845}"/>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1" name="AutoShape 3">
            <a:extLst>
              <a:ext uri="{FF2B5EF4-FFF2-40B4-BE49-F238E27FC236}">
                <a16:creationId xmlns:a16="http://schemas.microsoft.com/office/drawing/2014/main" id="{85EC6618-368C-AC64-AE1F-D05F90B4AD86}"/>
              </a:ext>
            </a:extLst>
          </p:cNvPr>
          <p:cNvSpPr>
            <a:spLocks noChangeArrowheads="1"/>
          </p:cNvSpPr>
          <p:nvPr/>
        </p:nvSpPr>
        <p:spPr bwMode="auto">
          <a:xfrm>
            <a:off x="114300" y="631508"/>
            <a:ext cx="9677400" cy="307777"/>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❶．大動脈解離を発症した場合、脳梗塞を併発しやすい！？</a:t>
            </a:r>
          </a:p>
        </p:txBody>
      </p:sp>
      <p:sp>
        <p:nvSpPr>
          <p:cNvPr id="5" name="テキスト プレースホルダー 1">
            <a:extLst>
              <a:ext uri="{FF2B5EF4-FFF2-40B4-BE49-F238E27FC236}">
                <a16:creationId xmlns:a16="http://schemas.microsoft.com/office/drawing/2014/main" id="{0160BEC9-1A0B-DDDA-6025-AA9E2E8E1341}"/>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3</a:t>
            </a:r>
            <a:r>
              <a:rPr kumimoji="1" lang="ja-JP" altLang="en-US"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月に注目の話題</a:t>
            </a:r>
          </a:p>
        </p:txBody>
      </p:sp>
      <p:sp>
        <p:nvSpPr>
          <p:cNvPr id="4" name="正方形/長方形 3">
            <a:extLst>
              <a:ext uri="{FF2B5EF4-FFF2-40B4-BE49-F238E27FC236}">
                <a16:creationId xmlns:a16="http://schemas.microsoft.com/office/drawing/2014/main" id="{035DC813-DB42-7455-199C-D71F0F5E8C10}"/>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ご加入の保障は、消えるタイプですか？</a:t>
            </a:r>
            <a:endParaRPr kumimoji="1" lang="en-US" altLang="ja-JP"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33D7B94D-2122-57C4-ACD2-50C90D3C7207}"/>
              </a:ext>
            </a:extLst>
          </p:cNvPr>
          <p:cNvSpPr txBox="1"/>
          <p:nvPr/>
        </p:nvSpPr>
        <p:spPr>
          <a:xfrm>
            <a:off x="347663"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大動脈解離を発症</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2013</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9" name="直線コネクタ 8">
            <a:extLst>
              <a:ext uri="{FF2B5EF4-FFF2-40B4-BE49-F238E27FC236}">
                <a16:creationId xmlns:a16="http://schemas.microsoft.com/office/drawing/2014/main" id="{6CD50858-4DEB-1F6E-8CCD-325AF717A09C}"/>
              </a:ext>
            </a:extLst>
          </p:cNvPr>
          <p:cNvCxnSpPr>
            <a:cxnSpLocks/>
          </p:cNvCxnSpPr>
          <p:nvPr/>
        </p:nvCxnSpPr>
        <p:spPr>
          <a:xfrm>
            <a:off x="704850"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BA517203-8E5E-AE31-1189-08E9B0E84E59}"/>
              </a:ext>
            </a:extLst>
          </p:cNvPr>
          <p:cNvCxnSpPr>
            <a:cxnSpLocks/>
          </p:cNvCxnSpPr>
          <p:nvPr/>
        </p:nvCxnSpPr>
        <p:spPr>
          <a:xfrm>
            <a:off x="1714500" y="1533525"/>
            <a:ext cx="1955332"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977C5675-9A08-3FE2-62A4-8957AB7E4725}"/>
              </a:ext>
            </a:extLst>
          </p:cNvPr>
          <p:cNvSpPr txBox="1"/>
          <p:nvPr/>
        </p:nvSpPr>
        <p:spPr>
          <a:xfrm>
            <a:off x="3445669"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脳梗塞を併発</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55</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6" name="直線コネクタ 15">
            <a:extLst>
              <a:ext uri="{FF2B5EF4-FFF2-40B4-BE49-F238E27FC236}">
                <a16:creationId xmlns:a16="http://schemas.microsoft.com/office/drawing/2014/main" id="{E7B1F910-CC1A-6DE3-69C1-E2DB10B371F2}"/>
              </a:ext>
            </a:extLst>
          </p:cNvPr>
          <p:cNvCxnSpPr>
            <a:cxnSpLocks/>
          </p:cNvCxnSpPr>
          <p:nvPr/>
        </p:nvCxnSpPr>
        <p:spPr>
          <a:xfrm>
            <a:off x="3669832"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7C4623EB-5FD4-F230-25ED-0DCC84271D1E}"/>
              </a:ext>
            </a:extLst>
          </p:cNvPr>
          <p:cNvCxnSpPr>
            <a:cxnSpLocks/>
          </p:cNvCxnSpPr>
          <p:nvPr/>
        </p:nvCxnSpPr>
        <p:spPr>
          <a:xfrm>
            <a:off x="4591050" y="1533525"/>
            <a:ext cx="1524000"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graphicFrame>
        <p:nvGraphicFramePr>
          <p:cNvPr id="25" name="グラフ 24">
            <a:extLst>
              <a:ext uri="{FF2B5EF4-FFF2-40B4-BE49-F238E27FC236}">
                <a16:creationId xmlns:a16="http://schemas.microsoft.com/office/drawing/2014/main" id="{D0007EF2-90A3-E125-8AED-AACA28BBE67D}"/>
              </a:ext>
            </a:extLst>
          </p:cNvPr>
          <p:cNvGraphicFramePr>
            <a:graphicFrameLocks/>
          </p:cNvGraphicFramePr>
          <p:nvPr/>
        </p:nvGraphicFramePr>
        <p:xfrm>
          <a:off x="53312" y="2743200"/>
          <a:ext cx="4090304" cy="38099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グラフ 2">
            <a:extLst>
              <a:ext uri="{FF2B5EF4-FFF2-40B4-BE49-F238E27FC236}">
                <a16:creationId xmlns:a16="http://schemas.microsoft.com/office/drawing/2014/main" id="{AB0A550C-E2D1-4DBF-3208-4E00A9A1EDE9}"/>
              </a:ext>
            </a:extLst>
          </p:cNvPr>
          <p:cNvGraphicFramePr>
            <a:graphicFrameLocks/>
          </p:cNvGraphicFramePr>
          <p:nvPr/>
        </p:nvGraphicFramePr>
        <p:xfrm>
          <a:off x="6006437" y="2743200"/>
          <a:ext cx="4090304" cy="3809998"/>
        </p:xfrm>
        <a:graphic>
          <a:graphicData uri="http://schemas.openxmlformats.org/drawingml/2006/chart">
            <c:chart xmlns:c="http://schemas.openxmlformats.org/drawingml/2006/chart" xmlns:r="http://schemas.openxmlformats.org/officeDocument/2006/relationships" r:id="rId3"/>
          </a:graphicData>
        </a:graphic>
      </p:graphicFrame>
      <p:sp>
        <p:nvSpPr>
          <p:cNvPr id="8" name="正方形/長方形 7">
            <a:extLst>
              <a:ext uri="{FF2B5EF4-FFF2-40B4-BE49-F238E27FC236}">
                <a16:creationId xmlns:a16="http://schemas.microsoft.com/office/drawing/2014/main" id="{B65CA491-F0CE-B2B3-2E38-8492FBCFFDD9}"/>
              </a:ext>
            </a:extLst>
          </p:cNvPr>
          <p:cNvSpPr/>
          <p:nvPr/>
        </p:nvSpPr>
        <p:spPr>
          <a:xfrm>
            <a:off x="835357" y="2474973"/>
            <a:ext cx="2844000" cy="323165"/>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明治安田生命：</a:t>
            </a: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F4F67232-7E14-BE27-04EB-78E68C6A0756}"/>
              </a:ext>
            </a:extLst>
          </p:cNvPr>
          <p:cNvSpPr/>
          <p:nvPr/>
        </p:nvSpPr>
        <p:spPr>
          <a:xfrm>
            <a:off x="6778957" y="2474973"/>
            <a:ext cx="2844000" cy="323165"/>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大疾病等：</a:t>
            </a: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4FE151EE-CD93-7974-849C-3CC6DFEB32EE}"/>
              </a:ext>
            </a:extLst>
          </p:cNvPr>
          <p:cNvSpPr/>
          <p:nvPr/>
        </p:nvSpPr>
        <p:spPr>
          <a:xfrm>
            <a:off x="3699845" y="5707863"/>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F6ACA51E-46CD-0CE6-331B-27179F37C49C}"/>
              </a:ext>
            </a:extLst>
          </p:cNvPr>
          <p:cNvSpPr/>
          <p:nvPr/>
        </p:nvSpPr>
        <p:spPr>
          <a:xfrm>
            <a:off x="4893855" y="5707863"/>
            <a:ext cx="1080000" cy="432000"/>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45A9C85D-01E4-DA9E-71C4-175FE3FBC6EA}"/>
              </a:ext>
            </a:extLst>
          </p:cNvPr>
          <p:cNvSpPr/>
          <p:nvPr/>
        </p:nvSpPr>
        <p:spPr>
          <a:xfrm>
            <a:off x="3699845" y="5249335"/>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329F835B-C1D0-362A-4CCF-0E4D86B948E6}"/>
              </a:ext>
            </a:extLst>
          </p:cNvPr>
          <p:cNvSpPr/>
          <p:nvPr/>
        </p:nvSpPr>
        <p:spPr>
          <a:xfrm>
            <a:off x="1246010" y="5707863"/>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20" name="テキスト ボックス 19">
            <a:extLst>
              <a:ext uri="{FF2B5EF4-FFF2-40B4-BE49-F238E27FC236}">
                <a16:creationId xmlns:a16="http://schemas.microsoft.com/office/drawing/2014/main" id="{70E36B80-9F7F-E5DB-1439-11840B3249E2}"/>
              </a:ext>
            </a:extLst>
          </p:cNvPr>
          <p:cNvSpPr txBox="1"/>
          <p:nvPr/>
        </p:nvSpPr>
        <p:spPr>
          <a:xfrm>
            <a:off x="5433855" y="1636572"/>
            <a:ext cx="1955332" cy="369332"/>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年経過</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E4F108EE-72C8-AC9C-CC30-A2AC55F5E33C}"/>
              </a:ext>
            </a:extLst>
          </p:cNvPr>
          <p:cNvSpPr/>
          <p:nvPr/>
        </p:nvSpPr>
        <p:spPr>
          <a:xfrm>
            <a:off x="7200447" y="5707862"/>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22" name="吹き出し: 四角形 21">
            <a:extLst>
              <a:ext uri="{FF2B5EF4-FFF2-40B4-BE49-F238E27FC236}">
                <a16:creationId xmlns:a16="http://schemas.microsoft.com/office/drawing/2014/main" id="{E2E0ED69-184F-6326-EBBB-82EF95ADACF4}"/>
              </a:ext>
            </a:extLst>
          </p:cNvPr>
          <p:cNvSpPr/>
          <p:nvPr/>
        </p:nvSpPr>
        <p:spPr>
          <a:xfrm>
            <a:off x="6924674" y="3943801"/>
            <a:ext cx="1764000" cy="648000"/>
          </a:xfrm>
          <a:prstGeom prst="wedgeRectCallout">
            <a:avLst>
              <a:gd name="adj1" fmla="val 8217"/>
              <a:gd name="adj2" fmla="val 104615"/>
            </a:avLst>
          </a:prstGeom>
          <a:solidFill>
            <a:schemeClr val="accent4">
              <a:lumMod val="20000"/>
              <a:lumOff val="80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72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支払われない</a:t>
            </a:r>
            <a:endParaRPr kumimoji="1" lang="en-US" altLang="ja-JP"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（保障は</a:t>
            </a:r>
            <a:r>
              <a:rPr kumimoji="1" lang="ja-JP" altLang="en-US" sz="1800" b="1" i="0" u="none" strike="noStrike" kern="1200" cap="none" spc="0" normalizeH="0" baseline="0" noProof="0" dirty="0">
                <a:ln>
                  <a:noFill/>
                </a:ln>
                <a:solidFill>
                  <a:srgbClr val="EA5550"/>
                </a:solidFill>
                <a:effectLst/>
                <a:uLnTx/>
                <a:uFillTx/>
                <a:latin typeface="Calibri" panose="020F0502020204030204"/>
                <a:ea typeface="メイリオ" panose="020B0604030504040204" pitchFamily="50" charset="-128"/>
                <a:cs typeface="+mn-cs"/>
              </a:rPr>
              <a:t>消滅</a:t>
            </a: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a:t>
            </a:r>
            <a:endParaRPr kumimoji="1" lang="ja-JP" altLang="en-US" sz="1800" b="1" i="0" u="none" strike="noStrike" kern="1200" cap="none" spc="0" normalizeH="0" baseline="0" noProof="0" dirty="0">
              <a:ln>
                <a:noFill/>
              </a:ln>
              <a:solidFill>
                <a:srgbClr val="EA5550"/>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777771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heel(1)">
                                      <p:cBhvr>
                                        <p:cTn id="12" dur="750"/>
                                        <p:tgtEl>
                                          <p:spTgt spid="21"/>
                                        </p:tgtEl>
                                      </p:cBhvr>
                                    </p:animEffect>
                                  </p:childTnLst>
                                </p:cTn>
                              </p:par>
                            </p:childTnLst>
                          </p:cTn>
                        </p:par>
                        <p:par>
                          <p:cTn id="13" fill="hold">
                            <p:stCondLst>
                              <p:cond delay="750"/>
                            </p:stCondLst>
                            <p:childTnLst>
                              <p:par>
                                <p:cTn id="14" presetID="22" presetClass="entr" presetSubtype="4"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down)">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up)">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p:bldP spid="21" grpId="0" animBg="1"/>
      <p:bldP spid="2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CB681-956E-C6B8-7009-89D2B7813935}"/>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97C047E3-87AD-EC63-4F81-3D39094BCDF5}"/>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1" name="AutoShape 3">
            <a:extLst>
              <a:ext uri="{FF2B5EF4-FFF2-40B4-BE49-F238E27FC236}">
                <a16:creationId xmlns:a16="http://schemas.microsoft.com/office/drawing/2014/main" id="{FB72B6F1-D79E-2735-A85C-6575844307F0}"/>
              </a:ext>
            </a:extLst>
          </p:cNvPr>
          <p:cNvSpPr>
            <a:spLocks noChangeArrowheads="1"/>
          </p:cNvSpPr>
          <p:nvPr/>
        </p:nvSpPr>
        <p:spPr bwMode="auto">
          <a:xfrm>
            <a:off x="114300" y="631508"/>
            <a:ext cx="9677400" cy="307777"/>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❶．大動脈解離を発症した場合、脳梗塞を併発しやすい！？</a:t>
            </a:r>
          </a:p>
        </p:txBody>
      </p:sp>
      <p:sp>
        <p:nvSpPr>
          <p:cNvPr id="5" name="テキスト プレースホルダー 1">
            <a:extLst>
              <a:ext uri="{FF2B5EF4-FFF2-40B4-BE49-F238E27FC236}">
                <a16:creationId xmlns:a16="http://schemas.microsoft.com/office/drawing/2014/main" id="{7FD9F0B4-2656-C08C-B0C2-CD223BB8B971}"/>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3</a:t>
            </a:r>
            <a:r>
              <a:rPr kumimoji="1" lang="ja-JP" altLang="en-US"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月に注目の話題</a:t>
            </a:r>
          </a:p>
        </p:txBody>
      </p:sp>
      <p:sp>
        <p:nvSpPr>
          <p:cNvPr id="4" name="正方形/長方形 3">
            <a:extLst>
              <a:ext uri="{FF2B5EF4-FFF2-40B4-BE49-F238E27FC236}">
                <a16:creationId xmlns:a16="http://schemas.microsoft.com/office/drawing/2014/main" id="{E0FE194F-3708-6149-27EF-B45BCDAF0ED1}"/>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ご加入の保障は、消えるタイプですか？</a:t>
            </a:r>
            <a:endParaRPr kumimoji="1" lang="en-US" altLang="ja-JP"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376D49A5-1694-1D90-0784-22918E88A1A5}"/>
              </a:ext>
            </a:extLst>
          </p:cNvPr>
          <p:cNvSpPr txBox="1"/>
          <p:nvPr/>
        </p:nvSpPr>
        <p:spPr>
          <a:xfrm>
            <a:off x="347663"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大動脈解離を発症</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2013</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9" name="直線コネクタ 8">
            <a:extLst>
              <a:ext uri="{FF2B5EF4-FFF2-40B4-BE49-F238E27FC236}">
                <a16:creationId xmlns:a16="http://schemas.microsoft.com/office/drawing/2014/main" id="{CF9752BF-DF74-4B9C-90B4-AA45625DF45C}"/>
              </a:ext>
            </a:extLst>
          </p:cNvPr>
          <p:cNvCxnSpPr>
            <a:cxnSpLocks/>
          </p:cNvCxnSpPr>
          <p:nvPr/>
        </p:nvCxnSpPr>
        <p:spPr>
          <a:xfrm>
            <a:off x="704850"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7D92E299-0EDA-6BFE-7F98-CE1A8DD324E8}"/>
              </a:ext>
            </a:extLst>
          </p:cNvPr>
          <p:cNvCxnSpPr>
            <a:cxnSpLocks/>
          </p:cNvCxnSpPr>
          <p:nvPr/>
        </p:nvCxnSpPr>
        <p:spPr>
          <a:xfrm>
            <a:off x="1714500" y="1533525"/>
            <a:ext cx="1955332"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482F0B78-E294-868E-93D2-7EC4B4426E55}"/>
              </a:ext>
            </a:extLst>
          </p:cNvPr>
          <p:cNvSpPr txBox="1"/>
          <p:nvPr/>
        </p:nvSpPr>
        <p:spPr>
          <a:xfrm>
            <a:off x="3445669"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脳梗塞を併発</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55</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テキスト ボックス 12">
            <a:extLst>
              <a:ext uri="{FF2B5EF4-FFF2-40B4-BE49-F238E27FC236}">
                <a16:creationId xmlns:a16="http://schemas.microsoft.com/office/drawing/2014/main" id="{E893A02C-92F0-EDDF-C7FD-85B24990132B}"/>
              </a:ext>
            </a:extLst>
          </p:cNvPr>
          <p:cNvSpPr txBox="1"/>
          <p:nvPr/>
        </p:nvSpPr>
        <p:spPr>
          <a:xfrm>
            <a:off x="7525200"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大動脈解離を再発</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58</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2017</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6" name="直線コネクタ 15">
            <a:extLst>
              <a:ext uri="{FF2B5EF4-FFF2-40B4-BE49-F238E27FC236}">
                <a16:creationId xmlns:a16="http://schemas.microsoft.com/office/drawing/2014/main" id="{E03A7255-C25B-85D0-BEB1-A43F796DDDFD}"/>
              </a:ext>
            </a:extLst>
          </p:cNvPr>
          <p:cNvCxnSpPr>
            <a:cxnSpLocks/>
          </p:cNvCxnSpPr>
          <p:nvPr/>
        </p:nvCxnSpPr>
        <p:spPr>
          <a:xfrm>
            <a:off x="3669832"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6D8CE546-3EA0-0EBE-CBD0-C35C877B2579}"/>
              </a:ext>
            </a:extLst>
          </p:cNvPr>
          <p:cNvCxnSpPr>
            <a:cxnSpLocks/>
          </p:cNvCxnSpPr>
          <p:nvPr/>
        </p:nvCxnSpPr>
        <p:spPr>
          <a:xfrm>
            <a:off x="4591050" y="1533525"/>
            <a:ext cx="1524000"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5F361A0D-7C4F-A7D6-4987-E42A00E5855B}"/>
              </a:ext>
            </a:extLst>
          </p:cNvPr>
          <p:cNvCxnSpPr>
            <a:cxnSpLocks/>
          </p:cNvCxnSpPr>
          <p:nvPr/>
        </p:nvCxnSpPr>
        <p:spPr>
          <a:xfrm>
            <a:off x="6073669" y="1533525"/>
            <a:ext cx="2765531"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graphicFrame>
        <p:nvGraphicFramePr>
          <p:cNvPr id="25" name="グラフ 24">
            <a:extLst>
              <a:ext uri="{FF2B5EF4-FFF2-40B4-BE49-F238E27FC236}">
                <a16:creationId xmlns:a16="http://schemas.microsoft.com/office/drawing/2014/main" id="{E3368B71-10C1-600B-1FA1-26CC8FAACAA5}"/>
              </a:ext>
            </a:extLst>
          </p:cNvPr>
          <p:cNvGraphicFramePr>
            <a:graphicFrameLocks/>
          </p:cNvGraphicFramePr>
          <p:nvPr/>
        </p:nvGraphicFramePr>
        <p:xfrm>
          <a:off x="53312" y="2743200"/>
          <a:ext cx="4090304" cy="38099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グラフ 2">
            <a:extLst>
              <a:ext uri="{FF2B5EF4-FFF2-40B4-BE49-F238E27FC236}">
                <a16:creationId xmlns:a16="http://schemas.microsoft.com/office/drawing/2014/main" id="{EC4157B0-3C2D-2F35-79FD-2DCB4308455F}"/>
              </a:ext>
            </a:extLst>
          </p:cNvPr>
          <p:cNvGraphicFramePr>
            <a:graphicFrameLocks/>
          </p:cNvGraphicFramePr>
          <p:nvPr/>
        </p:nvGraphicFramePr>
        <p:xfrm>
          <a:off x="6006437" y="2743200"/>
          <a:ext cx="4090304" cy="3809998"/>
        </p:xfrm>
        <a:graphic>
          <a:graphicData uri="http://schemas.openxmlformats.org/drawingml/2006/chart">
            <c:chart xmlns:c="http://schemas.openxmlformats.org/drawingml/2006/chart" xmlns:r="http://schemas.openxmlformats.org/officeDocument/2006/relationships" r:id="rId3"/>
          </a:graphicData>
        </a:graphic>
      </p:graphicFrame>
      <p:sp>
        <p:nvSpPr>
          <p:cNvPr id="8" name="正方形/長方形 7">
            <a:extLst>
              <a:ext uri="{FF2B5EF4-FFF2-40B4-BE49-F238E27FC236}">
                <a16:creationId xmlns:a16="http://schemas.microsoft.com/office/drawing/2014/main" id="{C536D676-F6C4-7131-99CA-00BD501BD3DA}"/>
              </a:ext>
            </a:extLst>
          </p:cNvPr>
          <p:cNvSpPr/>
          <p:nvPr/>
        </p:nvSpPr>
        <p:spPr>
          <a:xfrm>
            <a:off x="835357" y="2474973"/>
            <a:ext cx="2844000" cy="323165"/>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明治安田生命：</a:t>
            </a: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46F38D35-0916-AF1C-FA60-325ADFB6A7D5}"/>
              </a:ext>
            </a:extLst>
          </p:cNvPr>
          <p:cNvSpPr/>
          <p:nvPr/>
        </p:nvSpPr>
        <p:spPr>
          <a:xfrm>
            <a:off x="6778957" y="2474973"/>
            <a:ext cx="2844000" cy="323165"/>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大疾病等：</a:t>
            </a: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92DB7BD4-FA8A-07E1-CCE2-A990C3CD3577}"/>
              </a:ext>
            </a:extLst>
          </p:cNvPr>
          <p:cNvSpPr/>
          <p:nvPr/>
        </p:nvSpPr>
        <p:spPr>
          <a:xfrm>
            <a:off x="3699845" y="5707863"/>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D8EB2F19-1C74-3BCB-D395-9DA54AC51FC7}"/>
              </a:ext>
            </a:extLst>
          </p:cNvPr>
          <p:cNvSpPr/>
          <p:nvPr/>
        </p:nvSpPr>
        <p:spPr>
          <a:xfrm>
            <a:off x="4893855" y="5707863"/>
            <a:ext cx="1080000" cy="432000"/>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3AE085E8-9FF1-B516-A25E-62EDA95C71C2}"/>
              </a:ext>
            </a:extLst>
          </p:cNvPr>
          <p:cNvSpPr/>
          <p:nvPr/>
        </p:nvSpPr>
        <p:spPr>
          <a:xfrm>
            <a:off x="3699845" y="5249335"/>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76180F53-F7C8-8A5F-B420-E22A82557937}"/>
              </a:ext>
            </a:extLst>
          </p:cNvPr>
          <p:cNvSpPr/>
          <p:nvPr/>
        </p:nvSpPr>
        <p:spPr>
          <a:xfrm>
            <a:off x="7200447" y="5707862"/>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CBD58662-4336-60A3-7B36-933F47F68585}"/>
              </a:ext>
            </a:extLst>
          </p:cNvPr>
          <p:cNvSpPr/>
          <p:nvPr/>
        </p:nvSpPr>
        <p:spPr>
          <a:xfrm>
            <a:off x="1246010" y="5707863"/>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20" name="テキスト ボックス 19">
            <a:extLst>
              <a:ext uri="{FF2B5EF4-FFF2-40B4-BE49-F238E27FC236}">
                <a16:creationId xmlns:a16="http://schemas.microsoft.com/office/drawing/2014/main" id="{9AA7A84E-0685-392B-EB44-22311BFD47B3}"/>
              </a:ext>
            </a:extLst>
          </p:cNvPr>
          <p:cNvSpPr txBox="1"/>
          <p:nvPr/>
        </p:nvSpPr>
        <p:spPr>
          <a:xfrm>
            <a:off x="5433855" y="1636572"/>
            <a:ext cx="1955332" cy="369332"/>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年経過</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2" name="正方形/長方形 21">
            <a:extLst>
              <a:ext uri="{FF2B5EF4-FFF2-40B4-BE49-F238E27FC236}">
                <a16:creationId xmlns:a16="http://schemas.microsoft.com/office/drawing/2014/main" id="{89CFE355-8459-EDFC-5AA2-1D06E3E4FE13}"/>
              </a:ext>
            </a:extLst>
          </p:cNvPr>
          <p:cNvSpPr/>
          <p:nvPr/>
        </p:nvSpPr>
        <p:spPr>
          <a:xfrm>
            <a:off x="53312" y="5517022"/>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27" name="吹き出し: 四角形 26">
            <a:extLst>
              <a:ext uri="{FF2B5EF4-FFF2-40B4-BE49-F238E27FC236}">
                <a16:creationId xmlns:a16="http://schemas.microsoft.com/office/drawing/2014/main" id="{2B402499-636B-1D43-3842-491BC929F859}"/>
              </a:ext>
            </a:extLst>
          </p:cNvPr>
          <p:cNvSpPr/>
          <p:nvPr/>
        </p:nvSpPr>
        <p:spPr>
          <a:xfrm>
            <a:off x="1211663" y="4119250"/>
            <a:ext cx="1764000" cy="648000"/>
          </a:xfrm>
          <a:prstGeom prst="wedgeRectCallout">
            <a:avLst>
              <a:gd name="adj1" fmla="val -8522"/>
              <a:gd name="adj2" fmla="val 103145"/>
            </a:avLst>
          </a:prstGeom>
          <a:solidFill>
            <a:schemeClr val="accent4">
              <a:lumMod val="20000"/>
              <a:lumOff val="80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tIns="72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保障が</a:t>
            </a:r>
            <a:r>
              <a:rPr kumimoji="1" lang="ja-JP" altLang="en-US" sz="1800" b="1" i="0" u="none" strike="noStrike" kern="1200" cap="none" spc="0" normalizeH="0" baseline="0" noProof="0" dirty="0">
                <a:ln>
                  <a:noFill/>
                </a:ln>
                <a:solidFill>
                  <a:srgbClr val="EA5550"/>
                </a:solidFill>
                <a:effectLst/>
                <a:uLnTx/>
                <a:uFillTx/>
                <a:latin typeface="Calibri" panose="020F0502020204030204"/>
                <a:ea typeface="メイリオ" panose="020B0604030504040204" pitchFamily="50" charset="-128"/>
                <a:cs typeface="+mn-cs"/>
              </a:rPr>
              <a:t>復活</a:t>
            </a:r>
          </a:p>
        </p:txBody>
      </p:sp>
    </p:spTree>
    <p:extLst>
      <p:ext uri="{BB962C8B-B14F-4D97-AF65-F5344CB8AC3E}">
        <p14:creationId xmlns:p14="http://schemas.microsoft.com/office/powerpoint/2010/main" val="60176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20"/>
                                        </p:tgtEl>
                                      </p:cBhvr>
                                    </p:animEffect>
                                    <p:set>
                                      <p:cBhvr>
                                        <p:cTn id="12" dur="1" fill="hold">
                                          <p:stCondLst>
                                            <p:cond delay="499"/>
                                          </p:stCondLst>
                                        </p:cTn>
                                        <p:tgtEl>
                                          <p:spTgt spid="20"/>
                                        </p:tgtEl>
                                        <p:attrNameLst>
                                          <p:attrName>style.visibility</p:attrName>
                                        </p:attrNameLst>
                                      </p:cBhvr>
                                      <p:to>
                                        <p:strVal val="hidden"/>
                                      </p:to>
                                    </p:set>
                                  </p:childTnLst>
                                </p:cTn>
                              </p:par>
                            </p:childTnLst>
                          </p:cTn>
                        </p:par>
                        <p:par>
                          <p:cTn id="13" fill="hold">
                            <p:stCondLst>
                              <p:cond delay="500"/>
                            </p:stCondLst>
                            <p:childTnLst>
                              <p:par>
                                <p:cTn id="14" presetID="21" presetClass="exit" presetSubtype="1" fill="hold" grpId="0" nodeType="afterEffect">
                                  <p:stCondLst>
                                    <p:cond delay="0"/>
                                  </p:stCondLst>
                                  <p:childTnLst>
                                    <p:animEffect transition="out" filter="wheel(1)">
                                      <p:cBhvr>
                                        <p:cTn id="15" dur="750"/>
                                        <p:tgtEl>
                                          <p:spTgt spid="17"/>
                                        </p:tgtEl>
                                      </p:cBhvr>
                                    </p:animEffect>
                                    <p:set>
                                      <p:cBhvr>
                                        <p:cTn id="16" dur="1" fill="hold">
                                          <p:stCondLst>
                                            <p:cond delay="749"/>
                                          </p:stCondLst>
                                        </p:cTn>
                                        <p:tgtEl>
                                          <p:spTgt spid="17"/>
                                        </p:tgtEl>
                                        <p:attrNameLst>
                                          <p:attrName>style.visibility</p:attrName>
                                        </p:attrNameLst>
                                      </p:cBhvr>
                                      <p:to>
                                        <p:strVal val="hidden"/>
                                      </p:to>
                                    </p:set>
                                  </p:childTnLst>
                                </p:cTn>
                              </p:par>
                              <p:par>
                                <p:cTn id="17" presetID="21" presetClass="exit" presetSubtype="1" fill="hold" grpId="0" nodeType="withEffect">
                                  <p:stCondLst>
                                    <p:cond delay="0"/>
                                  </p:stCondLst>
                                  <p:childTnLst>
                                    <p:animEffect transition="out" filter="wheel(1)">
                                      <p:cBhvr>
                                        <p:cTn id="18" dur="750"/>
                                        <p:tgtEl>
                                          <p:spTgt spid="15"/>
                                        </p:tgtEl>
                                      </p:cBhvr>
                                    </p:animEffect>
                                    <p:set>
                                      <p:cBhvr>
                                        <p:cTn id="19" dur="1" fill="hold">
                                          <p:stCondLst>
                                            <p:cond delay="749"/>
                                          </p:stCondLst>
                                        </p:cTn>
                                        <p:tgtEl>
                                          <p:spTgt spid="15"/>
                                        </p:tgtEl>
                                        <p:attrNameLst>
                                          <p:attrName>style.visibility</p:attrName>
                                        </p:attrNameLst>
                                      </p:cBhvr>
                                      <p:to>
                                        <p:strVal val="hidden"/>
                                      </p:to>
                                    </p:set>
                                  </p:childTnLst>
                                </p:cTn>
                              </p:par>
                            </p:childTnLst>
                          </p:cTn>
                        </p:par>
                        <p:par>
                          <p:cTn id="20" fill="hold">
                            <p:stCondLst>
                              <p:cond delay="1250"/>
                            </p:stCondLst>
                            <p:childTnLst>
                              <p:par>
                                <p:cTn id="21" presetID="22" presetClass="entr" presetSubtype="8"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500"/>
                                        <p:tgtEl>
                                          <p:spTgt spid="23"/>
                                        </p:tgtEl>
                                      </p:cBhvr>
                                    </p:animEffect>
                                  </p:childTnLst>
                                </p:cTn>
                              </p:par>
                            </p:childTnLst>
                          </p:cTn>
                        </p:par>
                        <p:par>
                          <p:cTn id="24" fill="hold">
                            <p:stCondLst>
                              <p:cond delay="1750"/>
                            </p:stCondLst>
                            <p:childTnLst>
                              <p:par>
                                <p:cTn id="25" presetID="22" presetClass="entr" presetSubtype="1"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childTnLst>
                          </p:cTn>
                        </p:par>
                        <p:par>
                          <p:cTn id="28" fill="hold">
                            <p:stCondLst>
                              <p:cond delay="2250"/>
                            </p:stCondLst>
                            <p:childTnLst>
                              <p:par>
                                <p:cTn id="29" presetID="21" presetClass="entr" presetSubtype="1"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heel(1)">
                                      <p:cBhvr>
                                        <p:cTn id="31"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17" grpId="0" animBg="1"/>
      <p:bldP spid="20" grpId="0"/>
      <p:bldP spid="22" grpId="0" animBg="1"/>
      <p:bldP spid="2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EF25D-2DAC-EFB5-65F4-53A2C1DF2183}"/>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30EFF192-B5BF-8E7B-38AF-908D4682E348}"/>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1" name="AutoShape 3">
            <a:extLst>
              <a:ext uri="{FF2B5EF4-FFF2-40B4-BE49-F238E27FC236}">
                <a16:creationId xmlns:a16="http://schemas.microsoft.com/office/drawing/2014/main" id="{89E9C271-2215-55D8-BD33-B3BBF90B5E2D}"/>
              </a:ext>
            </a:extLst>
          </p:cNvPr>
          <p:cNvSpPr>
            <a:spLocks noChangeArrowheads="1"/>
          </p:cNvSpPr>
          <p:nvPr/>
        </p:nvSpPr>
        <p:spPr bwMode="auto">
          <a:xfrm>
            <a:off x="114300" y="631508"/>
            <a:ext cx="9677400" cy="307777"/>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❶．大動脈解離を発症した場合、脳梗塞を併発しやすい！？</a:t>
            </a:r>
          </a:p>
        </p:txBody>
      </p:sp>
      <p:sp>
        <p:nvSpPr>
          <p:cNvPr id="5" name="テキスト プレースホルダー 1">
            <a:extLst>
              <a:ext uri="{FF2B5EF4-FFF2-40B4-BE49-F238E27FC236}">
                <a16:creationId xmlns:a16="http://schemas.microsoft.com/office/drawing/2014/main" id="{AC534AEC-6612-0D00-7F7B-98BF5277EEBE}"/>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3</a:t>
            </a:r>
            <a:r>
              <a:rPr kumimoji="1" lang="ja-JP" altLang="en-US"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月に注目の話題</a:t>
            </a:r>
          </a:p>
        </p:txBody>
      </p:sp>
      <p:sp>
        <p:nvSpPr>
          <p:cNvPr id="4" name="正方形/長方形 3">
            <a:extLst>
              <a:ext uri="{FF2B5EF4-FFF2-40B4-BE49-F238E27FC236}">
                <a16:creationId xmlns:a16="http://schemas.microsoft.com/office/drawing/2014/main" id="{DD0A3818-DE51-2AC4-8566-A3723B2796DF}"/>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ご加入の保障は、消えるタイプですか？</a:t>
            </a:r>
            <a:endParaRPr kumimoji="1" lang="en-US" altLang="ja-JP"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D26A9198-818B-7F22-49FF-EF430E384A19}"/>
              </a:ext>
            </a:extLst>
          </p:cNvPr>
          <p:cNvSpPr txBox="1"/>
          <p:nvPr/>
        </p:nvSpPr>
        <p:spPr>
          <a:xfrm>
            <a:off x="347663"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大動脈解離を発症</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2013</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9" name="直線コネクタ 8">
            <a:extLst>
              <a:ext uri="{FF2B5EF4-FFF2-40B4-BE49-F238E27FC236}">
                <a16:creationId xmlns:a16="http://schemas.microsoft.com/office/drawing/2014/main" id="{A05CB4BA-401D-F03F-A77A-D3501D8F22C2}"/>
              </a:ext>
            </a:extLst>
          </p:cNvPr>
          <p:cNvCxnSpPr>
            <a:cxnSpLocks/>
          </p:cNvCxnSpPr>
          <p:nvPr/>
        </p:nvCxnSpPr>
        <p:spPr>
          <a:xfrm>
            <a:off x="704850"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45174F65-862C-9608-2CDB-F28C27C749D4}"/>
              </a:ext>
            </a:extLst>
          </p:cNvPr>
          <p:cNvCxnSpPr>
            <a:cxnSpLocks/>
          </p:cNvCxnSpPr>
          <p:nvPr/>
        </p:nvCxnSpPr>
        <p:spPr>
          <a:xfrm>
            <a:off x="1714500" y="1533525"/>
            <a:ext cx="1955332"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54B18DD7-C6B7-0B85-BA6D-464A6332911C}"/>
              </a:ext>
            </a:extLst>
          </p:cNvPr>
          <p:cNvSpPr txBox="1"/>
          <p:nvPr/>
        </p:nvSpPr>
        <p:spPr>
          <a:xfrm>
            <a:off x="3445669"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脳梗塞を併発</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55</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テキスト ボックス 12">
            <a:extLst>
              <a:ext uri="{FF2B5EF4-FFF2-40B4-BE49-F238E27FC236}">
                <a16:creationId xmlns:a16="http://schemas.microsoft.com/office/drawing/2014/main" id="{5E23CC47-59CD-E5CB-840B-0360554F3AB5}"/>
              </a:ext>
            </a:extLst>
          </p:cNvPr>
          <p:cNvSpPr txBox="1"/>
          <p:nvPr/>
        </p:nvSpPr>
        <p:spPr>
          <a:xfrm>
            <a:off x="7525200"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大動脈解離を再発</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58</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2017</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6" name="直線コネクタ 15">
            <a:extLst>
              <a:ext uri="{FF2B5EF4-FFF2-40B4-BE49-F238E27FC236}">
                <a16:creationId xmlns:a16="http://schemas.microsoft.com/office/drawing/2014/main" id="{24ED76B8-70A1-9599-2496-58821121BB6F}"/>
              </a:ext>
            </a:extLst>
          </p:cNvPr>
          <p:cNvCxnSpPr>
            <a:cxnSpLocks/>
          </p:cNvCxnSpPr>
          <p:nvPr/>
        </p:nvCxnSpPr>
        <p:spPr>
          <a:xfrm>
            <a:off x="3669832"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AE0DCC2D-1F25-E3E4-CF55-14F8160B4224}"/>
              </a:ext>
            </a:extLst>
          </p:cNvPr>
          <p:cNvCxnSpPr>
            <a:cxnSpLocks/>
          </p:cNvCxnSpPr>
          <p:nvPr/>
        </p:nvCxnSpPr>
        <p:spPr>
          <a:xfrm>
            <a:off x="4591050" y="1533525"/>
            <a:ext cx="1524000"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A3C73A13-EE4F-6BCB-1570-613A6565CA5B}"/>
              </a:ext>
            </a:extLst>
          </p:cNvPr>
          <p:cNvCxnSpPr>
            <a:cxnSpLocks/>
          </p:cNvCxnSpPr>
          <p:nvPr/>
        </p:nvCxnSpPr>
        <p:spPr>
          <a:xfrm>
            <a:off x="6073669" y="1533525"/>
            <a:ext cx="2765531"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graphicFrame>
        <p:nvGraphicFramePr>
          <p:cNvPr id="25" name="グラフ 24">
            <a:extLst>
              <a:ext uri="{FF2B5EF4-FFF2-40B4-BE49-F238E27FC236}">
                <a16:creationId xmlns:a16="http://schemas.microsoft.com/office/drawing/2014/main" id="{CA389CD6-2A6F-7D73-04E5-DFFDA8D82329}"/>
              </a:ext>
            </a:extLst>
          </p:cNvPr>
          <p:cNvGraphicFramePr>
            <a:graphicFrameLocks/>
          </p:cNvGraphicFramePr>
          <p:nvPr/>
        </p:nvGraphicFramePr>
        <p:xfrm>
          <a:off x="53312" y="2743200"/>
          <a:ext cx="4090304" cy="38099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グラフ 2">
            <a:extLst>
              <a:ext uri="{FF2B5EF4-FFF2-40B4-BE49-F238E27FC236}">
                <a16:creationId xmlns:a16="http://schemas.microsoft.com/office/drawing/2014/main" id="{BC2583AB-A3F0-36FD-BDB2-7D4F0DAD0595}"/>
              </a:ext>
            </a:extLst>
          </p:cNvPr>
          <p:cNvGraphicFramePr>
            <a:graphicFrameLocks/>
          </p:cNvGraphicFramePr>
          <p:nvPr/>
        </p:nvGraphicFramePr>
        <p:xfrm>
          <a:off x="6006437" y="2743200"/>
          <a:ext cx="4090304" cy="3809998"/>
        </p:xfrm>
        <a:graphic>
          <a:graphicData uri="http://schemas.openxmlformats.org/drawingml/2006/chart">
            <c:chart xmlns:c="http://schemas.openxmlformats.org/drawingml/2006/chart" xmlns:r="http://schemas.openxmlformats.org/officeDocument/2006/relationships" r:id="rId3"/>
          </a:graphicData>
        </a:graphic>
      </p:graphicFrame>
      <p:sp>
        <p:nvSpPr>
          <p:cNvPr id="8" name="正方形/長方形 7">
            <a:extLst>
              <a:ext uri="{FF2B5EF4-FFF2-40B4-BE49-F238E27FC236}">
                <a16:creationId xmlns:a16="http://schemas.microsoft.com/office/drawing/2014/main" id="{25F91503-4006-6C61-7AA5-531CCBC0EB75}"/>
              </a:ext>
            </a:extLst>
          </p:cNvPr>
          <p:cNvSpPr/>
          <p:nvPr/>
        </p:nvSpPr>
        <p:spPr>
          <a:xfrm>
            <a:off x="835357" y="2474973"/>
            <a:ext cx="2844000" cy="323165"/>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明治安田生命：</a:t>
            </a: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67944265-4BD8-C197-4320-D18FC94682D9}"/>
              </a:ext>
            </a:extLst>
          </p:cNvPr>
          <p:cNvSpPr/>
          <p:nvPr/>
        </p:nvSpPr>
        <p:spPr>
          <a:xfrm>
            <a:off x="6778957" y="2474973"/>
            <a:ext cx="2844000" cy="323165"/>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大疾病等：</a:t>
            </a: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DA14CC1F-7A5E-9AEE-9F74-CF07273CECB8}"/>
              </a:ext>
            </a:extLst>
          </p:cNvPr>
          <p:cNvSpPr/>
          <p:nvPr/>
        </p:nvSpPr>
        <p:spPr>
          <a:xfrm>
            <a:off x="3699845" y="5707863"/>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FB954E6C-BC84-A931-7A63-EE3950FA5897}"/>
              </a:ext>
            </a:extLst>
          </p:cNvPr>
          <p:cNvSpPr/>
          <p:nvPr/>
        </p:nvSpPr>
        <p:spPr>
          <a:xfrm>
            <a:off x="4893855" y="5707863"/>
            <a:ext cx="1080000" cy="432000"/>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CCF0868B-1B65-04D2-75D4-7C9773ADD7F1}"/>
              </a:ext>
            </a:extLst>
          </p:cNvPr>
          <p:cNvSpPr/>
          <p:nvPr/>
        </p:nvSpPr>
        <p:spPr>
          <a:xfrm>
            <a:off x="3699845" y="5249335"/>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06B50E41-0C10-7BC8-D213-82654EB43AF4}"/>
              </a:ext>
            </a:extLst>
          </p:cNvPr>
          <p:cNvSpPr/>
          <p:nvPr/>
        </p:nvSpPr>
        <p:spPr>
          <a:xfrm>
            <a:off x="3699845" y="4789428"/>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6F321C84-7B23-E1E7-8EAB-628D6EF615EB}"/>
              </a:ext>
            </a:extLst>
          </p:cNvPr>
          <p:cNvSpPr/>
          <p:nvPr/>
        </p:nvSpPr>
        <p:spPr>
          <a:xfrm>
            <a:off x="53312" y="5517022"/>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B4AE048F-CC54-9348-BC3A-8672B41C2E7D}"/>
              </a:ext>
            </a:extLst>
          </p:cNvPr>
          <p:cNvSpPr/>
          <p:nvPr/>
        </p:nvSpPr>
        <p:spPr>
          <a:xfrm>
            <a:off x="6012097" y="5517022"/>
            <a:ext cx="1261138" cy="711517"/>
          </a:xfrm>
          <a:prstGeom prst="rect">
            <a:avLst/>
          </a:prstGeom>
          <a:noFill/>
          <a:ln w="4445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cxnSp>
        <p:nvCxnSpPr>
          <p:cNvPr id="21" name="直線コネクタ 20">
            <a:extLst>
              <a:ext uri="{FF2B5EF4-FFF2-40B4-BE49-F238E27FC236}">
                <a16:creationId xmlns:a16="http://schemas.microsoft.com/office/drawing/2014/main" id="{BDD69BBD-382B-1FA4-16F9-252622FC0053}"/>
              </a:ext>
            </a:extLst>
          </p:cNvPr>
          <p:cNvCxnSpPr>
            <a:cxnSpLocks/>
          </p:cNvCxnSpPr>
          <p:nvPr/>
        </p:nvCxnSpPr>
        <p:spPr>
          <a:xfrm>
            <a:off x="8839200" y="1533525"/>
            <a:ext cx="921218" cy="0"/>
          </a:xfrm>
          <a:prstGeom prst="line">
            <a:avLst/>
          </a:prstGeom>
          <a:ln w="66675">
            <a:solidFill>
              <a:schemeClr val="bg1">
                <a:lumMod val="7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2" name="吹き出し: 四角形 21">
            <a:extLst>
              <a:ext uri="{FF2B5EF4-FFF2-40B4-BE49-F238E27FC236}">
                <a16:creationId xmlns:a16="http://schemas.microsoft.com/office/drawing/2014/main" id="{96EAFA7F-665C-0E58-762A-EF55DB64AD62}"/>
              </a:ext>
            </a:extLst>
          </p:cNvPr>
          <p:cNvSpPr/>
          <p:nvPr/>
        </p:nvSpPr>
        <p:spPr>
          <a:xfrm>
            <a:off x="6924674" y="3943801"/>
            <a:ext cx="1764000" cy="648000"/>
          </a:xfrm>
          <a:prstGeom prst="wedgeRectCallout">
            <a:avLst>
              <a:gd name="adj1" fmla="val 8217"/>
              <a:gd name="adj2" fmla="val 104615"/>
            </a:avLst>
          </a:prstGeom>
          <a:solidFill>
            <a:schemeClr val="accent4">
              <a:lumMod val="20000"/>
              <a:lumOff val="80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72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支払われない</a:t>
            </a:r>
            <a:endParaRPr kumimoji="1" lang="en-US" altLang="ja-JP"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（保障は</a:t>
            </a:r>
            <a:r>
              <a:rPr kumimoji="1" lang="ja-JP" altLang="en-US" sz="1800" b="1" i="0" u="none" strike="noStrike" kern="1200" cap="none" spc="0" normalizeH="0" baseline="0" noProof="0" dirty="0">
                <a:ln>
                  <a:noFill/>
                </a:ln>
                <a:solidFill>
                  <a:srgbClr val="EA5550"/>
                </a:solidFill>
                <a:effectLst/>
                <a:uLnTx/>
                <a:uFillTx/>
                <a:latin typeface="Calibri" panose="020F0502020204030204"/>
                <a:ea typeface="メイリオ" panose="020B0604030504040204" pitchFamily="50" charset="-128"/>
                <a:cs typeface="+mn-cs"/>
              </a:rPr>
              <a:t>消滅</a:t>
            </a: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a:t>
            </a:r>
            <a:endParaRPr kumimoji="1" lang="ja-JP" altLang="en-US" sz="1800" b="1" i="0" u="none" strike="noStrike" kern="1200" cap="none" spc="0" normalizeH="0" baseline="0" noProof="0" dirty="0">
              <a:ln>
                <a:noFill/>
              </a:ln>
              <a:solidFill>
                <a:srgbClr val="EA5550"/>
              </a:solidFill>
              <a:effectLst/>
              <a:uLnTx/>
              <a:uFillTx/>
              <a:latin typeface="Calibri" panose="020F0502020204030204"/>
              <a:ea typeface="メイリオ" panose="020B0604030504040204" pitchFamily="50" charset="-128"/>
              <a:cs typeface="+mn-cs"/>
            </a:endParaRPr>
          </a:p>
        </p:txBody>
      </p:sp>
      <p:sp>
        <p:nvSpPr>
          <p:cNvPr id="24" name="テキスト ボックス 23">
            <a:extLst>
              <a:ext uri="{FF2B5EF4-FFF2-40B4-BE49-F238E27FC236}">
                <a16:creationId xmlns:a16="http://schemas.microsoft.com/office/drawing/2014/main" id="{D3B93147-F2B9-02CD-8245-C236BECEA169}"/>
              </a:ext>
            </a:extLst>
          </p:cNvPr>
          <p:cNvSpPr txBox="1"/>
          <p:nvPr/>
        </p:nvSpPr>
        <p:spPr>
          <a:xfrm>
            <a:off x="8462805" y="1074570"/>
            <a:ext cx="1955332" cy="369332"/>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年経過</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588297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heel(1)">
                                      <p:cBhvr>
                                        <p:cTn id="12" dur="750"/>
                                        <p:tgtEl>
                                          <p:spTgt spid="20"/>
                                        </p:tgtEl>
                                      </p:cBhvr>
                                    </p:animEffect>
                                  </p:childTnLst>
                                </p:cTn>
                              </p:par>
                            </p:childTnLst>
                          </p:cTn>
                        </p:par>
                        <p:par>
                          <p:cTn id="13" fill="hold">
                            <p:stCondLst>
                              <p:cond delay="750"/>
                            </p:stCondLst>
                            <p:childTnLst>
                              <p:par>
                                <p:cTn id="14" presetID="22" presetClass="entr" presetSubtype="4"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down)">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par>
                          <p:cTn id="22" fill="hold">
                            <p:stCondLst>
                              <p:cond delay="500"/>
                            </p:stCondLst>
                            <p:childTnLst>
                              <p:par>
                                <p:cTn id="23" presetID="22" presetClass="entr" presetSubtype="4"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down)">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animBg="1"/>
      <p:bldP spid="22" grpId="0" animBg="1"/>
      <p:bldP spid="2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5DEAE-B4EB-1023-837A-592C68635F5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09EA7D3-FB65-ED4F-AB2C-CD01658590E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1" name="AutoShape 3">
            <a:extLst>
              <a:ext uri="{FF2B5EF4-FFF2-40B4-BE49-F238E27FC236}">
                <a16:creationId xmlns:a16="http://schemas.microsoft.com/office/drawing/2014/main" id="{599188D6-0154-269F-55A0-E718764CD13C}"/>
              </a:ext>
            </a:extLst>
          </p:cNvPr>
          <p:cNvSpPr>
            <a:spLocks noChangeArrowheads="1"/>
          </p:cNvSpPr>
          <p:nvPr/>
        </p:nvSpPr>
        <p:spPr bwMode="auto">
          <a:xfrm>
            <a:off x="114300" y="631508"/>
            <a:ext cx="9677400" cy="307777"/>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❶．大動脈解離を発症した場合、脳梗塞を併発しやすい！？</a:t>
            </a:r>
          </a:p>
        </p:txBody>
      </p:sp>
      <p:sp>
        <p:nvSpPr>
          <p:cNvPr id="5" name="テキスト プレースホルダー 1">
            <a:extLst>
              <a:ext uri="{FF2B5EF4-FFF2-40B4-BE49-F238E27FC236}">
                <a16:creationId xmlns:a16="http://schemas.microsoft.com/office/drawing/2014/main" id="{50DDFC29-55EC-7D9C-6A45-29F7364E4248}"/>
              </a:ext>
            </a:extLst>
          </p:cNvPr>
          <p:cNvSpPr txBox="1">
            <a:spLocks/>
          </p:cNvSpPr>
          <p:nvPr/>
        </p:nvSpPr>
        <p:spPr>
          <a:xfrm>
            <a:off x="53312" y="115949"/>
            <a:ext cx="985268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3</a:t>
            </a:r>
            <a:r>
              <a:rPr kumimoji="1" lang="ja-JP" altLang="en-US" sz="2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月に注目の話題</a:t>
            </a:r>
          </a:p>
        </p:txBody>
      </p:sp>
      <p:sp>
        <p:nvSpPr>
          <p:cNvPr id="4" name="正方形/長方形 3">
            <a:extLst>
              <a:ext uri="{FF2B5EF4-FFF2-40B4-BE49-F238E27FC236}">
                <a16:creationId xmlns:a16="http://schemas.microsoft.com/office/drawing/2014/main" id="{079F6127-C03B-1102-32B0-8E1033C6A656}"/>
              </a:ext>
            </a:extLst>
          </p:cNvPr>
          <p:cNvSpPr/>
          <p:nvPr/>
        </p:nvSpPr>
        <p:spPr>
          <a:xfrm>
            <a:off x="544435" y="988553"/>
            <a:ext cx="9361566"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ご加入の保障は、消えるタイプですか？</a:t>
            </a:r>
            <a:endParaRPr kumimoji="1" lang="en-US" altLang="ja-JP" sz="18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FBA1B05F-BDE1-3C74-1508-42C7D9DE16D6}"/>
              </a:ext>
            </a:extLst>
          </p:cNvPr>
          <p:cNvSpPr txBox="1"/>
          <p:nvPr/>
        </p:nvSpPr>
        <p:spPr>
          <a:xfrm>
            <a:off x="347663"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大動脈解離を発症</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2013</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9" name="直線コネクタ 8">
            <a:extLst>
              <a:ext uri="{FF2B5EF4-FFF2-40B4-BE49-F238E27FC236}">
                <a16:creationId xmlns:a16="http://schemas.microsoft.com/office/drawing/2014/main" id="{DFD7EE25-314C-C4D6-9819-3D0C897F5E0F}"/>
              </a:ext>
            </a:extLst>
          </p:cNvPr>
          <p:cNvCxnSpPr>
            <a:cxnSpLocks/>
          </p:cNvCxnSpPr>
          <p:nvPr/>
        </p:nvCxnSpPr>
        <p:spPr>
          <a:xfrm>
            <a:off x="704850"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87350045-B77D-F585-AE8D-944421017E93}"/>
              </a:ext>
            </a:extLst>
          </p:cNvPr>
          <p:cNvCxnSpPr>
            <a:cxnSpLocks/>
          </p:cNvCxnSpPr>
          <p:nvPr/>
        </p:nvCxnSpPr>
        <p:spPr>
          <a:xfrm>
            <a:off x="1714500" y="1533525"/>
            <a:ext cx="1955332"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78A4BEAB-05BE-796F-1C90-B3DD39BD79FE}"/>
              </a:ext>
            </a:extLst>
          </p:cNvPr>
          <p:cNvSpPr txBox="1"/>
          <p:nvPr/>
        </p:nvSpPr>
        <p:spPr>
          <a:xfrm>
            <a:off x="3445669"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脳梗塞を併発</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55</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2014</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テキスト ボックス 12">
            <a:extLst>
              <a:ext uri="{FF2B5EF4-FFF2-40B4-BE49-F238E27FC236}">
                <a16:creationId xmlns:a16="http://schemas.microsoft.com/office/drawing/2014/main" id="{E107AAAD-E80D-9F0D-F4D2-47FCD19FBF90}"/>
              </a:ext>
            </a:extLst>
          </p:cNvPr>
          <p:cNvSpPr txBox="1"/>
          <p:nvPr/>
        </p:nvSpPr>
        <p:spPr>
          <a:xfrm>
            <a:off x="7525200" y="1636572"/>
            <a:ext cx="2628000" cy="659155"/>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大動脈解離を再発</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58</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2017</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6" name="直線コネクタ 15">
            <a:extLst>
              <a:ext uri="{FF2B5EF4-FFF2-40B4-BE49-F238E27FC236}">
                <a16:creationId xmlns:a16="http://schemas.microsoft.com/office/drawing/2014/main" id="{8CCD566F-A787-8B1C-F2C7-B8915772A0ED}"/>
              </a:ext>
            </a:extLst>
          </p:cNvPr>
          <p:cNvCxnSpPr>
            <a:cxnSpLocks/>
          </p:cNvCxnSpPr>
          <p:nvPr/>
        </p:nvCxnSpPr>
        <p:spPr>
          <a:xfrm>
            <a:off x="3669832" y="1533525"/>
            <a:ext cx="921218"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078F2345-B66D-F76F-84D3-E1CB2805A0ED}"/>
              </a:ext>
            </a:extLst>
          </p:cNvPr>
          <p:cNvCxnSpPr>
            <a:cxnSpLocks/>
          </p:cNvCxnSpPr>
          <p:nvPr/>
        </p:nvCxnSpPr>
        <p:spPr>
          <a:xfrm>
            <a:off x="4591050" y="1533525"/>
            <a:ext cx="1524000"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746A972F-93F7-5973-24C2-CBF49D02B9DD}"/>
              </a:ext>
            </a:extLst>
          </p:cNvPr>
          <p:cNvCxnSpPr>
            <a:cxnSpLocks/>
          </p:cNvCxnSpPr>
          <p:nvPr/>
        </p:nvCxnSpPr>
        <p:spPr>
          <a:xfrm>
            <a:off x="6073669" y="1533525"/>
            <a:ext cx="2765531" cy="0"/>
          </a:xfrm>
          <a:prstGeom prst="line">
            <a:avLst/>
          </a:prstGeom>
          <a:ln w="66675">
            <a:solidFill>
              <a:schemeClr val="bg1">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graphicFrame>
        <p:nvGraphicFramePr>
          <p:cNvPr id="25" name="グラフ 24">
            <a:extLst>
              <a:ext uri="{FF2B5EF4-FFF2-40B4-BE49-F238E27FC236}">
                <a16:creationId xmlns:a16="http://schemas.microsoft.com/office/drawing/2014/main" id="{9D1181B8-DB37-1B72-92F6-B0CBEED16A6C}"/>
              </a:ext>
            </a:extLst>
          </p:cNvPr>
          <p:cNvGraphicFramePr>
            <a:graphicFrameLocks/>
          </p:cNvGraphicFramePr>
          <p:nvPr/>
        </p:nvGraphicFramePr>
        <p:xfrm>
          <a:off x="53312" y="2743200"/>
          <a:ext cx="4090304" cy="38099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グラフ 2">
            <a:extLst>
              <a:ext uri="{FF2B5EF4-FFF2-40B4-BE49-F238E27FC236}">
                <a16:creationId xmlns:a16="http://schemas.microsoft.com/office/drawing/2014/main" id="{915E374A-8D3A-D111-67B5-86523236BA1B}"/>
              </a:ext>
            </a:extLst>
          </p:cNvPr>
          <p:cNvGraphicFramePr>
            <a:graphicFrameLocks/>
          </p:cNvGraphicFramePr>
          <p:nvPr/>
        </p:nvGraphicFramePr>
        <p:xfrm>
          <a:off x="6006437" y="2743200"/>
          <a:ext cx="4090304" cy="3809998"/>
        </p:xfrm>
        <a:graphic>
          <a:graphicData uri="http://schemas.openxmlformats.org/drawingml/2006/chart">
            <c:chart xmlns:c="http://schemas.openxmlformats.org/drawingml/2006/chart" xmlns:r="http://schemas.openxmlformats.org/officeDocument/2006/relationships" r:id="rId3"/>
          </a:graphicData>
        </a:graphic>
      </p:graphicFrame>
      <p:sp>
        <p:nvSpPr>
          <p:cNvPr id="8" name="正方形/長方形 7">
            <a:extLst>
              <a:ext uri="{FF2B5EF4-FFF2-40B4-BE49-F238E27FC236}">
                <a16:creationId xmlns:a16="http://schemas.microsoft.com/office/drawing/2014/main" id="{F01FE9AF-1B3B-AA9F-9800-DC35744C3419}"/>
              </a:ext>
            </a:extLst>
          </p:cNvPr>
          <p:cNvSpPr/>
          <p:nvPr/>
        </p:nvSpPr>
        <p:spPr>
          <a:xfrm>
            <a:off x="835357" y="2474973"/>
            <a:ext cx="2844000" cy="323165"/>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明治安田生命：</a:t>
            </a: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hlinkClick r:id="rId4" action="ppaction://hlinksldjump"/>
            <a:extLst>
              <a:ext uri="{FF2B5EF4-FFF2-40B4-BE49-F238E27FC236}">
                <a16:creationId xmlns:a16="http://schemas.microsoft.com/office/drawing/2014/main" id="{EA38E49C-73CD-EB1E-AFB6-A9288F990426}"/>
              </a:ext>
            </a:extLst>
          </p:cNvPr>
          <p:cNvSpPr/>
          <p:nvPr/>
        </p:nvSpPr>
        <p:spPr>
          <a:xfrm>
            <a:off x="6778957" y="2474973"/>
            <a:ext cx="2844000" cy="323165"/>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大疾病等：</a:t>
            </a: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87DBF46B-D6A4-6B78-8566-B2F04363108E}"/>
              </a:ext>
            </a:extLst>
          </p:cNvPr>
          <p:cNvSpPr/>
          <p:nvPr/>
        </p:nvSpPr>
        <p:spPr>
          <a:xfrm>
            <a:off x="3699845" y="5707863"/>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634ACEDC-3CEA-3C4D-C89A-EF7D4C85CB53}"/>
              </a:ext>
            </a:extLst>
          </p:cNvPr>
          <p:cNvSpPr/>
          <p:nvPr/>
        </p:nvSpPr>
        <p:spPr>
          <a:xfrm>
            <a:off x="4893855" y="5707863"/>
            <a:ext cx="1080000" cy="432000"/>
          </a:xfrm>
          <a:prstGeom prst="rect">
            <a:avLst/>
          </a:prstGeom>
          <a:solidFill>
            <a:schemeClr val="bg1">
              <a:lumMod val="75000"/>
            </a:schemeClr>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A74FD6E8-7825-DA89-BF8F-0A80E0F103AB}"/>
              </a:ext>
            </a:extLst>
          </p:cNvPr>
          <p:cNvSpPr/>
          <p:nvPr/>
        </p:nvSpPr>
        <p:spPr>
          <a:xfrm>
            <a:off x="3699845" y="5249335"/>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195323A1-C426-6FC1-1078-57D27C643F0A}"/>
              </a:ext>
            </a:extLst>
          </p:cNvPr>
          <p:cNvSpPr/>
          <p:nvPr/>
        </p:nvSpPr>
        <p:spPr>
          <a:xfrm>
            <a:off x="3699845" y="4789428"/>
            <a:ext cx="1080000" cy="432000"/>
          </a:xfrm>
          <a:prstGeom prst="rect">
            <a:avLst/>
          </a:prstGeom>
          <a:solidFill>
            <a:srgbClr val="01A08E"/>
          </a:solidFill>
        </p:spPr>
        <p:txBody>
          <a:bodyPr wrap="square" tIns="72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300</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万円</a:t>
            </a:r>
            <a:endParaRPr kumimoji="1" lang="en-US" altLang="ja-JP"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cxnSp>
        <p:nvCxnSpPr>
          <p:cNvPr id="21" name="直線コネクタ 20">
            <a:extLst>
              <a:ext uri="{FF2B5EF4-FFF2-40B4-BE49-F238E27FC236}">
                <a16:creationId xmlns:a16="http://schemas.microsoft.com/office/drawing/2014/main" id="{FE061127-3766-8972-5FF9-3DC360F92FAB}"/>
              </a:ext>
            </a:extLst>
          </p:cNvPr>
          <p:cNvCxnSpPr>
            <a:cxnSpLocks/>
          </p:cNvCxnSpPr>
          <p:nvPr/>
        </p:nvCxnSpPr>
        <p:spPr>
          <a:xfrm>
            <a:off x="8839200" y="1533525"/>
            <a:ext cx="921218" cy="0"/>
          </a:xfrm>
          <a:prstGeom prst="line">
            <a:avLst/>
          </a:prstGeom>
          <a:ln w="66675">
            <a:solidFill>
              <a:schemeClr val="bg1">
                <a:lumMod val="7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0" name="吹き出し: 四角形 19">
            <a:extLst>
              <a:ext uri="{FF2B5EF4-FFF2-40B4-BE49-F238E27FC236}">
                <a16:creationId xmlns:a16="http://schemas.microsoft.com/office/drawing/2014/main" id="{D78B50C8-2062-9694-F59E-627FF308874D}"/>
              </a:ext>
            </a:extLst>
          </p:cNvPr>
          <p:cNvSpPr/>
          <p:nvPr/>
        </p:nvSpPr>
        <p:spPr>
          <a:xfrm>
            <a:off x="544435" y="4119250"/>
            <a:ext cx="1764000" cy="648000"/>
          </a:xfrm>
          <a:prstGeom prst="wedgeRectCallout">
            <a:avLst>
              <a:gd name="adj1" fmla="val -8522"/>
              <a:gd name="adj2" fmla="val 103145"/>
            </a:avLst>
          </a:prstGeom>
          <a:solidFill>
            <a:schemeClr val="accent4">
              <a:lumMod val="20000"/>
              <a:lumOff val="80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tIns="72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保障が</a:t>
            </a:r>
            <a:r>
              <a:rPr kumimoji="1" lang="ja-JP" altLang="en-US" sz="1800" b="1" i="0" u="none" strike="noStrike" kern="1200" cap="none" spc="0" normalizeH="0" baseline="0" noProof="0" dirty="0">
                <a:ln>
                  <a:noFill/>
                </a:ln>
                <a:solidFill>
                  <a:srgbClr val="EA5550"/>
                </a:solidFill>
                <a:effectLst/>
                <a:uLnTx/>
                <a:uFillTx/>
                <a:latin typeface="Calibri" panose="020F0502020204030204"/>
                <a:ea typeface="メイリオ" panose="020B0604030504040204" pitchFamily="50" charset="-128"/>
                <a:cs typeface="+mn-cs"/>
              </a:rPr>
              <a:t>復活</a:t>
            </a:r>
          </a:p>
        </p:txBody>
      </p:sp>
      <p:sp>
        <p:nvSpPr>
          <p:cNvPr id="22" name="テキスト ボックス 21">
            <a:extLst>
              <a:ext uri="{FF2B5EF4-FFF2-40B4-BE49-F238E27FC236}">
                <a16:creationId xmlns:a16="http://schemas.microsoft.com/office/drawing/2014/main" id="{87C0FD70-4BAF-AFBF-EF98-27EAB018BBD4}"/>
              </a:ext>
            </a:extLst>
          </p:cNvPr>
          <p:cNvSpPr txBox="1"/>
          <p:nvPr/>
        </p:nvSpPr>
        <p:spPr>
          <a:xfrm>
            <a:off x="8462805" y="1074570"/>
            <a:ext cx="1955332" cy="369332"/>
          </a:xfrm>
          <a:prstGeom prst="rect">
            <a:avLst/>
          </a:prstGeom>
          <a:noFill/>
        </p:spPr>
        <p:txBody>
          <a:bodyPr wrap="square">
            <a:spAutoFit/>
          </a:bodyPr>
          <a:lstStyle/>
          <a:p>
            <a:pPr marL="182563" marR="0" lvl="0" indent="-182563" algn="ctr" defTabSz="914400" rtl="0" eaLnBrk="1" fontAlgn="base" latinLnBrk="0" hangingPunct="1">
              <a:lnSpc>
                <a:spcPct val="100000"/>
              </a:lnSpc>
              <a:spcBef>
                <a:spcPts val="100"/>
              </a:spcBef>
              <a:spcAft>
                <a:spcPct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年経過</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吹き出し: 四角形 16">
            <a:extLst>
              <a:ext uri="{FF2B5EF4-FFF2-40B4-BE49-F238E27FC236}">
                <a16:creationId xmlns:a16="http://schemas.microsoft.com/office/drawing/2014/main" id="{68CD53BB-E1CF-7170-A10F-5A453AF584A6}"/>
              </a:ext>
            </a:extLst>
          </p:cNvPr>
          <p:cNvSpPr/>
          <p:nvPr/>
        </p:nvSpPr>
        <p:spPr bwMode="auto">
          <a:xfrm>
            <a:off x="1481550" y="6071323"/>
            <a:ext cx="8310150" cy="720000"/>
          </a:xfrm>
          <a:prstGeom prst="wedgeRectCallout">
            <a:avLst>
              <a:gd name="adj1" fmla="val -36010"/>
              <a:gd name="adj2" fmla="val -91991"/>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72000" rIns="36000" bIns="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4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図を活用した、</a:t>
            </a:r>
            <a:r>
              <a:rPr kumimoji="0" lang="ja-JP" altLang="en-US"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消えない保障</a:t>
            </a:r>
            <a:r>
              <a:rPr kumimoji="0" lang="ja-JP" altLang="en-US" sz="4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を訴求！</a:t>
            </a:r>
            <a:endParaRPr kumimoji="1" lang="en-US" altLang="ja-JP" sz="4000" b="1" i="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294691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3F5A0D80-EBDE-465C-B520-C5E1263F2A2A}"/>
              </a:ext>
            </a:extLst>
          </p:cNvPr>
          <p:cNvSpPr/>
          <p:nvPr/>
        </p:nvSpPr>
        <p:spPr>
          <a:xfrm>
            <a:off x="5187590" y="6341312"/>
            <a:ext cx="4921540"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参考）「健康に配慮した飲酒に関するガイドライン」（厚労省）</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https://www.mhlw.go.jp/content/12200000/001211974.pdf</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58311" y="1474564"/>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１．まずは飲酒の把握の仕方を確認しよう！</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0310F4CA-C06E-4677-8F4D-1F45465504F3}"/>
              </a:ext>
            </a:extLst>
          </p:cNvPr>
          <p:cNvSpPr/>
          <p:nvPr/>
        </p:nvSpPr>
        <p:spPr>
          <a:xfrm>
            <a:off x="233818" y="1684873"/>
            <a:ext cx="9672181"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酒に含まれる純アルコール量は、下記の計算式で数値化できます。飲酒をする場合には、お酒に含まれる純アルコール量（ｇ）を認識し、自身のアルコール摂取量を把握することで、疾病発症等のリスクを避けるための具体的な目標設定を行うなど、自身の健康管理にも活用しましょう！</a:t>
            </a: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47987"/>
            <a:ext cx="9776631" cy="646331"/>
          </a:xfrm>
          <a:prstGeom prst="rect">
            <a:avLst/>
          </a:prstGeom>
        </p:spPr>
        <p:txBody>
          <a:bodyPr wrap="square" lIns="0"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厚生労働省は、</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飲酒のリスクや体への影響をまとめた初のガイドライン、「</a:t>
            </a: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健康に配慮した飲酒に関するガイドライン」</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を発表</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しました。　　このガイドラインは、年齢や性別、体質、疾病別で異なる飲酒による健康リスクを示したほか、酒量より</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「純アルコール」の摂取量に着目</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することが重要としています。今日は、このガイドラインで語られているポイントを紹介します！ぜひ、ご確認いただき活動にご活用ください！</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52F54FAF-7737-C3B5-ADE7-AE2BE924BC25}"/>
              </a:ext>
            </a:extLst>
          </p:cNvPr>
          <p:cNvSpPr/>
          <p:nvPr/>
        </p:nvSpPr>
        <p:spPr bwMode="auto">
          <a:xfrm>
            <a:off x="332723" y="2223231"/>
            <a:ext cx="4854867" cy="576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72000" numCol="1" spcCol="0" rtlCol="0" fromWordArt="0" anchor="b"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摂取量</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(ml) ×</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アルコール濃度（度数</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×0.8</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（アルコールの比重）</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例）ビール </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％）の場合の純アルコール量：</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 × 0.05 × 0.8 = 20(g)</a:t>
            </a:r>
          </a:p>
        </p:txBody>
      </p:sp>
      <p:sp>
        <p:nvSpPr>
          <p:cNvPr id="5" name="四角形: 角を丸くする 4">
            <a:extLst>
              <a:ext uri="{FF2B5EF4-FFF2-40B4-BE49-F238E27FC236}">
                <a16:creationId xmlns:a16="http://schemas.microsoft.com/office/drawing/2014/main" id="{ECC4C716-2A2A-7A6A-B430-5CC02B03EACF}"/>
              </a:ext>
            </a:extLst>
          </p:cNvPr>
          <p:cNvSpPr/>
          <p:nvPr/>
        </p:nvSpPr>
        <p:spPr bwMode="auto">
          <a:xfrm>
            <a:off x="371421" y="2079894"/>
            <a:ext cx="3168000" cy="288000"/>
          </a:xfrm>
          <a:prstGeom prst="roundRect">
            <a:avLst/>
          </a:prstGeom>
          <a:solidFill>
            <a:srgbClr val="FBDDDC"/>
          </a:solidFill>
          <a:ln w="3810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Calibri" panose="020F0502020204030204"/>
                <a:ea typeface="メイリオ" panose="020B0604030504040204" pitchFamily="50" charset="-128"/>
                <a:cs typeface="+mn-cs"/>
              </a:rPr>
              <a:t>お酒に含まれる純アルコール量の算出式</a:t>
            </a:r>
            <a:endParaRPr kumimoji="1" lang="en-US" altLang="ja-JP" sz="1200" b="1" i="0" u="none" strike="noStrike" kern="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43D63164-5991-42A4-3948-9FD7FF78613A}"/>
              </a:ext>
            </a:extLst>
          </p:cNvPr>
          <p:cNvSpPr/>
          <p:nvPr/>
        </p:nvSpPr>
        <p:spPr>
          <a:xfrm>
            <a:off x="58310" y="2860729"/>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２．疾病別の発症リスクと純アルコール量</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6442B1A6-689F-9CB3-7D91-0AE3E2234D82}"/>
              </a:ext>
            </a:extLst>
          </p:cNvPr>
          <p:cNvGraphicFramePr>
            <a:graphicFrameLocks noGrp="1"/>
          </p:cNvGraphicFramePr>
          <p:nvPr/>
        </p:nvGraphicFramePr>
        <p:xfrm>
          <a:off x="332723" y="3319166"/>
          <a:ext cx="4752000" cy="300600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2392752042"/>
                    </a:ext>
                  </a:extLst>
                </a:gridCol>
                <a:gridCol w="1584000">
                  <a:extLst>
                    <a:ext uri="{9D8B030D-6E8A-4147-A177-3AD203B41FA5}">
                      <a16:colId xmlns:a16="http://schemas.microsoft.com/office/drawing/2014/main" val="1062151926"/>
                    </a:ext>
                  </a:extLst>
                </a:gridCol>
                <a:gridCol w="720000">
                  <a:extLst>
                    <a:ext uri="{9D8B030D-6E8A-4147-A177-3AD203B41FA5}">
                      <a16:colId xmlns:a16="http://schemas.microsoft.com/office/drawing/2014/main" val="711944736"/>
                    </a:ext>
                  </a:extLst>
                </a:gridCol>
                <a:gridCol w="720000">
                  <a:extLst>
                    <a:ext uri="{9D8B030D-6E8A-4147-A177-3AD203B41FA5}">
                      <a16:colId xmlns:a16="http://schemas.microsoft.com/office/drawing/2014/main" val="2667562148"/>
                    </a:ext>
                  </a:extLst>
                </a:gridCol>
                <a:gridCol w="720000">
                  <a:extLst>
                    <a:ext uri="{9D8B030D-6E8A-4147-A177-3AD203B41FA5}">
                      <a16:colId xmlns:a16="http://schemas.microsoft.com/office/drawing/2014/main" val="3319290842"/>
                    </a:ext>
                  </a:extLst>
                </a:gridCol>
                <a:gridCol w="720000">
                  <a:extLst>
                    <a:ext uri="{9D8B030D-6E8A-4147-A177-3AD203B41FA5}">
                      <a16:colId xmlns:a16="http://schemas.microsoft.com/office/drawing/2014/main" val="4178615843"/>
                    </a:ext>
                  </a:extLst>
                </a:gridCol>
              </a:tblGrid>
              <a:tr h="216000">
                <a:tc rowSpan="3">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4">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飲酒量（純アルコール量（ｇ））</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13493329"/>
                  </a:ext>
                </a:extLst>
              </a:tr>
              <a:tr h="216000">
                <a:tc vMerge="1">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chemeClr val="accent1"/>
                          </a:solidFill>
                          <a:effectLst/>
                          <a:latin typeface="Meiryo UI" panose="020B0604030504040204" pitchFamily="50" charset="-128"/>
                          <a:ea typeface="Meiryo UI" panose="020B0604030504040204" pitchFamily="50" charset="-128"/>
                        </a:rPr>
                        <a:t>男性</a:t>
                      </a:r>
                      <a:endParaRPr lang="ja-JP" altLang="en-US" sz="1050" b="1"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rgbClr val="EA5550"/>
                          </a:solidFill>
                          <a:effectLst/>
                          <a:latin typeface="Meiryo UI" panose="020B0604030504040204" pitchFamily="50" charset="-128"/>
                          <a:ea typeface="Meiryo UI" panose="020B0604030504040204" pitchFamily="50" charset="-128"/>
                        </a:rPr>
                        <a:t>女性</a:t>
                      </a:r>
                      <a:endParaRPr lang="ja-JP" altLang="en-US" sz="1050" b="1" i="0" u="none" strike="noStrike" dirty="0">
                        <a:solidFill>
                          <a:srgbClr val="EA555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632151"/>
                  </a:ext>
                </a:extLst>
              </a:tr>
              <a:tr h="198000">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43652819"/>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脳卒中（出血性）</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05272246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2</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脳卒中（脳梗塞）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300g/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（40g/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75g/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（11g/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2692190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3</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虚血性心疾患・心筋梗塞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300869764"/>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4</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高血圧</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119417630"/>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5</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胃がん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58458499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6</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肺がん</a:t>
                      </a:r>
                      <a:r>
                        <a:rPr lang="en-US" altLang="ja-JP" sz="1000" u="none" strike="noStrike">
                          <a:effectLst/>
                          <a:latin typeface="Meiryo UI" panose="020B0604030504040204" pitchFamily="50" charset="-128"/>
                          <a:ea typeface="Meiryo UI" panose="020B0604030504040204" pitchFamily="50" charset="-128"/>
                        </a:rPr>
                        <a:t>(</a:t>
                      </a:r>
                      <a:r>
                        <a:rPr lang="ja-JP" altLang="en-US" sz="1000" u="none" strike="noStrike">
                          <a:effectLst/>
                          <a:latin typeface="Meiryo UI" panose="020B0604030504040204" pitchFamily="50" charset="-128"/>
                          <a:ea typeface="Meiryo UI" panose="020B0604030504040204" pitchFamily="50" charset="-128"/>
                        </a:rPr>
                        <a:t>喫煙者</a:t>
                      </a:r>
                      <a:r>
                        <a:rPr lang="en-US" altLang="ja-JP" sz="1000" u="none" strike="noStrike">
                          <a:effectLst/>
                          <a:latin typeface="Meiryo UI" panose="020B0604030504040204" pitchFamily="50" charset="-128"/>
                          <a:ea typeface="Meiryo UI" panose="020B0604030504040204" pitchFamily="50" charset="-128"/>
                        </a:rPr>
                        <a:t>)</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300g/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332862372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7</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肺がん</a:t>
                      </a:r>
                      <a:r>
                        <a:rPr lang="en-US" altLang="ja-JP" sz="1000" u="none" strike="noStrike" dirty="0">
                          <a:effectLst/>
                          <a:latin typeface="Meiryo UI" panose="020B0604030504040204" pitchFamily="50" charset="-128"/>
                          <a:ea typeface="Meiryo UI" panose="020B0604030504040204" pitchFamily="50" charset="-128"/>
                        </a:rPr>
                        <a:t>(</a:t>
                      </a:r>
                      <a:r>
                        <a:rPr lang="ja-JP" altLang="en-US" sz="1000" u="none" strike="noStrike" dirty="0">
                          <a:effectLst/>
                          <a:latin typeface="Meiryo UI" panose="020B0604030504040204" pitchFamily="50" charset="-128"/>
                          <a:ea typeface="Meiryo UI" panose="020B0604030504040204" pitchFamily="50" charset="-128"/>
                        </a:rPr>
                        <a:t>非喫煙者</a:t>
                      </a:r>
                      <a:r>
                        <a:rPr lang="en-US" altLang="ja-JP" sz="1000" u="none" strike="noStrike" dirty="0">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関連なし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1500761025"/>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8</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大腸がん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8027298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9</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食道がん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データなし</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2794091248"/>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肝がん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（60g/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6514584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前立腺がん（進行がん）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400465456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12</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乳がん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（14g/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8568684"/>
                  </a:ext>
                </a:extLst>
              </a:tr>
            </a:tbl>
          </a:graphicData>
        </a:graphic>
      </p:graphicFrame>
      <p:sp>
        <p:nvSpPr>
          <p:cNvPr id="8" name="正方形/長方形 7">
            <a:extLst>
              <a:ext uri="{FF2B5EF4-FFF2-40B4-BE49-F238E27FC236}">
                <a16:creationId xmlns:a16="http://schemas.microsoft.com/office/drawing/2014/main" id="{B31B6AC1-24A3-D734-023C-14D64F9C0C6D}"/>
              </a:ext>
            </a:extLst>
          </p:cNvPr>
          <p:cNvSpPr/>
          <p:nvPr/>
        </p:nvSpPr>
        <p:spPr>
          <a:xfrm>
            <a:off x="395665" y="6341312"/>
            <a:ext cx="4087979"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厚労省のデータに基づく。</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日当たりの数値は、研究結果の数値を</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割った場合の参考地（厚労省ママ）</a:t>
            </a:r>
          </a:p>
        </p:txBody>
      </p:sp>
      <p:sp>
        <p:nvSpPr>
          <p:cNvPr id="9" name="正方形/長方形 8">
            <a:extLst>
              <a:ext uri="{FF2B5EF4-FFF2-40B4-BE49-F238E27FC236}">
                <a16:creationId xmlns:a16="http://schemas.microsoft.com/office/drawing/2014/main" id="{B11505FA-6A95-CF55-E6F6-F23667C2C25B}"/>
              </a:ext>
            </a:extLst>
          </p:cNvPr>
          <p:cNvSpPr/>
          <p:nvPr/>
        </p:nvSpPr>
        <p:spPr>
          <a:xfrm>
            <a:off x="5226288" y="2152426"/>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．アルコールの代謝と飲酒による身体等への影響について</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BF593365-2FC7-BBC6-FA3D-3AA51BB2D5CD}"/>
              </a:ext>
            </a:extLst>
          </p:cNvPr>
          <p:cNvSpPr/>
          <p:nvPr/>
        </p:nvSpPr>
        <p:spPr>
          <a:xfrm>
            <a:off x="5226287" y="2583730"/>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（１）年齢の違いによる影響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6" name="正方形/長方形 15">
            <a:extLst>
              <a:ext uri="{FF2B5EF4-FFF2-40B4-BE49-F238E27FC236}">
                <a16:creationId xmlns:a16="http://schemas.microsoft.com/office/drawing/2014/main" id="{EFD43AD4-3D22-3E0C-B77C-12D3C414A4FF}"/>
              </a:ext>
            </a:extLst>
          </p:cNvPr>
          <p:cNvSpPr/>
          <p:nvPr/>
        </p:nvSpPr>
        <p:spPr>
          <a:xfrm>
            <a:off x="5585053" y="2810175"/>
            <a:ext cx="4219343" cy="1569660"/>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高齢層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は若い時と比べて、体内の水分量の減少等で同じ量のアルコールでも酔いやすくなり、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飲酒量が一定量を超えると認知症の発症の可能性が高まります</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あわせて、飲酒による転倒・骨折、筋肉の減少（サルコペニア</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等）の危険性が高まります。</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サルコペニアとは、加齢に伴う骨格筋量低下に加え、筋力及び</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又は身体機能が低下した状態のこと</a:t>
            </a:r>
            <a:endPar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endParaRPr kumimoji="0" lang="en-US" altLang="ja-JP" sz="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若年層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歳代の若年者）についても、</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脳の発達の途中</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であり、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多量飲酒によって脳の機能が落ちる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とのデータがあるほか、健康問題</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（高血圧等）のリスクが高まる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可能性もあります。</a:t>
            </a:r>
          </a:p>
        </p:txBody>
      </p:sp>
      <p:sp>
        <p:nvSpPr>
          <p:cNvPr id="17" name="正方形/長方形 16">
            <a:extLst>
              <a:ext uri="{FF2B5EF4-FFF2-40B4-BE49-F238E27FC236}">
                <a16:creationId xmlns:a16="http://schemas.microsoft.com/office/drawing/2014/main" id="{75087D9F-70C9-1A44-1C55-6B379D71BB3C}"/>
              </a:ext>
            </a:extLst>
          </p:cNvPr>
          <p:cNvSpPr/>
          <p:nvPr/>
        </p:nvSpPr>
        <p:spPr>
          <a:xfrm>
            <a:off x="5492034" y="237468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飲酒による身体等への影響について、エビデンスの一部をご紹介</a:t>
            </a:r>
          </a:p>
        </p:txBody>
      </p:sp>
      <p:sp>
        <p:nvSpPr>
          <p:cNvPr id="20" name="正方形/長方形 19">
            <a:extLst>
              <a:ext uri="{FF2B5EF4-FFF2-40B4-BE49-F238E27FC236}">
                <a16:creationId xmlns:a16="http://schemas.microsoft.com/office/drawing/2014/main" id="{FC06E37D-35F2-3794-BA3C-2F101D0792BB}"/>
              </a:ext>
            </a:extLst>
          </p:cNvPr>
          <p:cNvSpPr/>
          <p:nvPr/>
        </p:nvSpPr>
        <p:spPr>
          <a:xfrm>
            <a:off x="5226287" y="4344402"/>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（２）性別の違いによる影響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0585F937-ED05-F421-9DD5-2A004F300988}"/>
              </a:ext>
            </a:extLst>
          </p:cNvPr>
          <p:cNvSpPr/>
          <p:nvPr/>
        </p:nvSpPr>
        <p:spPr>
          <a:xfrm>
            <a:off x="5585053" y="4570847"/>
            <a:ext cx="4219343" cy="1223412"/>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女性は、一般的に男性と比較して体内の水分量が少なく、分解できるアルコ ール量も男性に比べて少ないことや、エストロゲン（女性ホルモンの一種）等の はたらきにより、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アルコールの影響を受けやすい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ことが知られています。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このため、女性は、男性に比べて少ない量かつ短い期間での飲酒で</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アルコール関連肝硬変になる場合がある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など、アルコールによる身体への影響が大きく現れる可能性もあります。 </a:t>
            </a:r>
          </a:p>
        </p:txBody>
      </p:sp>
      <p:sp>
        <p:nvSpPr>
          <p:cNvPr id="39" name="正方形/長方形 38">
            <a:extLst>
              <a:ext uri="{FF2B5EF4-FFF2-40B4-BE49-F238E27FC236}">
                <a16:creationId xmlns:a16="http://schemas.microsoft.com/office/drawing/2014/main" id="{48DA5500-03BC-8672-8BEE-15A6223AFE4E}"/>
              </a:ext>
            </a:extLst>
          </p:cNvPr>
          <p:cNvSpPr/>
          <p:nvPr/>
        </p:nvSpPr>
        <p:spPr>
          <a:xfrm>
            <a:off x="5172921" y="5826348"/>
            <a:ext cx="4752000" cy="557451"/>
          </a:xfrm>
          <a:prstGeom prst="rect">
            <a:avLst/>
          </a:prstGeom>
        </p:spPr>
        <p:txBody>
          <a:bodyPr wrap="square" lIns="36000" tIns="36000" rIns="36000" b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健康増進に向けて国が定めた基本計画では、</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生活習慣病のリスクを高める</a:t>
            </a:r>
            <a:r>
              <a:rPr kumimoji="0" lang="en-US" altLang="ja-JP"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日当たりの純アルコール量について、</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男性は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以上、女性は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と示しています。</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はビール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）、日本酒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合（</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180ml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）に相当します！</a:t>
            </a:r>
          </a:p>
        </p:txBody>
      </p:sp>
      <p:sp>
        <p:nvSpPr>
          <p:cNvPr id="10" name="正方形/長方形 9">
            <a:extLst>
              <a:ext uri="{FF2B5EF4-FFF2-40B4-BE49-F238E27FC236}">
                <a16:creationId xmlns:a16="http://schemas.microsoft.com/office/drawing/2014/main" id="{7E75ECA9-41DA-76AC-5864-6F0990B33517}"/>
              </a:ext>
            </a:extLst>
          </p:cNvPr>
          <p:cNvSpPr/>
          <p:nvPr/>
        </p:nvSpPr>
        <p:spPr>
          <a:xfrm>
            <a:off x="371421" y="306881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これ以上の飲酒をすると発症等のリスクが上がると考えられるもの</a:t>
            </a:r>
          </a:p>
        </p:txBody>
      </p:sp>
      <p:sp>
        <p:nvSpPr>
          <p:cNvPr id="23" name="正方形/長方形 22">
            <a:extLst>
              <a:ext uri="{FF2B5EF4-FFF2-40B4-BE49-F238E27FC236}">
                <a16:creationId xmlns:a16="http://schemas.microsoft.com/office/drawing/2014/main" id="{53E07BC3-16EA-BF1E-0BE2-EDB4114C198F}"/>
              </a:ext>
            </a:extLst>
          </p:cNvPr>
          <p:cNvSpPr/>
          <p:nvPr/>
        </p:nvSpPr>
        <p:spPr>
          <a:xfrm>
            <a:off x="9133491" y="2993132"/>
            <a:ext cx="603345"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⑥</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9" name="AutoShape 3">
            <a:extLst>
              <a:ext uri="{FF2B5EF4-FFF2-40B4-BE49-F238E27FC236}">
                <a16:creationId xmlns:a16="http://schemas.microsoft.com/office/drawing/2014/main" id="{73EFAF45-FEF2-C3BF-BFEA-45986BBB94A3}"/>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（４）</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飲酒ががんや脳卒中等に影響！？少量でもリスクと説く、厚労省「飲酒ガイドライン」を紹介！</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3" name="テキスト プレースホルダー 1">
            <a:extLst>
              <a:ext uri="{FF2B5EF4-FFF2-40B4-BE49-F238E27FC236}">
                <a16:creationId xmlns:a16="http://schemas.microsoft.com/office/drawing/2014/main" id="{7186C32E-2715-3140-9B46-F59E3E8E4E77}"/>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34" name="スライド番号プレースホルダー 5">
            <a:extLst>
              <a:ext uri="{FF2B5EF4-FFF2-40B4-BE49-F238E27FC236}">
                <a16:creationId xmlns:a16="http://schemas.microsoft.com/office/drawing/2014/main" id="{BC46EC52-74A6-59F5-AF1C-48015C40C11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7</a:t>
            </a:fld>
            <a:endParaRPr kumimoji="1" lang="ja-JP" altLang="en-US" sz="1200" b="1" dirty="0">
              <a:solidFill>
                <a:schemeClr val="tx1"/>
              </a:solidFill>
            </a:endParaRPr>
          </a:p>
        </p:txBody>
      </p:sp>
      <p:sp>
        <p:nvSpPr>
          <p:cNvPr id="35" name="正方形/長方形 34">
            <a:extLst>
              <a:ext uri="{FF2B5EF4-FFF2-40B4-BE49-F238E27FC236}">
                <a16:creationId xmlns:a16="http://schemas.microsoft.com/office/drawing/2014/main" id="{395B1CE1-F8BB-7BE2-F5F2-019E0F03EC9D}"/>
              </a:ext>
            </a:extLst>
          </p:cNvPr>
          <p:cNvSpPr/>
          <p:nvPr/>
        </p:nvSpPr>
        <p:spPr>
          <a:xfrm>
            <a:off x="395665" y="2374687"/>
            <a:ext cx="4670442" cy="388227"/>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⑤</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 name="正方形/長方形 1">
            <a:extLst>
              <a:ext uri="{FF2B5EF4-FFF2-40B4-BE49-F238E27FC236}">
                <a16:creationId xmlns:a16="http://schemas.microsoft.com/office/drawing/2014/main" id="{A4E83F65-0460-EFC4-40AE-4E8DC99F0C32}"/>
              </a:ext>
            </a:extLst>
          </p:cNvPr>
          <p:cNvSpPr/>
          <p:nvPr/>
        </p:nvSpPr>
        <p:spPr>
          <a:xfrm>
            <a:off x="5172921" y="5826348"/>
            <a:ext cx="4752000" cy="557451"/>
          </a:xfrm>
          <a:prstGeom prst="rect">
            <a:avLst/>
          </a:prstGeom>
          <a:solidFill>
            <a:schemeClr val="bg1"/>
          </a:solidFill>
        </p:spPr>
        <p:txBody>
          <a:bodyPr wrap="square" lIns="36000" tIns="36000" rIns="36000" b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健康増進に向けて国が定めた基本計画では、</a:t>
            </a:r>
            <a:r>
              <a:rPr kumimoji="0" lang="ja-JP" altLang="en-US" sz="1050" b="1" i="0" u="none"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生活習慣病のリスクを高める</a:t>
            </a:r>
            <a:r>
              <a:rPr kumimoji="0" lang="en-US" altLang="ja-JP" sz="1050" b="1" i="0" u="none"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日当たりの純アルコール量について、</a:t>
            </a:r>
            <a:r>
              <a:rPr kumimoji="0" lang="ja-JP" altLang="en-US"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男性は</a:t>
            </a:r>
            <a:r>
              <a:rPr kumimoji="0" lang="en-US" altLang="ja-JP"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40g</a:t>
            </a:r>
            <a:r>
              <a:rPr kumimoji="0" lang="ja-JP" altLang="en-US"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以上、女性は</a:t>
            </a:r>
            <a:r>
              <a:rPr kumimoji="0" lang="en-US" altLang="ja-JP"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20g</a:t>
            </a:r>
            <a:r>
              <a:rPr kumimoji="0" lang="ja-JP" altLang="en-US"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以上</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と示しています。</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はビール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）、日本酒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合（</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180ml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）に相当します！</a:t>
            </a:r>
          </a:p>
        </p:txBody>
      </p:sp>
      <p:sp>
        <p:nvSpPr>
          <p:cNvPr id="3" name="吹き出し: 四角形 2">
            <a:extLst>
              <a:ext uri="{FF2B5EF4-FFF2-40B4-BE49-F238E27FC236}">
                <a16:creationId xmlns:a16="http://schemas.microsoft.com/office/drawing/2014/main" id="{717A4869-AA34-8FFA-02D1-ECC47D632A68}"/>
              </a:ext>
            </a:extLst>
          </p:cNvPr>
          <p:cNvSpPr/>
          <p:nvPr/>
        </p:nvSpPr>
        <p:spPr bwMode="auto">
          <a:xfrm>
            <a:off x="156323" y="561926"/>
            <a:ext cx="9690466" cy="2268000"/>
          </a:xfrm>
          <a:prstGeom prst="wedgeRectCallout">
            <a:avLst>
              <a:gd name="adj1" fmla="val -34142"/>
              <a:gd name="adj2" fmla="val 2271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lang="ja-JP" altLang="en-US" sz="4000" b="1" dirty="0">
                <a:solidFill>
                  <a:srgbClr val="333333"/>
                </a:solidFill>
                <a:latin typeface="Meiryo UI" panose="020B0604030504040204" pitchFamily="50" charset="-128"/>
                <a:ea typeface="Meiryo UI" panose="020B0604030504040204" pitchFamily="50" charset="-128"/>
              </a:rPr>
              <a:t>⑤</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 </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摂取量</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(ml) ×</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アルコール濃度（度数</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/100</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×0.8</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（アルコールの比重）</a:t>
            </a:r>
          </a:p>
          <a:p>
            <a:pPr marR="0" defTabSz="914400" rtl="0" eaLnBrk="1" fontAlgn="base" latinLnBrk="0" hangingPunct="1">
              <a:lnSpc>
                <a:spcPct val="100000"/>
              </a:lnSpc>
              <a:spcBef>
                <a:spcPct val="0"/>
              </a:spcBef>
              <a:spcAft>
                <a:spcPct val="0"/>
              </a:spcAft>
              <a:buClrTx/>
              <a:buSzTx/>
              <a:tabLst/>
            </a:pP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例）ビール </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％）の場合の純アルコール量：</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 × 0.05 × 0.8 = 20(g)</a:t>
            </a:r>
          </a:p>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    </a:t>
            </a:r>
            <a:endParaRPr kumimoji="1" lang="en-US" altLang="ja-JP" sz="4000" b="1" dirty="0">
              <a:latin typeface="Meiryo UI" panose="020B0604030504040204" pitchFamily="50" charset="-128"/>
              <a:ea typeface="Meiryo UI" panose="020B0604030504040204" pitchFamily="50" charset="-128"/>
            </a:endParaRPr>
          </a:p>
        </p:txBody>
      </p:sp>
      <p:grpSp>
        <p:nvGrpSpPr>
          <p:cNvPr id="21" name="グループ化 20">
            <a:extLst>
              <a:ext uri="{FF2B5EF4-FFF2-40B4-BE49-F238E27FC236}">
                <a16:creationId xmlns:a16="http://schemas.microsoft.com/office/drawing/2014/main" id="{7DAB72F4-6B07-7E0A-DA88-876BD80C6E0A}"/>
              </a:ext>
            </a:extLst>
          </p:cNvPr>
          <p:cNvGrpSpPr/>
          <p:nvPr/>
        </p:nvGrpSpPr>
        <p:grpSpPr>
          <a:xfrm>
            <a:off x="6955677" y="3126241"/>
            <a:ext cx="2880000" cy="983116"/>
            <a:chOff x="7436497" y="5009023"/>
            <a:chExt cx="2880000" cy="983116"/>
          </a:xfrm>
        </p:grpSpPr>
        <p:cxnSp>
          <p:nvCxnSpPr>
            <p:cNvPr id="22" name="直線コネクタ 21">
              <a:extLst>
                <a:ext uri="{FF2B5EF4-FFF2-40B4-BE49-F238E27FC236}">
                  <a16:creationId xmlns:a16="http://schemas.microsoft.com/office/drawing/2014/main" id="{2F646C71-0519-AAC4-D8C1-E042ECE6CC94}"/>
                </a:ext>
              </a:extLst>
            </p:cNvPr>
            <p:cNvCxnSpPr>
              <a:cxnSpLocks/>
            </p:cNvCxnSpPr>
            <p:nvPr/>
          </p:nvCxnSpPr>
          <p:spPr>
            <a:xfrm flipV="1">
              <a:off x="9965505" y="5009023"/>
              <a:ext cx="0" cy="55329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4" name="吹き出し: 四角形 23">
              <a:extLst>
                <a:ext uri="{FF2B5EF4-FFF2-40B4-BE49-F238E27FC236}">
                  <a16:creationId xmlns:a16="http://schemas.microsoft.com/office/drawing/2014/main" id="{9265C9C5-006B-19DF-A6B1-217E14E38B8C}"/>
                </a:ext>
              </a:extLst>
            </p:cNvPr>
            <p:cNvSpPr/>
            <p:nvPr/>
          </p:nvSpPr>
          <p:spPr bwMode="auto">
            <a:xfrm>
              <a:off x="7436497" y="5308139"/>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⑥ 認知症</a:t>
              </a:r>
              <a:endParaRPr kumimoji="1" lang="en-US" altLang="ja-JP" sz="4000" b="1" dirty="0">
                <a:latin typeface="Meiryo UI" panose="020B0604030504040204" pitchFamily="50" charset="-128"/>
                <a:ea typeface="Meiryo UI" panose="020B0604030504040204" pitchFamily="50" charset="-128"/>
              </a:endParaRPr>
            </a:p>
          </p:txBody>
        </p:sp>
      </p:grpSp>
      <p:pic>
        <p:nvPicPr>
          <p:cNvPr id="11" name="図 10">
            <a:extLst>
              <a:ext uri="{FF2B5EF4-FFF2-40B4-BE49-F238E27FC236}">
                <a16:creationId xmlns:a16="http://schemas.microsoft.com/office/drawing/2014/main" id="{58942A21-E9D1-BCF6-F1D8-2FFFC0378696}"/>
              </a:ext>
            </a:extLst>
          </p:cNvPr>
          <p:cNvPicPr>
            <a:picLocks noChangeAspect="1"/>
          </p:cNvPicPr>
          <p:nvPr/>
        </p:nvPicPr>
        <p:blipFill rotWithShape="1">
          <a:blip r:embed="rId3"/>
          <a:srcRect l="5056" t="45200" r="20146" b="12810"/>
          <a:stretch/>
        </p:blipFill>
        <p:spPr>
          <a:xfrm>
            <a:off x="123582" y="2890045"/>
            <a:ext cx="9690339" cy="3060000"/>
          </a:xfrm>
          <a:prstGeom prst="rect">
            <a:avLst/>
          </a:prstGeom>
          <a:ln w="63500">
            <a:solidFill>
              <a:srgbClr val="EA5550"/>
            </a:solidFill>
          </a:ln>
        </p:spPr>
      </p:pic>
    </p:spTree>
    <p:extLst>
      <p:ext uri="{BB962C8B-B14F-4D97-AF65-F5344CB8AC3E}">
        <p14:creationId xmlns:p14="http://schemas.microsoft.com/office/powerpoint/2010/main" val="248452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（５）雑誌「女性自身」でも紹介！？脳梗塞のリスクを抑える意外な方法！国立がん研究センター</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正方形/長方形 2">
            <a:extLst>
              <a:ext uri="{FF2B5EF4-FFF2-40B4-BE49-F238E27FC236}">
                <a16:creationId xmlns:a16="http://schemas.microsoft.com/office/drawing/2014/main" id="{04DDA1E8-0845-CD31-99E3-280B371D3DCB}"/>
              </a:ext>
            </a:extLst>
          </p:cNvPr>
          <p:cNvSpPr/>
          <p:nvPr/>
        </p:nvSpPr>
        <p:spPr bwMode="auto">
          <a:xfrm>
            <a:off x="6472496" y="2418711"/>
            <a:ext cx="3276000" cy="3168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1" forceAA="0" compatLnSpc="1">
            <a:prstTxWarp prst="textNoShape">
              <a:avLst/>
            </a:prstTxWarp>
            <a:noAutofit/>
          </a:bodyPr>
          <a:lstStyle/>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endParaRPr kumimoji="1" lang="en-US" altLang="ja-JP" sz="8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「薄皮つき」で食べる</a:t>
            </a:r>
          </a:p>
          <a:p>
            <a:pPr marL="273050" marR="0" lvl="1"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ピーナッツの薄皮には血管を若返らせるポリフェノールが豊富</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73050" marR="0" lvl="1" indent="0" algn="l" defTabSz="914400" rtl="0" eaLnBrk="1" fontAlgn="base" latinLnBrk="0" hangingPunct="1">
              <a:lnSpc>
                <a:spcPct val="100000"/>
              </a:lnSpc>
              <a:spcBef>
                <a:spcPct val="0"/>
              </a:spcBef>
              <a:spcAft>
                <a:spcPct val="0"/>
              </a:spcAft>
              <a:buClrTx/>
              <a:buSzTx/>
              <a:buFontTx/>
              <a:buNone/>
              <a:tabLst/>
              <a:defRPr/>
            </a:pPr>
            <a:endParaRPr kumimoji="1" lang="ja-JP" altLang="en-US" sz="400" b="0"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日に食べる目安は、　　　　　　　　　　　</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（粒）</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体重が</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キログラムの人なら、</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粒を目安に</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食べよう</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朝イチに食べる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朝食時に取ることで、午前から正午にかけて体の</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酸化を防ぐ</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4"/>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しっかりかんで食べる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血管の老化の原因のひとつである血糖値の急上昇を</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予防する</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5"/>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バタピー、塩ピーは避ける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オススメは薄皮つきの素焼き。ただし食べすぎは肥満</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を招くので注意</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0.6</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グラム～、</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4kcal</a:t>
            </a:r>
            <a:endParaRPr kumimoji="1" lang="ja-JP" altLang="en-US" sz="11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四角形: 角を丸くする 3">
            <a:extLst>
              <a:ext uri="{FF2B5EF4-FFF2-40B4-BE49-F238E27FC236}">
                <a16:creationId xmlns:a16="http://schemas.microsoft.com/office/drawing/2014/main" id="{42D596D6-C73E-889D-982A-1B40DAAFFD9A}"/>
              </a:ext>
            </a:extLst>
          </p:cNvPr>
          <p:cNvSpPr/>
          <p:nvPr/>
        </p:nvSpPr>
        <p:spPr bwMode="auto">
          <a:xfrm>
            <a:off x="6595451" y="2232436"/>
            <a:ext cx="3060000" cy="288000"/>
          </a:xfrm>
          <a:prstGeom prst="round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栄養を取りこぼさない</a:t>
            </a:r>
            <a:r>
              <a:rPr kumimoji="1" lang="ja-JP" altLang="en-US" sz="12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⑦</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の食べ方</a:t>
            </a:r>
          </a:p>
        </p:txBody>
      </p:sp>
      <p:sp>
        <p:nvSpPr>
          <p:cNvPr id="5" name="正方形/長方形 4">
            <a:extLst>
              <a:ext uri="{FF2B5EF4-FFF2-40B4-BE49-F238E27FC236}">
                <a16:creationId xmlns:a16="http://schemas.microsoft.com/office/drawing/2014/main" id="{E6C67F98-280A-4538-C900-4A35C0554A99}"/>
              </a:ext>
            </a:extLst>
          </p:cNvPr>
          <p:cNvSpPr/>
          <p:nvPr/>
        </p:nvSpPr>
        <p:spPr>
          <a:xfrm>
            <a:off x="0" y="6341312"/>
            <a:ext cx="5296643"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参考）国立がん研究センター、ピーナッツ摂取と脳卒中および虚血性心疾患発症との関連</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https://epi.ncc.go.jp/jphc/outcome/8780.html</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E23A7583-15CD-A40E-B529-4526069CF27B}"/>
              </a:ext>
            </a:extLst>
          </p:cNvPr>
          <p:cNvSpPr/>
          <p:nvPr/>
        </p:nvSpPr>
        <p:spPr>
          <a:xfrm>
            <a:off x="114297" y="1556958"/>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ピーナッツ　　　の摂取量が多いと脳卒中、特に脳梗塞の発症リスクの低下と関連</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4656E68C-5869-4123-7461-ED9D591603EE}"/>
              </a:ext>
            </a:extLst>
          </p:cNvPr>
          <p:cNvSpPr/>
          <p:nvPr/>
        </p:nvSpPr>
        <p:spPr>
          <a:xfrm>
            <a:off x="233818" y="1767267"/>
            <a:ext cx="9672181" cy="6001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追跡期間中に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3,599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人が脳卒中を、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849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人が虚血性心疾患に罹患しました。ピーナッツ摂取量が多いほど、脳卒中、脳梗塞、循環器疾患の発症リスクが低く、最も少ないグループに比べて、最も多いグループでは、</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脳卒中で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16</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脳梗塞で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20</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循環器疾患で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13</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発症リスクが低い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との関連がみられました（図１）。</a:t>
            </a:r>
          </a:p>
        </p:txBody>
      </p:sp>
      <p:sp>
        <p:nvSpPr>
          <p:cNvPr id="8" name="正方形/長方形 7">
            <a:extLst>
              <a:ext uri="{FF2B5EF4-FFF2-40B4-BE49-F238E27FC236}">
                <a16:creationId xmlns:a16="http://schemas.microsoft.com/office/drawing/2014/main" id="{086CAB94-973F-E537-09EB-13DB740A1345}"/>
              </a:ext>
            </a:extLst>
          </p:cNvPr>
          <p:cNvSpPr/>
          <p:nvPr/>
        </p:nvSpPr>
        <p:spPr>
          <a:xfrm>
            <a:off x="129386" y="847987"/>
            <a:ext cx="9776631" cy="6771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多目的コホート研究（</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JPHC</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研究）からの成果報告</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国立がん研究センターなどの研究チームが、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歳の約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人を約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年間にわたって追跡した調査結果を発表</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その結果、　　　　　　　　を毎日一定数食べていた人が、脳血管疾患と心疾患の発症リスクが低くなっていた！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C1C9D1AC-30EA-DB2F-9507-1F701CC2B9DF}"/>
              </a:ext>
            </a:extLst>
          </p:cNvPr>
          <p:cNvSpPr/>
          <p:nvPr/>
        </p:nvSpPr>
        <p:spPr>
          <a:xfrm>
            <a:off x="959050" y="1273552"/>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⑦</a:t>
            </a:r>
          </a:p>
        </p:txBody>
      </p:sp>
      <p:graphicFrame>
        <p:nvGraphicFramePr>
          <p:cNvPr id="10" name="グラフ 9">
            <a:extLst>
              <a:ext uri="{FF2B5EF4-FFF2-40B4-BE49-F238E27FC236}">
                <a16:creationId xmlns:a16="http://schemas.microsoft.com/office/drawing/2014/main" id="{8B9D0176-6B49-DE2E-2EC0-0BD7AF06A665}"/>
              </a:ext>
            </a:extLst>
          </p:cNvPr>
          <p:cNvGraphicFramePr>
            <a:graphicFrameLocks/>
          </p:cNvGraphicFramePr>
          <p:nvPr/>
        </p:nvGraphicFramePr>
        <p:xfrm>
          <a:off x="579934" y="2417063"/>
          <a:ext cx="5676086" cy="3132133"/>
        </p:xfrm>
        <a:graphic>
          <a:graphicData uri="http://schemas.openxmlformats.org/drawingml/2006/chart">
            <c:chart xmlns:c="http://schemas.openxmlformats.org/drawingml/2006/chart" xmlns:r="http://schemas.openxmlformats.org/officeDocument/2006/relationships" r:id="rId3"/>
          </a:graphicData>
        </a:graphic>
      </p:graphicFrame>
      <p:sp>
        <p:nvSpPr>
          <p:cNvPr id="11" name="テキスト ボックス 10">
            <a:extLst>
              <a:ext uri="{FF2B5EF4-FFF2-40B4-BE49-F238E27FC236}">
                <a16:creationId xmlns:a16="http://schemas.microsoft.com/office/drawing/2014/main" id="{3050A762-158D-E3CB-2F20-B22DF5A4369C}"/>
              </a:ext>
            </a:extLst>
          </p:cNvPr>
          <p:cNvSpPr txBox="1"/>
          <p:nvPr/>
        </p:nvSpPr>
        <p:spPr>
          <a:xfrm>
            <a:off x="176357" y="2425142"/>
            <a:ext cx="5522773"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（図</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）ピーナッツ摂取量と脳卒中、虚血性心疾患、循環器疾患の発症リスクとの関連</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BE9B2DB9-A8E9-0B03-9E02-F57260B36200}"/>
              </a:ext>
            </a:extLst>
          </p:cNvPr>
          <p:cNvSpPr txBox="1"/>
          <p:nvPr/>
        </p:nvSpPr>
        <p:spPr>
          <a:xfrm>
            <a:off x="944435" y="5189467"/>
            <a:ext cx="2712006"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中央値。</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g/</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日）</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F1C1D354-AA59-0B2D-3C51-79D04DB71576}"/>
              </a:ext>
            </a:extLst>
          </p:cNvPr>
          <p:cNvSpPr txBox="1"/>
          <p:nvPr/>
        </p:nvSpPr>
        <p:spPr>
          <a:xfrm>
            <a:off x="285110" y="2501295"/>
            <a:ext cx="323165" cy="1739655"/>
          </a:xfrm>
          <a:prstGeom prst="rect">
            <a:avLst/>
          </a:prstGeom>
          <a:noFill/>
        </p:spPr>
        <p:txBody>
          <a:bodyPr vert="eaVert"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rPr>
              <a:t>多変量調整ハザード比</a:t>
            </a:r>
          </a:p>
        </p:txBody>
      </p:sp>
      <p:sp>
        <p:nvSpPr>
          <p:cNvPr id="14" name="矢印: 右 13">
            <a:extLst>
              <a:ext uri="{FF2B5EF4-FFF2-40B4-BE49-F238E27FC236}">
                <a16:creationId xmlns:a16="http://schemas.microsoft.com/office/drawing/2014/main" id="{874D3FDD-1F4D-722E-F359-2A5175BAB5FA}"/>
              </a:ext>
            </a:extLst>
          </p:cNvPr>
          <p:cNvSpPr/>
          <p:nvPr/>
        </p:nvSpPr>
        <p:spPr>
          <a:xfrm rot="1907026">
            <a:off x="1346833" y="314224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5" name="矢印: 右 14">
            <a:extLst>
              <a:ext uri="{FF2B5EF4-FFF2-40B4-BE49-F238E27FC236}">
                <a16:creationId xmlns:a16="http://schemas.microsoft.com/office/drawing/2014/main" id="{327ECA0C-60C8-A646-B48A-335FA30F320A}"/>
              </a:ext>
            </a:extLst>
          </p:cNvPr>
          <p:cNvSpPr/>
          <p:nvPr/>
        </p:nvSpPr>
        <p:spPr>
          <a:xfrm rot="1907026">
            <a:off x="3333017" y="3330331"/>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6" name="矢印: 右 15">
            <a:extLst>
              <a:ext uri="{FF2B5EF4-FFF2-40B4-BE49-F238E27FC236}">
                <a16:creationId xmlns:a16="http://schemas.microsoft.com/office/drawing/2014/main" id="{11A441B7-6A5C-0C5E-60A8-2EB659870F78}"/>
              </a:ext>
            </a:extLst>
          </p:cNvPr>
          <p:cNvSpPr/>
          <p:nvPr/>
        </p:nvSpPr>
        <p:spPr>
          <a:xfrm rot="1907026">
            <a:off x="5390097" y="300503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7" name="吹き出し: 四角形 16">
            <a:extLst>
              <a:ext uri="{FF2B5EF4-FFF2-40B4-BE49-F238E27FC236}">
                <a16:creationId xmlns:a16="http://schemas.microsoft.com/office/drawing/2014/main" id="{48673FDB-C832-FC3D-0248-E6987227B848}"/>
              </a:ext>
            </a:extLst>
          </p:cNvPr>
          <p:cNvSpPr/>
          <p:nvPr/>
        </p:nvSpPr>
        <p:spPr>
          <a:xfrm>
            <a:off x="3631478" y="2938544"/>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吹き出し: 四角形 17">
            <a:extLst>
              <a:ext uri="{FF2B5EF4-FFF2-40B4-BE49-F238E27FC236}">
                <a16:creationId xmlns:a16="http://schemas.microsoft.com/office/drawing/2014/main" id="{CF18CCFC-7B3A-64CA-8A43-1A156940849B}"/>
              </a:ext>
            </a:extLst>
          </p:cNvPr>
          <p:cNvSpPr/>
          <p:nvPr/>
        </p:nvSpPr>
        <p:spPr>
          <a:xfrm>
            <a:off x="1564750" y="2742982"/>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吹き出し: 四角形 18">
            <a:extLst>
              <a:ext uri="{FF2B5EF4-FFF2-40B4-BE49-F238E27FC236}">
                <a16:creationId xmlns:a16="http://schemas.microsoft.com/office/drawing/2014/main" id="{3C2DD0C7-346E-15D2-5ABD-5F8BB5EA8174}"/>
              </a:ext>
            </a:extLst>
          </p:cNvPr>
          <p:cNvSpPr/>
          <p:nvPr/>
        </p:nvSpPr>
        <p:spPr>
          <a:xfrm>
            <a:off x="5688364" y="2622718"/>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A817D735-0A60-7AF5-5030-6022B77D68CD}"/>
              </a:ext>
            </a:extLst>
          </p:cNvPr>
          <p:cNvSpPr/>
          <p:nvPr/>
        </p:nvSpPr>
        <p:spPr>
          <a:xfrm>
            <a:off x="8124001" y="3085141"/>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⑧</a:t>
            </a:r>
          </a:p>
        </p:txBody>
      </p:sp>
      <p:sp>
        <p:nvSpPr>
          <p:cNvPr id="21" name="吹き出し: 四角形 20">
            <a:extLst>
              <a:ext uri="{FF2B5EF4-FFF2-40B4-BE49-F238E27FC236}">
                <a16:creationId xmlns:a16="http://schemas.microsoft.com/office/drawing/2014/main" id="{5F27190C-C8BE-7EF3-00F2-A5F5CE081800}"/>
              </a:ext>
            </a:extLst>
          </p:cNvPr>
          <p:cNvSpPr/>
          <p:nvPr/>
        </p:nvSpPr>
        <p:spPr bwMode="auto">
          <a:xfrm>
            <a:off x="626736" y="5646401"/>
            <a:ext cx="9130227" cy="720000"/>
          </a:xfrm>
          <a:prstGeom prst="wedgeRectCallout">
            <a:avLst>
              <a:gd name="adj1" fmla="val -52135"/>
              <a:gd name="adj2" fmla="val 9228"/>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本研究では、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ピーナッツ摂取量が循環器疾患及び脳卒中（特に、脳梗塞）の発症リスク低下と関連する</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ことを明らかにしました！今回の結果は、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米国での先行研究（ハーバード大学が</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30</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年かけて</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12</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万人以上を対象にした研究）とほぼ同様</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の結果でした。他にも、ピーナッツに含まれる不飽和脂肪酸、ミネラル、ビタミン、食物繊維等の栄養素は、血圧値の低下や血中の脂質異常の改善、血管の老化現象の一種である動脈硬化を防ぐといった</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血管の老化の抑制</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、さらには、血糖値の急上昇をゆるやかにする働きから血管にダメージを与える</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糖尿病を予防</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する効果もあるといわれています！すごっ！！</a:t>
            </a:r>
            <a:endParaRPr kumimoji="1" lang="en-US" altLang="ja-JP" sz="1050" b="0" i="1" u="none" strike="noStrike" kern="1200" cap="none" spc="0" normalizeH="0" baseline="0" noProof="0" dirty="0">
              <a:ln>
                <a:noFill/>
              </a:ln>
              <a:solidFill>
                <a:srgbClr val="3E3A39"/>
              </a:solidFill>
              <a:effectLst/>
              <a:uLnTx/>
              <a:uFillTx/>
              <a:latin typeface="メイリオ"/>
              <a:ea typeface="メイリオ"/>
              <a:cs typeface="+mn-cs"/>
            </a:endParaRPr>
          </a:p>
        </p:txBody>
      </p:sp>
      <p:pic>
        <p:nvPicPr>
          <p:cNvPr id="22" name="図 21">
            <a:extLst>
              <a:ext uri="{FF2B5EF4-FFF2-40B4-BE49-F238E27FC236}">
                <a16:creationId xmlns:a16="http://schemas.microsoft.com/office/drawing/2014/main" id="{5CA1B76E-B5C6-EB07-2EEB-1D16307D99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813743"/>
            <a:ext cx="541867" cy="541867"/>
          </a:xfrm>
          <a:prstGeom prst="rect">
            <a:avLst/>
          </a:prstGeom>
        </p:spPr>
      </p:pic>
      <p:sp>
        <p:nvSpPr>
          <p:cNvPr id="23" name="テキスト プレースホルダー 1">
            <a:extLst>
              <a:ext uri="{FF2B5EF4-FFF2-40B4-BE49-F238E27FC236}">
                <a16:creationId xmlns:a16="http://schemas.microsoft.com/office/drawing/2014/main" id="{0483CEF5-4FC3-7FD4-96DA-F772B600BB70}"/>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24" name="スライド番号プレースホルダー 5">
            <a:extLst>
              <a:ext uri="{FF2B5EF4-FFF2-40B4-BE49-F238E27FC236}">
                <a16:creationId xmlns:a16="http://schemas.microsoft.com/office/drawing/2014/main" id="{E4F662CD-314E-A8C1-EED1-B21E880645D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8</a:t>
            </a:fld>
            <a:endParaRPr kumimoji="1" lang="ja-JP" altLang="en-US" sz="1200" b="1" dirty="0">
              <a:solidFill>
                <a:schemeClr val="tx1"/>
              </a:solidFill>
            </a:endParaRPr>
          </a:p>
        </p:txBody>
      </p:sp>
      <p:sp>
        <p:nvSpPr>
          <p:cNvPr id="25" name="正方形/長方形 24">
            <a:extLst>
              <a:ext uri="{FF2B5EF4-FFF2-40B4-BE49-F238E27FC236}">
                <a16:creationId xmlns:a16="http://schemas.microsoft.com/office/drawing/2014/main" id="{4579C574-3014-1148-99EB-6818823460B8}"/>
              </a:ext>
            </a:extLst>
          </p:cNvPr>
          <p:cNvSpPr/>
          <p:nvPr/>
        </p:nvSpPr>
        <p:spPr>
          <a:xfrm>
            <a:off x="141712" y="1550169"/>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⑦</a:t>
            </a:r>
          </a:p>
        </p:txBody>
      </p:sp>
      <p:sp>
        <p:nvSpPr>
          <p:cNvPr id="35" name="吹き出し: 四角形 34">
            <a:extLst>
              <a:ext uri="{FF2B5EF4-FFF2-40B4-BE49-F238E27FC236}">
                <a16:creationId xmlns:a16="http://schemas.microsoft.com/office/drawing/2014/main" id="{037EFB40-FD9A-F457-86B0-11C05A7751B4}"/>
              </a:ext>
            </a:extLst>
          </p:cNvPr>
          <p:cNvSpPr/>
          <p:nvPr/>
        </p:nvSpPr>
        <p:spPr>
          <a:xfrm>
            <a:off x="3631478" y="2938544"/>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吹き出し: 四角形 35">
            <a:extLst>
              <a:ext uri="{FF2B5EF4-FFF2-40B4-BE49-F238E27FC236}">
                <a16:creationId xmlns:a16="http://schemas.microsoft.com/office/drawing/2014/main" id="{D0BA045F-4F1B-2F4C-AD92-09F12CD17852}"/>
              </a:ext>
            </a:extLst>
          </p:cNvPr>
          <p:cNvSpPr/>
          <p:nvPr/>
        </p:nvSpPr>
        <p:spPr>
          <a:xfrm>
            <a:off x="1564750" y="2742982"/>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7" name="吹き出し: 四角形 36">
            <a:extLst>
              <a:ext uri="{FF2B5EF4-FFF2-40B4-BE49-F238E27FC236}">
                <a16:creationId xmlns:a16="http://schemas.microsoft.com/office/drawing/2014/main" id="{885A209F-1983-2009-1181-8652A700859F}"/>
              </a:ext>
            </a:extLst>
          </p:cNvPr>
          <p:cNvSpPr/>
          <p:nvPr/>
        </p:nvSpPr>
        <p:spPr>
          <a:xfrm>
            <a:off x="5688364" y="2622718"/>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38" name="グループ化 37">
            <a:extLst>
              <a:ext uri="{FF2B5EF4-FFF2-40B4-BE49-F238E27FC236}">
                <a16:creationId xmlns:a16="http://schemas.microsoft.com/office/drawing/2014/main" id="{44D0D7EB-6224-1DC4-EF4C-A716D2BEE10D}"/>
              </a:ext>
            </a:extLst>
          </p:cNvPr>
          <p:cNvGrpSpPr/>
          <p:nvPr/>
        </p:nvGrpSpPr>
        <p:grpSpPr>
          <a:xfrm>
            <a:off x="1185977" y="150814"/>
            <a:ext cx="2947484" cy="1228055"/>
            <a:chOff x="5573521" y="5308139"/>
            <a:chExt cx="2947484" cy="1228055"/>
          </a:xfrm>
        </p:grpSpPr>
        <p:cxnSp>
          <p:nvCxnSpPr>
            <p:cNvPr id="39" name="直線コネクタ 38">
              <a:extLst>
                <a:ext uri="{FF2B5EF4-FFF2-40B4-BE49-F238E27FC236}">
                  <a16:creationId xmlns:a16="http://schemas.microsoft.com/office/drawing/2014/main" id="{08182A6B-9B78-83D4-257D-3457765EFE0E}"/>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1" name="吹き出し: 四角形 40">
              <a:extLst>
                <a:ext uri="{FF2B5EF4-FFF2-40B4-BE49-F238E27FC236}">
                  <a16:creationId xmlns:a16="http://schemas.microsoft.com/office/drawing/2014/main" id="{8EA63F1A-9AF0-245B-32D5-738A58E0AE4B}"/>
                </a:ext>
              </a:extLst>
            </p:cNvPr>
            <p:cNvSpPr/>
            <p:nvPr/>
          </p:nvSpPr>
          <p:spPr bwMode="auto">
            <a:xfrm>
              <a:off x="5573521" y="5308139"/>
              <a:ext cx="294748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⑦ ピーナッツ</a:t>
              </a:r>
              <a:endParaRPr kumimoji="1" lang="en-US" altLang="ja-JP" sz="4000" b="1" dirty="0">
                <a:latin typeface="Meiryo UI" panose="020B0604030504040204" pitchFamily="50" charset="-128"/>
                <a:ea typeface="Meiryo UI" panose="020B0604030504040204" pitchFamily="50" charset="-128"/>
              </a:endParaRPr>
            </a:p>
          </p:txBody>
        </p:sp>
      </p:grpSp>
      <p:grpSp>
        <p:nvGrpSpPr>
          <p:cNvPr id="42" name="グループ化 41">
            <a:extLst>
              <a:ext uri="{FF2B5EF4-FFF2-40B4-BE49-F238E27FC236}">
                <a16:creationId xmlns:a16="http://schemas.microsoft.com/office/drawing/2014/main" id="{7D9FB27B-72A7-C91E-CA19-105437EA9A44}"/>
              </a:ext>
            </a:extLst>
          </p:cNvPr>
          <p:cNvGrpSpPr/>
          <p:nvPr/>
        </p:nvGrpSpPr>
        <p:grpSpPr>
          <a:xfrm>
            <a:off x="6375541" y="1855676"/>
            <a:ext cx="2987394" cy="1262868"/>
            <a:chOff x="6681103" y="5308139"/>
            <a:chExt cx="2987394" cy="1262868"/>
          </a:xfrm>
        </p:grpSpPr>
        <p:cxnSp>
          <p:nvCxnSpPr>
            <p:cNvPr id="43" name="直線コネクタ 42">
              <a:extLst>
                <a:ext uri="{FF2B5EF4-FFF2-40B4-BE49-F238E27FC236}">
                  <a16:creationId xmlns:a16="http://schemas.microsoft.com/office/drawing/2014/main" id="{9CEE843E-DF86-0B2E-1B84-2E499F083F0D}"/>
                </a:ext>
              </a:extLst>
            </p:cNvPr>
            <p:cNvCxnSpPr>
              <a:cxnSpLocks/>
            </p:cNvCxnSpPr>
            <p:nvPr/>
          </p:nvCxnSpPr>
          <p:spPr>
            <a:xfrm>
              <a:off x="9332214" y="5916576"/>
              <a:ext cx="0" cy="65443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4" name="吹き出し: 四角形 43">
              <a:extLst>
                <a:ext uri="{FF2B5EF4-FFF2-40B4-BE49-F238E27FC236}">
                  <a16:creationId xmlns:a16="http://schemas.microsoft.com/office/drawing/2014/main" id="{DA568F05-AAAB-E558-9C6E-8A7A22C9CC00}"/>
                </a:ext>
              </a:extLst>
            </p:cNvPr>
            <p:cNvSpPr/>
            <p:nvPr/>
          </p:nvSpPr>
          <p:spPr bwMode="auto">
            <a:xfrm>
              <a:off x="6681103" y="5308139"/>
              <a:ext cx="298739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⑧ 体重</a:t>
              </a:r>
              <a:r>
                <a:rPr kumimoji="1" lang="en-US" altLang="ja-JP" sz="4000" b="1" dirty="0">
                  <a:latin typeface="Meiryo UI" panose="020B0604030504040204" pitchFamily="50" charset="-128"/>
                  <a:ea typeface="Meiryo UI" panose="020B0604030504040204" pitchFamily="50" charset="-128"/>
                </a:rPr>
                <a:t>÷2</a:t>
              </a:r>
              <a:r>
                <a:rPr kumimoji="1" lang="ja-JP" altLang="en-US" sz="3200" b="1" dirty="0">
                  <a:latin typeface="Meiryo UI" panose="020B0604030504040204" pitchFamily="50" charset="-128"/>
                  <a:ea typeface="Meiryo UI" panose="020B0604030504040204" pitchFamily="50" charset="-128"/>
                </a:rPr>
                <a:t>粒</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278394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anim calcmode="lin" valueType="num">
                                      <p:cBhvr>
                                        <p:cTn id="13" dur="500" fill="hold"/>
                                        <p:tgtEl>
                                          <p:spTgt spid="36"/>
                                        </p:tgtEl>
                                        <p:attrNameLst>
                                          <p:attrName>ppt_x</p:attrName>
                                        </p:attrNameLst>
                                      </p:cBhvr>
                                      <p:tavLst>
                                        <p:tav tm="0">
                                          <p:val>
                                            <p:strVal val="#ppt_x"/>
                                          </p:val>
                                        </p:tav>
                                        <p:tav tm="100000">
                                          <p:val>
                                            <p:strVal val="#ppt_x"/>
                                          </p:val>
                                        </p:tav>
                                      </p:tavLst>
                                    </p:anim>
                                    <p:anim calcmode="lin" valueType="num">
                                      <p:cBhvr>
                                        <p:cTn id="14" dur="500" fill="hold"/>
                                        <p:tgtEl>
                                          <p:spTgt spid="36"/>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anim calcmode="lin" valueType="num">
                                      <p:cBhvr>
                                        <p:cTn id="19" dur="500" fill="hold"/>
                                        <p:tgtEl>
                                          <p:spTgt spid="35"/>
                                        </p:tgtEl>
                                        <p:attrNameLst>
                                          <p:attrName>ppt_x</p:attrName>
                                        </p:attrNameLst>
                                      </p:cBhvr>
                                      <p:tavLst>
                                        <p:tav tm="0">
                                          <p:val>
                                            <p:strVal val="#ppt_x"/>
                                          </p:val>
                                        </p:tav>
                                        <p:tav tm="100000">
                                          <p:val>
                                            <p:strVal val="#ppt_x"/>
                                          </p:val>
                                        </p:tav>
                                      </p:tavLst>
                                    </p:anim>
                                    <p:anim calcmode="lin" valueType="num">
                                      <p:cBhvr>
                                        <p:cTn id="20" dur="500" fill="hold"/>
                                        <p:tgtEl>
                                          <p:spTgt spid="35"/>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grpId="0" nodeType="after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anim calcmode="lin" valueType="num">
                                      <p:cBhvr>
                                        <p:cTn id="25" dur="500" fill="hold"/>
                                        <p:tgtEl>
                                          <p:spTgt spid="37"/>
                                        </p:tgtEl>
                                        <p:attrNameLst>
                                          <p:attrName>ppt_x</p:attrName>
                                        </p:attrNameLst>
                                      </p:cBhvr>
                                      <p:tavLst>
                                        <p:tav tm="0">
                                          <p:val>
                                            <p:strVal val="#ppt_x"/>
                                          </p:val>
                                        </p:tav>
                                        <p:tav tm="100000">
                                          <p:val>
                                            <p:strVal val="#ppt_x"/>
                                          </p:val>
                                        </p:tav>
                                      </p:tavLst>
                                    </p:anim>
                                    <p:anim calcmode="lin" valueType="num">
                                      <p:cBhvr>
                                        <p:cTn id="26" dur="5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wipe(down)">
                                      <p:cBhvr>
                                        <p:cTn id="3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（６）</a:t>
            </a:r>
            <a:r>
              <a:rPr kumimoji="1" lang="ja-JP" altLang="en-US" sz="1600" b="1" dirty="0">
                <a:solidFill>
                  <a:srgbClr val="3E3A39"/>
                </a:solidFill>
                <a:latin typeface="Arial"/>
                <a:cs typeface="メイリオ" pitchFamily="50" charset="-128"/>
              </a:rPr>
              <a:t> 「循環器系疾患」や「死亡リスク」を抑制する方法は！？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正方形/長方形 2">
            <a:extLst>
              <a:ext uri="{FF2B5EF4-FFF2-40B4-BE49-F238E27FC236}">
                <a16:creationId xmlns:a16="http://schemas.microsoft.com/office/drawing/2014/main" id="{FDA3632A-3561-B0A3-7A7F-FBAF0AC4E898}"/>
              </a:ext>
            </a:extLst>
          </p:cNvPr>
          <p:cNvSpPr/>
          <p:nvPr/>
        </p:nvSpPr>
        <p:spPr>
          <a:xfrm>
            <a:off x="114299" y="916161"/>
            <a:ext cx="9754107" cy="1107996"/>
          </a:xfrm>
          <a:prstGeom prst="rect">
            <a:avLst/>
          </a:prstGeom>
        </p:spPr>
        <p:txBody>
          <a:bodyPr wrap="square">
            <a:spAutoFit/>
          </a:bodyPr>
          <a:lstStyle/>
          <a:p>
            <a:pPr defTabSz="914400" fontAlgn="base">
              <a:spcBef>
                <a:spcPct val="0"/>
              </a:spcBef>
              <a:spcAft>
                <a:spcPct val="0"/>
              </a:spcAft>
            </a:pPr>
            <a:r>
              <a:rPr kumimoji="1" lang="ja-JP" altLang="en-US" sz="1600" b="1" dirty="0">
                <a:solidFill>
                  <a:srgbClr val="3E3A39"/>
                </a:solidFill>
                <a:latin typeface="Arial"/>
                <a:cs typeface="メイリオ" pitchFamily="50" charset="-128"/>
              </a:rPr>
              <a:t>答え・・・「ペットを飼う」</a:t>
            </a:r>
            <a:endParaRPr kumimoji="1" lang="en-US" altLang="zh-TW" sz="1600" b="1" dirty="0">
              <a:solidFill>
                <a:srgbClr val="3E3A39"/>
              </a:solidFill>
              <a:latin typeface="Arial"/>
              <a:ea typeface="メイリオ" pitchFamily="50" charset="-128"/>
              <a:cs typeface="メイリオ" pitchFamily="50" charset="-128"/>
            </a:endParaRPr>
          </a:p>
          <a:p>
            <a:pPr marL="179388" defTabSz="914400" fontAlgn="base">
              <a:spcBef>
                <a:spcPct val="0"/>
              </a:spcBef>
              <a:spcAft>
                <a:spcPct val="0"/>
              </a:spcAft>
            </a:pPr>
            <a:endParaRPr kumimoji="1" lang="en-US" altLang="ja-JP" sz="3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200" dirty="0">
                <a:solidFill>
                  <a:srgbClr val="000000"/>
                </a:solidFill>
                <a:latin typeface="メイリオ" panose="020B0604030504040204" pitchFamily="50" charset="-128"/>
              </a:rPr>
              <a:t>犬を飼っていない人に比べ、飼っている人では、循環器疾患（狭心症、心筋梗塞、脳卒中など）による死亡と、総死亡（あらゆる原因による死亡）のリスクが低いことが、スウェーデンの中高年の国民を対象に行われた研究で示されました</a:t>
            </a:r>
            <a:endParaRPr kumimoji="1" lang="en-US" altLang="ja-JP" sz="1200" dirty="0">
              <a:solidFill>
                <a:srgbClr val="000000"/>
              </a:solidFill>
              <a:latin typeface="メイリオ" panose="020B0604030504040204" pitchFamily="50" charset="-128"/>
            </a:endParaRPr>
          </a:p>
          <a:p>
            <a:pPr marL="179388" defTabSz="914400" fontAlgn="base">
              <a:spcBef>
                <a:spcPct val="0"/>
              </a:spcBef>
              <a:spcAft>
                <a:spcPct val="0"/>
              </a:spcAft>
            </a:pPr>
            <a:endParaRPr kumimoji="1" lang="en-US" altLang="ja-JP" sz="2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参考論文）英科学誌ｻｲｴﾝﾃｨﾌｨｯｸ･ﾘﾎﾟｰﾂに掲載された調査結果。調査は、ｽｳｪｰﾃﾞﾝのｳﾌﾟｻﾗ大学で、ｽｳｪｰﾃﾞﾝの国家ﾃﾞｰﾀﾍﾞｰｽや双子登録ﾌﾟﾛｼﾞｪｸﾄからｻﾝﾌﾟﾙとして</a:t>
            </a:r>
            <a:endParaRPr kumimoji="1" lang="en-US" altLang="ja-JP" sz="105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　　　　　抽出された</a:t>
            </a:r>
            <a:r>
              <a:rPr kumimoji="1" lang="en-US" altLang="ja-JP" sz="1050" dirty="0">
                <a:solidFill>
                  <a:srgbClr val="000000"/>
                </a:solidFill>
                <a:latin typeface="メイリオ" panose="020B0604030504040204" pitchFamily="50" charset="-128"/>
              </a:rPr>
              <a:t>40</a:t>
            </a:r>
            <a:r>
              <a:rPr kumimoji="1" lang="ja-JP" altLang="en-US" sz="1050" dirty="0">
                <a:solidFill>
                  <a:srgbClr val="000000"/>
                </a:solidFill>
                <a:latin typeface="メイリオ" panose="020B0604030504040204" pitchFamily="50" charset="-128"/>
              </a:rPr>
              <a:t>～</a:t>
            </a:r>
            <a:r>
              <a:rPr kumimoji="1" lang="en-US" altLang="ja-JP" sz="1050" dirty="0">
                <a:solidFill>
                  <a:srgbClr val="000000"/>
                </a:solidFill>
                <a:latin typeface="メイリオ" panose="020B0604030504040204" pitchFamily="50" charset="-128"/>
              </a:rPr>
              <a:t>80</a:t>
            </a:r>
            <a:r>
              <a:rPr kumimoji="1" lang="ja-JP" altLang="en-US" sz="1050" dirty="0">
                <a:solidFill>
                  <a:srgbClr val="000000"/>
                </a:solidFill>
                <a:latin typeface="メイリオ" panose="020B0604030504040204" pitchFamily="50" charset="-128"/>
              </a:rPr>
              <a:t>歳のｽｳｪｰﾃﾞﾝ人</a:t>
            </a:r>
            <a:r>
              <a:rPr kumimoji="1" lang="en-US" altLang="ja-JP" sz="1050" dirty="0">
                <a:solidFill>
                  <a:srgbClr val="000000"/>
                </a:solidFill>
                <a:latin typeface="メイリオ" panose="020B0604030504040204" pitchFamily="50" charset="-128"/>
              </a:rPr>
              <a:t>340</a:t>
            </a:r>
            <a:r>
              <a:rPr kumimoji="1" lang="ja-JP" altLang="en-US" sz="1050" dirty="0">
                <a:solidFill>
                  <a:srgbClr val="000000"/>
                </a:solidFill>
                <a:latin typeface="メイリオ" panose="020B0604030504040204" pitchFamily="50" charset="-128"/>
              </a:rPr>
              <a:t>万人以上を対象に、</a:t>
            </a:r>
            <a:r>
              <a:rPr kumimoji="1" lang="en-US" altLang="ja-JP" sz="1050" dirty="0">
                <a:solidFill>
                  <a:srgbClr val="000000"/>
                </a:solidFill>
                <a:latin typeface="メイリオ" panose="020B0604030504040204" pitchFamily="50" charset="-128"/>
              </a:rPr>
              <a:t>12</a:t>
            </a:r>
            <a:r>
              <a:rPr kumimoji="1" lang="ja-JP" altLang="en-US" sz="1050" dirty="0">
                <a:solidFill>
                  <a:srgbClr val="000000"/>
                </a:solidFill>
                <a:latin typeface="メイリオ" panose="020B0604030504040204" pitchFamily="50" charset="-128"/>
              </a:rPr>
              <a:t>年間にわたり調査</a:t>
            </a:r>
            <a:endParaRPr kumimoji="1" lang="ja-JP" altLang="en-US" sz="1400" dirty="0">
              <a:solidFill>
                <a:srgbClr val="3E3A39"/>
              </a:solidFill>
              <a:latin typeface="ＭＳ Ｐゴシック" charset="-128"/>
              <a:ea typeface="ＭＳ Ｐゴシック" charset="-128"/>
            </a:endParaRPr>
          </a:p>
        </p:txBody>
      </p:sp>
      <p:sp>
        <p:nvSpPr>
          <p:cNvPr id="4" name="正方形/長方形 3">
            <a:extLst>
              <a:ext uri="{FF2B5EF4-FFF2-40B4-BE49-F238E27FC236}">
                <a16:creationId xmlns:a16="http://schemas.microsoft.com/office/drawing/2014/main" id="{F811FEFE-D9DB-40A5-1A0B-8DF382CADFF0}"/>
              </a:ext>
            </a:extLst>
          </p:cNvPr>
          <p:cNvSpPr/>
          <p:nvPr/>
        </p:nvSpPr>
        <p:spPr>
          <a:xfrm>
            <a:off x="-52223" y="6330588"/>
            <a:ext cx="9571468" cy="200055"/>
          </a:xfrm>
          <a:prstGeom prst="rect">
            <a:avLst/>
          </a:prstGeom>
        </p:spPr>
        <p:txBody>
          <a:bodyPr wrap="square">
            <a:spAutoFit/>
          </a:bodyPr>
          <a:lstStyle/>
          <a:p>
            <a:pPr defTabSz="914400" fontAlgn="base">
              <a:spcBef>
                <a:spcPct val="0"/>
              </a:spcBef>
              <a:spcAft>
                <a:spcPct val="0"/>
              </a:spcAft>
            </a:pPr>
            <a:r>
              <a:rPr kumimoji="1" lang="ja-JP" altLang="en-US" sz="700" dirty="0">
                <a:solidFill>
                  <a:srgbClr val="3E3A39"/>
                </a:solidFill>
                <a:latin typeface="HGPｺﾞｼｯｸM" panose="020B0600000000000000" pitchFamily="50" charset="-128"/>
                <a:ea typeface="HGPｺﾞｼｯｸM" panose="020B0600000000000000" pitchFamily="50" charset="-128"/>
              </a:rPr>
              <a:t>参考）</a:t>
            </a:r>
            <a:r>
              <a:rPr kumimoji="1" lang="en-US" altLang="ja-JP" sz="700" dirty="0">
                <a:solidFill>
                  <a:srgbClr val="3E3A39"/>
                </a:solidFill>
                <a:latin typeface="HGPｺﾞｼｯｸM" panose="020B0600000000000000" pitchFamily="50" charset="-128"/>
                <a:ea typeface="HGPｺﾞｼｯｸM" panose="020B0600000000000000" pitchFamily="50" charset="-128"/>
              </a:rPr>
              <a:t>2017</a:t>
            </a:r>
            <a:r>
              <a:rPr kumimoji="1" lang="ja-JP" altLang="en-US" sz="700" dirty="0">
                <a:solidFill>
                  <a:srgbClr val="3E3A39"/>
                </a:solidFill>
                <a:latin typeface="HGPｺﾞｼｯｸM" panose="020B0600000000000000" pitchFamily="50" charset="-128"/>
                <a:ea typeface="HGPｺﾞｼｯｸM" panose="020B0600000000000000" pitchFamily="50" charset="-128"/>
              </a:rPr>
              <a:t>年</a:t>
            </a:r>
            <a:r>
              <a:rPr kumimoji="1" lang="en-US" altLang="ja-JP" sz="700" dirty="0">
                <a:solidFill>
                  <a:srgbClr val="3E3A39"/>
                </a:solidFill>
                <a:latin typeface="HGPｺﾞｼｯｸM" panose="020B0600000000000000" pitchFamily="50" charset="-128"/>
                <a:ea typeface="HGPｺﾞｼｯｸM" panose="020B0600000000000000" pitchFamily="50" charset="-128"/>
              </a:rPr>
              <a:t>11</a:t>
            </a:r>
            <a:r>
              <a:rPr kumimoji="1" lang="ja-JP" altLang="en-US" sz="700" dirty="0">
                <a:solidFill>
                  <a:srgbClr val="3E3A39"/>
                </a:solidFill>
                <a:latin typeface="HGPｺﾞｼｯｸM" panose="020B0600000000000000" pitchFamily="50" charset="-128"/>
                <a:ea typeface="HGPｺﾞｼｯｸM" panose="020B0600000000000000" pitchFamily="50" charset="-128"/>
              </a:rPr>
              <a:t>月</a:t>
            </a:r>
            <a:r>
              <a:rPr kumimoji="1" lang="en-US" altLang="ja-JP" sz="700" dirty="0">
                <a:solidFill>
                  <a:srgbClr val="3E3A39"/>
                </a:solidFill>
                <a:latin typeface="HGPｺﾞｼｯｸM" panose="020B0600000000000000" pitchFamily="50" charset="-128"/>
                <a:ea typeface="HGPｺﾞｼｯｸM" panose="020B0600000000000000" pitchFamily="50" charset="-128"/>
              </a:rPr>
              <a:t>17</a:t>
            </a:r>
            <a:r>
              <a:rPr kumimoji="1" lang="ja-JP" altLang="en-US" sz="700" dirty="0">
                <a:solidFill>
                  <a:srgbClr val="3E3A39"/>
                </a:solidFill>
                <a:latin typeface="HGPｺﾞｼｯｸM" panose="020B0600000000000000" pitchFamily="50" charset="-128"/>
                <a:ea typeface="HGPｺﾞｼｯｸM" panose="020B0600000000000000" pitchFamily="50" charset="-128"/>
              </a:rPr>
              <a:t>日付の</a:t>
            </a:r>
            <a:r>
              <a:rPr kumimoji="1" lang="en-US" altLang="ja-JP" sz="700" dirty="0">
                <a:solidFill>
                  <a:srgbClr val="3E3A39"/>
                </a:solidFill>
                <a:latin typeface="HGPｺﾞｼｯｸM" panose="020B0600000000000000" pitchFamily="50" charset="-128"/>
                <a:ea typeface="HGPｺﾞｼｯｸM" panose="020B0600000000000000" pitchFamily="50" charset="-128"/>
              </a:rPr>
              <a:t>Scientific Reports</a:t>
            </a:r>
            <a:r>
              <a:rPr kumimoji="1" lang="ja-JP" altLang="en-US" sz="700" dirty="0">
                <a:solidFill>
                  <a:srgbClr val="3E3A39"/>
                </a:solidFill>
                <a:latin typeface="HGPｺﾞｼｯｸM" panose="020B0600000000000000" pitchFamily="50" charset="-128"/>
                <a:ea typeface="HGPｺﾞｼｯｸM" panose="020B0600000000000000" pitchFamily="50" charset="-128"/>
              </a:rPr>
              <a:t>誌電子版等</a:t>
            </a:r>
          </a:p>
        </p:txBody>
      </p:sp>
      <p:sp>
        <p:nvSpPr>
          <p:cNvPr id="5" name="正方形/長方形 4">
            <a:extLst>
              <a:ext uri="{FF2B5EF4-FFF2-40B4-BE49-F238E27FC236}">
                <a16:creationId xmlns:a16="http://schemas.microsoft.com/office/drawing/2014/main" id="{386F3F9B-E567-AC22-7294-DC96E5EA0536}"/>
              </a:ext>
            </a:extLst>
          </p:cNvPr>
          <p:cNvSpPr/>
          <p:nvPr/>
        </p:nvSpPr>
        <p:spPr bwMode="auto">
          <a:xfrm>
            <a:off x="367748" y="5330633"/>
            <a:ext cx="9423952" cy="936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もうひとつの「トロント大学のキャロライン・クレイマー博士とそのチーム」が行った研究結果では、</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0000"/>
                </a:solidFill>
                <a:effectLst/>
                <a:uLnTx/>
                <a:uFillTx/>
                <a:latin typeface="メイリオ"/>
              </a:rPr>
              <a:t>犬を飼っている人</a:t>
            </a:r>
            <a:r>
              <a:rPr kumimoji="1" lang="ja-JP" altLang="en-US" sz="1050" b="0" i="0" u="none" strike="noStrike" kern="0" cap="none" spc="0" normalizeH="0" baseline="0" noProof="0" dirty="0">
                <a:ln>
                  <a:noFill/>
                </a:ln>
                <a:solidFill>
                  <a:srgbClr val="3E3A39"/>
                </a:solidFill>
                <a:effectLst/>
                <a:uLnTx/>
                <a:uFillTx/>
                <a:latin typeface="メイリオ"/>
              </a:rPr>
              <a:t>が何らかの原因で早期に</a:t>
            </a:r>
            <a:r>
              <a:rPr kumimoji="1" lang="ja-JP" altLang="en-US" sz="1200" b="1" i="0" u="none" strike="noStrike" kern="0" cap="none" spc="0" normalizeH="0" baseline="0" noProof="0" dirty="0">
                <a:ln>
                  <a:noFill/>
                </a:ln>
                <a:solidFill>
                  <a:srgbClr val="FF0000"/>
                </a:solidFill>
                <a:effectLst/>
                <a:uLnTx/>
                <a:uFillTx/>
                <a:latin typeface="メイリオ"/>
              </a:rPr>
              <a:t>死亡する可能性</a:t>
            </a:r>
            <a:r>
              <a:rPr kumimoji="1" lang="ja-JP" altLang="en-US" sz="1050" b="0" i="0" u="none" strike="noStrike" kern="0" cap="none" spc="0" normalizeH="0" baseline="0" noProof="0" dirty="0">
                <a:ln>
                  <a:noFill/>
                </a:ln>
                <a:solidFill>
                  <a:srgbClr val="3E3A39"/>
                </a:solidFill>
                <a:effectLst/>
                <a:uLnTx/>
                <a:uFillTx/>
                <a:latin typeface="メイリオ"/>
              </a:rPr>
              <a:t>は、犬を飼っていない人よりも</a:t>
            </a:r>
            <a:r>
              <a:rPr kumimoji="1" lang="en-US" altLang="ja-JP" sz="1200" b="1" i="0" u="none" strike="noStrike" kern="0" cap="none" spc="0" normalizeH="0" baseline="0" noProof="0" dirty="0">
                <a:ln>
                  <a:noFill/>
                </a:ln>
                <a:solidFill>
                  <a:srgbClr val="FF0000"/>
                </a:solidFill>
                <a:effectLst/>
                <a:uLnTx/>
                <a:uFillTx/>
                <a:latin typeface="メイリオ"/>
              </a:rPr>
              <a:t>24</a:t>
            </a:r>
            <a:r>
              <a:rPr kumimoji="1" lang="ja-JP" altLang="en-US" sz="1200" b="1" i="0" u="none" strike="noStrike" kern="0" cap="none" spc="0" normalizeH="0" baseline="0" noProof="0" dirty="0">
                <a:ln>
                  <a:noFill/>
                </a:ln>
                <a:solidFill>
                  <a:srgbClr val="FF0000"/>
                </a:solidFill>
                <a:effectLst/>
                <a:uLnTx/>
                <a:uFillTx/>
                <a:latin typeface="メイリオ"/>
              </a:rPr>
              <a:t>％低い</a:t>
            </a:r>
            <a:r>
              <a:rPr kumimoji="1" lang="ja-JP" altLang="en-US" sz="1050" b="0" i="0" u="none" strike="noStrike" kern="0" cap="none" spc="0" normalizeH="0" baseline="0" noProof="0" dirty="0">
                <a:ln>
                  <a:noFill/>
                </a:ln>
                <a:solidFill>
                  <a:srgbClr val="3E3A39"/>
                </a:solidFill>
                <a:effectLst/>
                <a:uLnTx/>
                <a:uFillTx/>
                <a:latin typeface="メイリオ"/>
              </a:rPr>
              <a:t>ことがわかった。</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また、犬を飼っている人は</a:t>
            </a:r>
            <a:r>
              <a:rPr kumimoji="1" lang="ja-JP" altLang="en-US" sz="1200" b="1" i="0" u="none" strike="noStrike" kern="0" cap="none" spc="0" normalizeH="0" baseline="0" noProof="0" dirty="0">
                <a:ln>
                  <a:noFill/>
                </a:ln>
                <a:solidFill>
                  <a:srgbClr val="FF0000"/>
                </a:solidFill>
                <a:effectLst/>
                <a:uLnTx/>
                <a:uFillTx/>
                <a:latin typeface="メイリオ"/>
              </a:rPr>
              <a:t>心臓発作後に死亡</a:t>
            </a:r>
            <a:r>
              <a:rPr kumimoji="1" lang="ja-JP" altLang="en-US" sz="1050" b="0" i="0" u="none" strike="noStrike" kern="0" cap="none" spc="0" normalizeH="0" baseline="0" noProof="0" dirty="0">
                <a:ln>
                  <a:noFill/>
                </a:ln>
                <a:solidFill>
                  <a:srgbClr val="3E3A39"/>
                </a:solidFill>
                <a:effectLst/>
                <a:uLnTx/>
                <a:uFillTx/>
                <a:latin typeface="メイリオ"/>
              </a:rPr>
              <a:t>する確率は</a:t>
            </a:r>
            <a:r>
              <a:rPr kumimoji="1" lang="en-US" altLang="ja-JP" sz="1200" b="1" i="0" u="none" strike="noStrike" kern="0" cap="none" spc="0" normalizeH="0" baseline="0" noProof="0" dirty="0">
                <a:ln>
                  <a:noFill/>
                </a:ln>
                <a:solidFill>
                  <a:srgbClr val="FF0000"/>
                </a:solidFill>
                <a:effectLst/>
                <a:uLnTx/>
                <a:uFillTx/>
                <a:latin typeface="メイリオ"/>
              </a:rPr>
              <a:t>65</a:t>
            </a:r>
            <a:r>
              <a:rPr kumimoji="1" lang="ja-JP" altLang="en-US" sz="1200" b="1" i="0" u="none" strike="noStrike" kern="0" cap="none" spc="0" normalizeH="0" baseline="0" noProof="0" dirty="0">
                <a:ln>
                  <a:noFill/>
                </a:ln>
                <a:solidFill>
                  <a:srgbClr val="FF0000"/>
                </a:solidFill>
                <a:effectLst/>
                <a:uLnTx/>
                <a:uFillTx/>
                <a:latin typeface="メイリオ"/>
              </a:rPr>
              <a:t>％低く</a:t>
            </a:r>
            <a:r>
              <a:rPr kumimoji="1" lang="ja-JP" altLang="en-US" sz="1050" b="0" i="0" u="none" strike="noStrike" kern="0" cap="none" spc="0" normalizeH="0" baseline="0" noProof="0" dirty="0">
                <a:ln>
                  <a:noFill/>
                </a:ln>
                <a:solidFill>
                  <a:srgbClr val="3E3A39"/>
                </a:solidFill>
                <a:effectLst/>
                <a:uLnTx/>
                <a:uFillTx/>
                <a:latin typeface="メイリオ"/>
              </a:rPr>
              <a:t>、さらに</a:t>
            </a:r>
            <a:r>
              <a:rPr kumimoji="1" lang="ja-JP" altLang="en-US" sz="1200" b="1" i="0" u="none" strike="noStrike" kern="0" cap="none" spc="0" normalizeH="0" baseline="0" noProof="0" dirty="0">
                <a:ln>
                  <a:noFill/>
                </a:ln>
                <a:solidFill>
                  <a:srgbClr val="FF0000"/>
                </a:solidFill>
                <a:effectLst/>
                <a:uLnTx/>
                <a:uFillTx/>
                <a:latin typeface="メイリオ"/>
              </a:rPr>
              <a:t>心血管疾患による死亡</a:t>
            </a:r>
            <a:r>
              <a:rPr kumimoji="1" lang="ja-JP" altLang="en-US" sz="1050" b="0" i="0" u="none" strike="noStrike" kern="0" cap="none" spc="0" normalizeH="0" baseline="0" noProof="0" dirty="0">
                <a:ln>
                  <a:noFill/>
                </a:ln>
                <a:solidFill>
                  <a:srgbClr val="3E3A39"/>
                </a:solidFill>
                <a:effectLst/>
                <a:uLnTx/>
                <a:uFillTx/>
                <a:latin typeface="メイリオ"/>
              </a:rPr>
              <a:t>の可能性は</a:t>
            </a:r>
            <a:r>
              <a:rPr kumimoji="1" lang="en-US" altLang="ja-JP" sz="1200" b="1" i="0" u="none" strike="noStrike" kern="0" cap="none" spc="0" normalizeH="0" baseline="0" noProof="0" dirty="0">
                <a:ln>
                  <a:noFill/>
                </a:ln>
                <a:solidFill>
                  <a:srgbClr val="FF0000"/>
                </a:solidFill>
                <a:effectLst/>
                <a:uLnTx/>
                <a:uFillTx/>
                <a:latin typeface="メイリオ"/>
              </a:rPr>
              <a:t>31</a:t>
            </a:r>
            <a:r>
              <a:rPr kumimoji="1" lang="ja-JP" altLang="en-US" sz="1200" b="1" i="0" u="none" strike="noStrike" kern="0" cap="none" spc="0" normalizeH="0" baseline="0" noProof="0" dirty="0">
                <a:ln>
                  <a:noFill/>
                </a:ln>
                <a:solidFill>
                  <a:srgbClr val="FF0000"/>
                </a:solidFill>
                <a:effectLst/>
                <a:uLnTx/>
                <a:uFillTx/>
                <a:latin typeface="メイリオ"/>
              </a:rPr>
              <a:t>％低かった</a:t>
            </a:r>
            <a:endParaRPr kumimoji="1" lang="en-US" altLang="ja-JP" sz="1200" b="1" i="0" u="none" strike="noStrike" kern="0" cap="none" spc="0" normalizeH="0" baseline="0" noProof="0" dirty="0">
              <a:ln>
                <a:noFill/>
              </a:ln>
              <a:solidFill>
                <a:srgbClr val="FF0000"/>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なお、研究対象は、犬を飼っている人に関するこれまでの</a:t>
            </a:r>
            <a:r>
              <a:rPr kumimoji="1" lang="en-US" altLang="ja-JP" sz="1050" b="0" i="0" u="none" strike="noStrike" kern="0" cap="none" spc="0" normalizeH="0" baseline="0" noProof="0" dirty="0">
                <a:ln>
                  <a:noFill/>
                </a:ln>
                <a:solidFill>
                  <a:srgbClr val="3E3A39"/>
                </a:solidFill>
                <a:effectLst/>
                <a:uLnTx/>
                <a:uFillTx/>
                <a:latin typeface="メイリオ"/>
              </a:rPr>
              <a:t>10</a:t>
            </a:r>
            <a:r>
              <a:rPr kumimoji="1" lang="ja-JP" altLang="en-US" sz="1050" b="0" i="0" u="none" strike="noStrike" kern="0" cap="none" spc="0" normalizeH="0" baseline="0" noProof="0" dirty="0">
                <a:ln>
                  <a:noFill/>
                </a:ln>
                <a:solidFill>
                  <a:srgbClr val="3E3A39"/>
                </a:solidFill>
                <a:effectLst/>
                <a:uLnTx/>
                <a:uFillTx/>
                <a:latin typeface="メイリオ"/>
              </a:rPr>
              <a:t>本の研究結果から、飼い主がなんらかの原因で死ぬ確率を調べてﾒﾀ分析を行った結果。研究対象は、</a:t>
            </a:r>
            <a:r>
              <a:rPr kumimoji="1" lang="en-US" altLang="ja-JP" sz="1050" b="0" i="0" u="none" strike="noStrike" kern="0" cap="none" spc="0" normalizeH="0" baseline="0" noProof="0" dirty="0">
                <a:ln>
                  <a:noFill/>
                </a:ln>
                <a:solidFill>
                  <a:srgbClr val="3E3A39"/>
                </a:solidFill>
                <a:effectLst/>
                <a:uLnTx/>
                <a:uFillTx/>
                <a:latin typeface="メイリオ"/>
              </a:rPr>
              <a:t>1950</a:t>
            </a:r>
            <a:r>
              <a:rPr kumimoji="1" lang="ja-JP" altLang="en-US" sz="1050" b="0" i="0" u="none" strike="noStrike" kern="0" cap="none" spc="0" normalizeH="0" baseline="0" noProof="0" dirty="0">
                <a:ln>
                  <a:noFill/>
                </a:ln>
                <a:solidFill>
                  <a:srgbClr val="3E3A39"/>
                </a:solidFill>
                <a:effectLst/>
                <a:uLnTx/>
                <a:uFillTx/>
                <a:latin typeface="メイリオ"/>
              </a:rPr>
              <a:t>～</a:t>
            </a:r>
            <a:r>
              <a:rPr kumimoji="1" lang="en-US" altLang="ja-JP" sz="1050" b="0" i="0" u="none" strike="noStrike" kern="0" cap="none" spc="0" normalizeH="0" baseline="0" noProof="0" dirty="0">
                <a:ln>
                  <a:noFill/>
                </a:ln>
                <a:solidFill>
                  <a:srgbClr val="3E3A39"/>
                </a:solidFill>
                <a:effectLst/>
                <a:uLnTx/>
                <a:uFillTx/>
                <a:latin typeface="メイリオ"/>
              </a:rPr>
              <a:t>2019</a:t>
            </a:r>
            <a:r>
              <a:rPr kumimoji="1" lang="ja-JP" altLang="en-US" sz="1050" b="0" i="0" u="none" strike="noStrike" kern="0" cap="none" spc="0" normalizeH="0" baseline="0" noProof="0" dirty="0">
                <a:ln>
                  <a:noFill/>
                </a:ln>
                <a:solidFill>
                  <a:srgbClr val="3E3A39"/>
                </a:solidFill>
                <a:effectLst/>
                <a:uLnTx/>
                <a:uFillTx/>
                <a:latin typeface="メイリオ"/>
              </a:rPr>
              <a:t>年</a:t>
            </a:r>
            <a:r>
              <a:rPr kumimoji="1" lang="en-US" altLang="ja-JP" sz="1050" b="0" i="0" u="none" strike="noStrike" kern="0" cap="none" spc="0" normalizeH="0" baseline="0" noProof="0" dirty="0">
                <a:ln>
                  <a:noFill/>
                </a:ln>
                <a:solidFill>
                  <a:srgbClr val="3E3A39"/>
                </a:solidFill>
                <a:effectLst/>
                <a:uLnTx/>
                <a:uFillTx/>
                <a:latin typeface="メイリオ"/>
              </a:rPr>
              <a:t>5</a:t>
            </a:r>
            <a:r>
              <a:rPr kumimoji="1" lang="ja-JP" altLang="en-US" sz="1050" b="0" i="0" u="none" strike="noStrike" kern="0" cap="none" spc="0" normalizeH="0" baseline="0" noProof="0" dirty="0">
                <a:ln>
                  <a:noFill/>
                </a:ln>
                <a:solidFill>
                  <a:srgbClr val="3E3A39"/>
                </a:solidFill>
                <a:effectLst/>
                <a:uLnTx/>
                <a:uFillTx/>
                <a:latin typeface="メイリオ"/>
              </a:rPr>
              <a:t>月の約</a:t>
            </a:r>
            <a:r>
              <a:rPr kumimoji="1" lang="en-US" altLang="ja-JP" sz="1050" b="0" i="0" u="none" strike="noStrike" kern="0" cap="none" spc="0" normalizeH="0" baseline="0" noProof="0" dirty="0">
                <a:ln>
                  <a:noFill/>
                </a:ln>
                <a:solidFill>
                  <a:srgbClr val="3E3A39"/>
                </a:solidFill>
                <a:effectLst/>
                <a:uLnTx/>
                <a:uFillTx/>
                <a:latin typeface="メイリオ"/>
              </a:rPr>
              <a:t>70</a:t>
            </a:r>
            <a:r>
              <a:rPr kumimoji="1" lang="ja-JP" altLang="en-US" sz="1050" b="0" i="0" u="none" strike="noStrike" kern="0" cap="none" spc="0" normalizeH="0" baseline="0" noProof="0" dirty="0">
                <a:ln>
                  <a:noFill/>
                </a:ln>
                <a:solidFill>
                  <a:srgbClr val="3E3A39"/>
                </a:solidFill>
                <a:effectLst/>
                <a:uLnTx/>
                <a:uFillTx/>
                <a:latin typeface="メイリオ"/>
              </a:rPr>
              <a:t>年間、およそ</a:t>
            </a:r>
            <a:r>
              <a:rPr kumimoji="1" lang="en-US" altLang="ja-JP" sz="1050" b="0" i="0" u="none" strike="noStrike" kern="0" cap="none" spc="0" normalizeH="0" baseline="0" noProof="0" dirty="0">
                <a:ln>
                  <a:noFill/>
                </a:ln>
                <a:solidFill>
                  <a:srgbClr val="3E3A39"/>
                </a:solidFill>
                <a:effectLst/>
                <a:uLnTx/>
                <a:uFillTx/>
                <a:latin typeface="メイリオ"/>
              </a:rPr>
              <a:t>3</a:t>
            </a:r>
            <a:r>
              <a:rPr kumimoji="1" lang="ja-JP" altLang="en-US" sz="1050" b="0" i="0" u="none" strike="noStrike" kern="0" cap="none" spc="0" normalizeH="0" baseline="0" noProof="0" dirty="0">
                <a:ln>
                  <a:noFill/>
                </a:ln>
                <a:solidFill>
                  <a:srgbClr val="3E3A39"/>
                </a:solidFill>
                <a:effectLst/>
                <a:uLnTx/>
                <a:uFillTx/>
                <a:latin typeface="メイリオ"/>
              </a:rPr>
              <a:t>兆</a:t>
            </a:r>
            <a:r>
              <a:rPr kumimoji="1" lang="en-US" altLang="ja-JP" sz="1050" b="0" i="0" u="none" strike="noStrike" kern="0" cap="none" spc="0" normalizeH="0" baseline="0" noProof="0" dirty="0">
                <a:ln>
                  <a:noFill/>
                </a:ln>
                <a:solidFill>
                  <a:srgbClr val="3E3A39"/>
                </a:solidFill>
                <a:effectLst/>
                <a:uLnTx/>
                <a:uFillTx/>
                <a:latin typeface="メイリオ"/>
              </a:rPr>
              <a:t>8370</a:t>
            </a:r>
            <a:r>
              <a:rPr kumimoji="1" lang="ja-JP" altLang="en-US" sz="1050" b="0" i="0" u="none" strike="noStrike" kern="0" cap="none" spc="0" normalizeH="0" baseline="0" noProof="0" dirty="0">
                <a:ln>
                  <a:noFill/>
                </a:ln>
                <a:solidFill>
                  <a:srgbClr val="3E3A39"/>
                </a:solidFill>
                <a:effectLst/>
                <a:uLnTx/>
                <a:uFillTx/>
                <a:latin typeface="メイリオ"/>
              </a:rPr>
              <a:t>億</a:t>
            </a:r>
            <a:r>
              <a:rPr kumimoji="1" lang="en-US" altLang="ja-JP" sz="1050" b="0" i="0" u="none" strike="noStrike" kern="0" cap="none" spc="0" normalizeH="0" baseline="0" noProof="0" dirty="0">
                <a:ln>
                  <a:noFill/>
                </a:ln>
                <a:solidFill>
                  <a:srgbClr val="3E3A39"/>
                </a:solidFill>
                <a:effectLst/>
                <a:uLnTx/>
                <a:uFillTx/>
                <a:latin typeface="メイリオ"/>
              </a:rPr>
              <a:t>0500</a:t>
            </a:r>
            <a:r>
              <a:rPr kumimoji="1" lang="ja-JP" altLang="en-US" sz="1050" b="0" i="0" u="none" strike="noStrike" kern="0" cap="none" spc="0" normalizeH="0" baseline="0" noProof="0" dirty="0">
                <a:ln>
                  <a:noFill/>
                </a:ln>
                <a:solidFill>
                  <a:srgbClr val="3E3A39"/>
                </a:solidFill>
                <a:effectLst/>
                <a:uLnTx/>
                <a:uFillTx/>
                <a:latin typeface="メイリオ"/>
              </a:rPr>
              <a:t>万人</a:t>
            </a:r>
            <a:endParaRPr kumimoji="1" lang="ja-JP" altLang="en-US" sz="1050" b="1" i="0" u="none" strike="noStrike" kern="0" cap="none" spc="0" normalizeH="0" baseline="0" noProof="0" dirty="0">
              <a:ln>
                <a:noFill/>
              </a:ln>
              <a:solidFill>
                <a:srgbClr val="FF0000"/>
              </a:solidFill>
              <a:effectLst/>
              <a:uLnTx/>
              <a:uFillTx/>
              <a:latin typeface="メイリオ"/>
            </a:endParaRPr>
          </a:p>
        </p:txBody>
      </p:sp>
      <p:sp>
        <p:nvSpPr>
          <p:cNvPr id="6" name="正方形/長方形 5">
            <a:extLst>
              <a:ext uri="{FF2B5EF4-FFF2-40B4-BE49-F238E27FC236}">
                <a16:creationId xmlns:a16="http://schemas.microsoft.com/office/drawing/2014/main" id="{7C289862-8A50-4995-C674-7F1785A7B844}"/>
              </a:ext>
            </a:extLst>
          </p:cNvPr>
          <p:cNvSpPr/>
          <p:nvPr/>
        </p:nvSpPr>
        <p:spPr>
          <a:xfrm>
            <a:off x="350814" y="5036600"/>
            <a:ext cx="1152000" cy="288000"/>
          </a:xfrm>
          <a:prstGeom prst="rect">
            <a:avLst/>
          </a:prstGeom>
          <a:solidFill>
            <a:srgbClr val="FBDDDC"/>
          </a:solidFill>
        </p:spPr>
        <p:txBody>
          <a:bodyPr wrap="non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さらに深掘り</a:t>
            </a:r>
            <a:endParaRPr kumimoji="1" lang="ja-JP" altLang="en-US" sz="1200" b="0" i="0" u="none" strike="noStrike" kern="1200" cap="none" spc="0" normalizeH="0" baseline="0" noProof="0" dirty="0">
              <a:ln>
                <a:noFill/>
              </a:ln>
              <a:solidFill>
                <a:srgbClr val="FF0000"/>
              </a:solidFill>
              <a:effectLst/>
              <a:uLnTx/>
              <a:uFillTx/>
              <a:latin typeface="ＭＳ Ｐゴシック" charset="-128"/>
              <a:ea typeface="ＭＳ Ｐゴシック" charset="-128"/>
              <a:cs typeface="+mn-cs"/>
            </a:endParaRPr>
          </a:p>
        </p:txBody>
      </p:sp>
      <p:graphicFrame>
        <p:nvGraphicFramePr>
          <p:cNvPr id="7" name="グラフ 6">
            <a:extLst>
              <a:ext uri="{FF2B5EF4-FFF2-40B4-BE49-F238E27FC236}">
                <a16:creationId xmlns:a16="http://schemas.microsoft.com/office/drawing/2014/main" id="{2B491A7C-42B6-8F1F-6260-21FEDE4DF0A8}"/>
              </a:ext>
            </a:extLst>
          </p:cNvPr>
          <p:cNvGraphicFramePr>
            <a:graphicFrameLocks/>
          </p:cNvGraphicFramePr>
          <p:nvPr>
            <p:extLst>
              <p:ext uri="{D42A27DB-BD31-4B8C-83A1-F6EECF244321}">
                <p14:modId xmlns:p14="http://schemas.microsoft.com/office/powerpoint/2010/main" val="1935754708"/>
              </p:ext>
            </p:extLst>
          </p:nvPr>
        </p:nvGraphicFramePr>
        <p:xfrm>
          <a:off x="507724" y="1804304"/>
          <a:ext cx="4572000" cy="1619250"/>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a:extLst>
              <a:ext uri="{FF2B5EF4-FFF2-40B4-BE49-F238E27FC236}">
                <a16:creationId xmlns:a16="http://schemas.microsoft.com/office/drawing/2014/main" id="{84E5DDEE-5EC6-604A-E6FD-57735B029195}"/>
              </a:ext>
            </a:extLst>
          </p:cNvPr>
          <p:cNvSpPr/>
          <p:nvPr/>
        </p:nvSpPr>
        <p:spPr>
          <a:xfrm>
            <a:off x="114300" y="1946501"/>
            <a:ext cx="9238422" cy="369332"/>
          </a:xfrm>
          <a:prstGeom prst="rect">
            <a:avLst/>
          </a:prstGeom>
        </p:spPr>
        <p:txBody>
          <a:bodyPr wrap="square">
            <a:spAutoFit/>
          </a:bodyPr>
          <a:lstStyle/>
          <a:p>
            <a:pPr defTabSz="914400" fontAlgn="base">
              <a:spcBef>
                <a:spcPct val="0"/>
              </a:spcBef>
              <a:spcAft>
                <a:spcPct val="0"/>
              </a:spcAft>
            </a:pPr>
            <a:r>
              <a:rPr kumimoji="1" lang="ja-JP" altLang="en-US" sz="1400" b="1" dirty="0">
                <a:solidFill>
                  <a:srgbClr val="000000"/>
                </a:solidFill>
                <a:effectLst>
                  <a:glow rad="127000">
                    <a:srgbClr val="FFFFFF"/>
                  </a:glow>
                </a:effectLst>
                <a:latin typeface="メイリオ" panose="020B0604030504040204" pitchFamily="50" charset="-128"/>
              </a:rPr>
              <a:t>①ペットを飼ている人は、</a:t>
            </a:r>
            <a:r>
              <a:rPr kumimoji="1" lang="en-US" altLang="ja-JP" b="1" dirty="0">
                <a:solidFill>
                  <a:srgbClr val="FF0000"/>
                </a:solidFill>
                <a:effectLst>
                  <a:glow rad="127000">
                    <a:srgbClr val="FFFFFF"/>
                  </a:glow>
                </a:effectLst>
                <a:latin typeface="メイリオ" panose="020B0604030504040204" pitchFamily="50" charset="-128"/>
              </a:rPr>
              <a:t>13.1</a:t>
            </a:r>
            <a:r>
              <a:rPr kumimoji="1" lang="ja-JP" altLang="en-US" sz="1400" b="1" dirty="0">
                <a:solidFill>
                  <a:srgbClr val="000000"/>
                </a:solidFill>
                <a:effectLst>
                  <a:glow rad="127000">
                    <a:srgbClr val="FFFFFF"/>
                  </a:glow>
                </a:effectLst>
                <a:latin typeface="メイリオ" panose="020B0604030504040204" pitchFamily="50" charset="-128"/>
              </a:rPr>
              <a:t>％（総数</a:t>
            </a:r>
            <a:r>
              <a:rPr kumimoji="1" lang="en-US" altLang="ja-JP" sz="1400" b="1" dirty="0">
                <a:solidFill>
                  <a:srgbClr val="000000"/>
                </a:solidFill>
                <a:effectLst>
                  <a:glow rad="127000">
                    <a:srgbClr val="FFFFFF"/>
                  </a:glow>
                </a:effectLst>
                <a:latin typeface="メイリオ" panose="020B0604030504040204" pitchFamily="50" charset="-128"/>
              </a:rPr>
              <a:t>3,432,153</a:t>
            </a:r>
            <a:r>
              <a:rPr kumimoji="1" lang="ja-JP" altLang="en-US" sz="1400" b="1" dirty="0">
                <a:solidFill>
                  <a:srgbClr val="000000"/>
                </a:solidFill>
                <a:effectLst>
                  <a:glow rad="127000">
                    <a:srgbClr val="FFFFFF"/>
                  </a:glow>
                </a:effectLst>
                <a:latin typeface="メイリオ" panose="020B0604030504040204" pitchFamily="50" charset="-128"/>
              </a:rPr>
              <a:t>人）</a:t>
            </a:r>
            <a:endParaRPr kumimoji="1" lang="ja-JP" altLang="en-US" sz="1400" dirty="0">
              <a:solidFill>
                <a:srgbClr val="3E3A39"/>
              </a:solidFill>
              <a:effectLst>
                <a:glow rad="127000">
                  <a:srgbClr val="FFFFFF"/>
                </a:glow>
              </a:effectLst>
              <a:latin typeface="ＭＳ Ｐゴシック" charset="-128"/>
              <a:ea typeface="ＭＳ Ｐゴシック" charset="-128"/>
            </a:endParaRPr>
          </a:p>
        </p:txBody>
      </p:sp>
      <p:sp>
        <p:nvSpPr>
          <p:cNvPr id="9" name="楕円 8">
            <a:extLst>
              <a:ext uri="{FF2B5EF4-FFF2-40B4-BE49-F238E27FC236}">
                <a16:creationId xmlns:a16="http://schemas.microsoft.com/office/drawing/2014/main" id="{8595BD87-7E41-99C9-B8A9-9A2FA4D33701}"/>
              </a:ext>
            </a:extLst>
          </p:cNvPr>
          <p:cNvSpPr/>
          <p:nvPr/>
        </p:nvSpPr>
        <p:spPr bwMode="auto">
          <a:xfrm>
            <a:off x="1732248" y="3752147"/>
            <a:ext cx="936000" cy="936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23</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0" name="正方形/長方形 9">
            <a:extLst>
              <a:ext uri="{FF2B5EF4-FFF2-40B4-BE49-F238E27FC236}">
                <a16:creationId xmlns:a16="http://schemas.microsoft.com/office/drawing/2014/main" id="{08F52F14-DD6E-EC1A-3881-F182CC422965}"/>
              </a:ext>
            </a:extLst>
          </p:cNvPr>
          <p:cNvSpPr/>
          <p:nvPr/>
        </p:nvSpPr>
        <p:spPr>
          <a:xfrm>
            <a:off x="114300" y="3404033"/>
            <a:ext cx="5615067" cy="307777"/>
          </a:xfrm>
          <a:prstGeom prst="rect">
            <a:avLst/>
          </a:prstGeom>
        </p:spPr>
        <p:txBody>
          <a:bodyPr wrap="square">
            <a:spAutoFit/>
          </a:bodyPr>
          <a:lstStyle/>
          <a:p>
            <a:pPr defTabSz="914400" fontAlgn="base">
              <a:spcBef>
                <a:spcPct val="0"/>
              </a:spcBef>
              <a:spcAft>
                <a:spcPct val="0"/>
              </a:spcAft>
            </a:pPr>
            <a:r>
              <a:rPr kumimoji="1" lang="ja-JP" altLang="en-US" sz="1400" b="1" dirty="0">
                <a:solidFill>
                  <a:srgbClr val="000000"/>
                </a:solidFill>
                <a:effectLst>
                  <a:glow rad="127000">
                    <a:srgbClr val="FFFFFF"/>
                  </a:glow>
                </a:effectLst>
                <a:latin typeface="メイリオ" panose="020B0604030504040204" pitchFamily="50" charset="-128"/>
              </a:rPr>
              <a:t>②ペットを飼っている人のリスク</a:t>
            </a:r>
            <a:endParaRPr kumimoji="1" lang="ja-JP" altLang="en-US" sz="1400" dirty="0">
              <a:solidFill>
                <a:srgbClr val="3E3A39"/>
              </a:solidFill>
              <a:effectLst>
                <a:glow rad="127000">
                  <a:srgbClr val="FFFFFF"/>
                </a:glow>
              </a:effectLst>
              <a:latin typeface="ＭＳ Ｐゴシック" charset="-128"/>
              <a:ea typeface="ＭＳ Ｐゴシック" charset="-128"/>
            </a:endParaRPr>
          </a:p>
        </p:txBody>
      </p:sp>
      <p:sp>
        <p:nvSpPr>
          <p:cNvPr id="11" name="楕円 10">
            <a:extLst>
              <a:ext uri="{FF2B5EF4-FFF2-40B4-BE49-F238E27FC236}">
                <a16:creationId xmlns:a16="http://schemas.microsoft.com/office/drawing/2014/main" id="{DE4F5B87-4FA5-3DFA-6EC6-151D1BD1270D}"/>
              </a:ext>
            </a:extLst>
          </p:cNvPr>
          <p:cNvSpPr/>
          <p:nvPr/>
        </p:nvSpPr>
        <p:spPr bwMode="auto">
          <a:xfrm>
            <a:off x="3989667" y="3752147"/>
            <a:ext cx="864000" cy="86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20</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2" name="正方形/長方形 11">
            <a:extLst>
              <a:ext uri="{FF2B5EF4-FFF2-40B4-BE49-F238E27FC236}">
                <a16:creationId xmlns:a16="http://schemas.microsoft.com/office/drawing/2014/main" id="{1D9D2890-53A9-DF53-5713-0E889C8DE4B5}"/>
              </a:ext>
            </a:extLst>
          </p:cNvPr>
          <p:cNvSpPr/>
          <p:nvPr/>
        </p:nvSpPr>
        <p:spPr bwMode="auto">
          <a:xfrm>
            <a:off x="65362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循環器系</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13" name="正方形/長方形 12">
            <a:extLst>
              <a:ext uri="{FF2B5EF4-FFF2-40B4-BE49-F238E27FC236}">
                <a16:creationId xmlns:a16="http://schemas.microsoft.com/office/drawing/2014/main" id="{06F5C49E-4424-661C-AA54-D07ECF5DAB6A}"/>
              </a:ext>
            </a:extLst>
          </p:cNvPr>
          <p:cNvSpPr/>
          <p:nvPr/>
        </p:nvSpPr>
        <p:spPr bwMode="auto">
          <a:xfrm>
            <a:off x="291600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総死亡</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14" name="正方形/長方形 13">
            <a:extLst>
              <a:ext uri="{FF2B5EF4-FFF2-40B4-BE49-F238E27FC236}">
                <a16:creationId xmlns:a16="http://schemas.microsoft.com/office/drawing/2014/main" id="{09912D15-37BA-4B08-64CA-769781DDBC0F}"/>
              </a:ext>
            </a:extLst>
          </p:cNvPr>
          <p:cNvSpPr/>
          <p:nvPr/>
        </p:nvSpPr>
        <p:spPr>
          <a:xfrm>
            <a:off x="5068140" y="2713522"/>
            <a:ext cx="4099967" cy="307777"/>
          </a:xfrm>
          <a:prstGeom prst="rect">
            <a:avLst/>
          </a:prstGeom>
        </p:spPr>
        <p:txBody>
          <a:bodyPr wrap="square">
            <a:spAutoFit/>
          </a:bodyPr>
          <a:lstStyle/>
          <a:p>
            <a:pPr defTabSz="914400" fontAlgn="base">
              <a:spcBef>
                <a:spcPct val="0"/>
              </a:spcBef>
              <a:spcAft>
                <a:spcPct val="0"/>
              </a:spcAft>
            </a:pPr>
            <a:r>
              <a:rPr kumimoji="1" lang="ja-JP" altLang="en-US" sz="1400" b="1" dirty="0">
                <a:solidFill>
                  <a:srgbClr val="000000"/>
                </a:solidFill>
                <a:effectLst>
                  <a:glow rad="127000">
                    <a:srgbClr val="FFFFFF"/>
                  </a:glow>
                </a:effectLst>
                <a:latin typeface="メイリオ" panose="020B0604030504040204" pitchFamily="50" charset="-128"/>
              </a:rPr>
              <a:t>③</a:t>
            </a:r>
            <a:r>
              <a:rPr kumimoji="1" lang="en-US" altLang="ja-JP" sz="1400" b="1" dirty="0">
                <a:solidFill>
                  <a:srgbClr val="000000"/>
                </a:solidFill>
                <a:effectLst>
                  <a:glow rad="127000">
                    <a:srgbClr val="FFFFFF"/>
                  </a:glow>
                </a:effectLst>
                <a:latin typeface="メイリオ" panose="020B0604030504040204" pitchFamily="50" charset="-128"/>
              </a:rPr>
              <a:t>1</a:t>
            </a:r>
            <a:r>
              <a:rPr kumimoji="1" lang="ja-JP" altLang="en-US" sz="1400" b="1" dirty="0">
                <a:solidFill>
                  <a:srgbClr val="000000"/>
                </a:solidFill>
                <a:effectLst>
                  <a:glow rad="127000">
                    <a:srgbClr val="FFFFFF"/>
                  </a:glow>
                </a:effectLst>
                <a:latin typeface="メイリオ" panose="020B0604030504040204" pitchFamily="50" charset="-128"/>
              </a:rPr>
              <a:t>人暮らしだと、さらに軽減効果が高まる！</a:t>
            </a:r>
            <a:endParaRPr kumimoji="1" lang="ja-JP" altLang="en-US" sz="1400" dirty="0">
              <a:solidFill>
                <a:srgbClr val="3E3A39"/>
              </a:solidFill>
              <a:effectLst>
                <a:glow rad="127000">
                  <a:srgbClr val="FFFFFF"/>
                </a:glow>
              </a:effectLst>
              <a:latin typeface="ＭＳ Ｐゴシック" charset="-128"/>
              <a:ea typeface="ＭＳ Ｐゴシック" charset="-128"/>
            </a:endParaRPr>
          </a:p>
        </p:txBody>
      </p:sp>
      <p:sp>
        <p:nvSpPr>
          <p:cNvPr id="15" name="正方形/長方形 14">
            <a:extLst>
              <a:ext uri="{FF2B5EF4-FFF2-40B4-BE49-F238E27FC236}">
                <a16:creationId xmlns:a16="http://schemas.microsoft.com/office/drawing/2014/main" id="{79B2DC7A-F61A-DB84-A441-1453E2913BF8}"/>
              </a:ext>
            </a:extLst>
          </p:cNvPr>
          <p:cNvSpPr/>
          <p:nvPr/>
        </p:nvSpPr>
        <p:spPr>
          <a:xfrm>
            <a:off x="820135" y="4712315"/>
            <a:ext cx="4203395" cy="307777"/>
          </a:xfrm>
          <a:prstGeom prst="rect">
            <a:avLst/>
          </a:prstGeom>
        </p:spPr>
        <p:txBody>
          <a:bodyPr wrap="none">
            <a:spAutoFit/>
          </a:bodyPr>
          <a:lstStyle/>
          <a:p>
            <a:pPr defTabSz="914400" fontAlgn="base">
              <a:spcBef>
                <a:spcPct val="0"/>
              </a:spcBef>
              <a:spcAft>
                <a:spcPct val="0"/>
              </a:spcAft>
            </a:pPr>
            <a:r>
              <a:rPr kumimoji="1" lang="ja-JP" altLang="en-US" sz="1400" b="1" dirty="0">
                <a:solidFill>
                  <a:srgbClr val="3E3A39"/>
                </a:solidFill>
                <a:effectLst>
                  <a:glow rad="127000">
                    <a:srgbClr val="FFFFFF"/>
                  </a:glow>
                </a:effectLst>
                <a:latin typeface="メイリオ"/>
              </a:rPr>
              <a:t>性別や年齢にかかわらず一貫して認められました</a:t>
            </a:r>
            <a:r>
              <a:rPr kumimoji="1" lang="en-US" altLang="ja-JP" sz="1400" b="1" i="1" dirty="0">
                <a:solidFill>
                  <a:srgbClr val="3E3A39"/>
                </a:solidFill>
                <a:effectLst>
                  <a:glow rad="127000">
                    <a:srgbClr val="FFFFFF"/>
                  </a:glow>
                </a:effectLst>
                <a:latin typeface="メイリオ"/>
              </a:rPr>
              <a:t>!</a:t>
            </a:r>
            <a:endParaRPr kumimoji="1" lang="ja-JP" altLang="en-US" sz="1400" i="1" dirty="0">
              <a:solidFill>
                <a:srgbClr val="3E3A39"/>
              </a:solidFill>
              <a:effectLst>
                <a:glow rad="127000">
                  <a:srgbClr val="FFFFFF"/>
                </a:glow>
              </a:effectLst>
              <a:latin typeface="メイリオ"/>
            </a:endParaRPr>
          </a:p>
        </p:txBody>
      </p:sp>
      <p:sp>
        <p:nvSpPr>
          <p:cNvPr id="16" name="楕円 15">
            <a:extLst>
              <a:ext uri="{FF2B5EF4-FFF2-40B4-BE49-F238E27FC236}">
                <a16:creationId xmlns:a16="http://schemas.microsoft.com/office/drawing/2014/main" id="{4443B2BE-D556-BBE6-30C0-EE889FA13F66}"/>
              </a:ext>
            </a:extLst>
          </p:cNvPr>
          <p:cNvSpPr/>
          <p:nvPr/>
        </p:nvSpPr>
        <p:spPr bwMode="auto">
          <a:xfrm>
            <a:off x="6607040" y="3075735"/>
            <a:ext cx="1044000" cy="104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36</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7" name="楕円 16">
            <a:extLst>
              <a:ext uri="{FF2B5EF4-FFF2-40B4-BE49-F238E27FC236}">
                <a16:creationId xmlns:a16="http://schemas.microsoft.com/office/drawing/2014/main" id="{26875E29-6F14-F3BE-A9E3-40E365A196E7}"/>
              </a:ext>
            </a:extLst>
          </p:cNvPr>
          <p:cNvSpPr/>
          <p:nvPr/>
        </p:nvSpPr>
        <p:spPr bwMode="auto">
          <a:xfrm>
            <a:off x="8864459" y="3075735"/>
            <a:ext cx="1008000" cy="1008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cs typeface="Aharoni" panose="02010803020104030203" pitchFamily="2" charset="-79"/>
              </a:rPr>
              <a:t>33</a:t>
            </a:r>
            <a:r>
              <a:rPr kumimoji="1" lang="en-US" altLang="ja-JP" sz="1400" b="1" i="0" u="none" strike="noStrike" kern="0" cap="none" spc="0" normalizeH="0" baseline="0" noProof="0" dirty="0">
                <a:ln>
                  <a:noFill/>
                </a:ln>
                <a:solidFill>
                  <a:srgbClr val="EA5550"/>
                </a:solidFill>
                <a:effectLst/>
                <a:uLnTx/>
                <a:uFillTx/>
                <a:latin typeface="メイリオ"/>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cs typeface="Aharoni" panose="02010803020104030203" pitchFamily="2" charset="-79"/>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cs typeface="Aharoni" panose="02010803020104030203" pitchFamily="2" charset="-79"/>
            </a:endParaRPr>
          </a:p>
        </p:txBody>
      </p:sp>
      <p:sp>
        <p:nvSpPr>
          <p:cNvPr id="18" name="正方形/長方形 17">
            <a:extLst>
              <a:ext uri="{FF2B5EF4-FFF2-40B4-BE49-F238E27FC236}">
                <a16:creationId xmlns:a16="http://schemas.microsoft.com/office/drawing/2014/main" id="{CCB903F4-E946-8A63-01F8-2B0B4B289A9D}"/>
              </a:ext>
            </a:extLst>
          </p:cNvPr>
          <p:cNvSpPr/>
          <p:nvPr/>
        </p:nvSpPr>
        <p:spPr bwMode="auto">
          <a:xfrm>
            <a:off x="5547670"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循環器系</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19" name="正方形/長方形 18">
            <a:extLst>
              <a:ext uri="{FF2B5EF4-FFF2-40B4-BE49-F238E27FC236}">
                <a16:creationId xmlns:a16="http://schemas.microsoft.com/office/drawing/2014/main" id="{AA83BC6F-7DDB-1F60-6F82-98F24CDFCF55}"/>
              </a:ext>
            </a:extLst>
          </p:cNvPr>
          <p:cNvSpPr/>
          <p:nvPr/>
        </p:nvSpPr>
        <p:spPr bwMode="auto">
          <a:xfrm>
            <a:off x="7800425"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総死亡</a:t>
            </a:r>
            <a:endParaRPr kumimoji="1" lang="en-US" altLang="ja-JP" sz="1400" b="1" i="0" u="none" strike="noStrike" kern="0" cap="none" spc="0" normalizeH="0" baseline="0" noProof="0" dirty="0">
              <a:ln>
                <a:noFill/>
              </a:ln>
              <a:solidFill>
                <a:srgbClr val="3E3A39"/>
              </a:solidFill>
              <a:effectLst/>
              <a:uLnTx/>
              <a:uFillTx/>
              <a:latin typeface="メイリオ"/>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rPr>
              <a:t>のリスク</a:t>
            </a:r>
          </a:p>
        </p:txBody>
      </p:sp>
      <p:sp>
        <p:nvSpPr>
          <p:cNvPr id="20" name="正方形/長方形 19">
            <a:extLst>
              <a:ext uri="{FF2B5EF4-FFF2-40B4-BE49-F238E27FC236}">
                <a16:creationId xmlns:a16="http://schemas.microsoft.com/office/drawing/2014/main" id="{92C1476A-528D-5769-FA22-DB4AC19B8F68}"/>
              </a:ext>
            </a:extLst>
          </p:cNvPr>
          <p:cNvSpPr/>
          <p:nvPr/>
        </p:nvSpPr>
        <p:spPr>
          <a:xfrm>
            <a:off x="5091764" y="4222884"/>
            <a:ext cx="4814235" cy="969496"/>
          </a:xfrm>
          <a:prstGeom prst="rect">
            <a:avLst/>
          </a:prstGeom>
        </p:spPr>
        <p:txBody>
          <a:bodyPr wrap="square">
            <a:spAutoFit/>
          </a:bodyPr>
          <a:lstStyle/>
          <a:p>
            <a:pPr defTabSz="914400" fontAlgn="base">
              <a:spcBef>
                <a:spcPct val="0"/>
              </a:spcBef>
              <a:spcAft>
                <a:spcPct val="0"/>
              </a:spcAft>
            </a:pPr>
            <a:r>
              <a:rPr kumimoji="1" lang="ja-JP" altLang="en-US" sz="1050" dirty="0">
                <a:solidFill>
                  <a:srgbClr val="3E3A39"/>
                </a:solidFill>
                <a:latin typeface="メイリオ" panose="020B0604030504040204" pitchFamily="50" charset="-128"/>
              </a:rPr>
              <a:t>今回の結果について、「循環器疾患やそれらによる死亡、総死亡のリスクを高めることが示唆されている</a:t>
            </a:r>
            <a:r>
              <a:rPr kumimoji="1" lang="ja-JP" altLang="en-US" sz="1200" b="1" dirty="0">
                <a:solidFill>
                  <a:srgbClr val="FF0000"/>
                </a:solidFill>
                <a:latin typeface="メイリオ" panose="020B0604030504040204" pitchFamily="50" charset="-128"/>
              </a:rPr>
              <a:t>精神的なストレス</a:t>
            </a:r>
            <a:r>
              <a:rPr kumimoji="1" lang="ja-JP" altLang="en-US" sz="1050" dirty="0">
                <a:solidFill>
                  <a:srgbClr val="3E3A39"/>
                </a:solidFill>
                <a:latin typeface="メイリオ" panose="020B0604030504040204" pitchFamily="50" charset="-128"/>
              </a:rPr>
              <a:t>（社会的隔離や、うつ、孤独など）が、犬を飼うことにより</a:t>
            </a:r>
            <a:r>
              <a:rPr kumimoji="1" lang="ja-JP" altLang="en-US" sz="1200" b="1" dirty="0">
                <a:solidFill>
                  <a:srgbClr val="FF0000"/>
                </a:solidFill>
                <a:latin typeface="メイリオ" panose="020B0604030504040204" pitchFamily="50" charset="-128"/>
              </a:rPr>
              <a:t>減る</a:t>
            </a:r>
            <a:r>
              <a:rPr kumimoji="1" lang="ja-JP" altLang="en-US" sz="1050" dirty="0">
                <a:solidFill>
                  <a:srgbClr val="3E3A39"/>
                </a:solidFill>
                <a:latin typeface="メイリオ" panose="020B0604030504040204" pitchFamily="50" charset="-128"/>
              </a:rPr>
              <a:t>可能性があること、犬と過ごすことによって、</a:t>
            </a:r>
            <a:r>
              <a:rPr kumimoji="1" lang="ja-JP" altLang="en-US" sz="1200" b="1" dirty="0">
                <a:solidFill>
                  <a:srgbClr val="FF0000"/>
                </a:solidFill>
                <a:latin typeface="メイリオ" panose="020B0604030504040204" pitchFamily="50" charset="-128"/>
              </a:rPr>
              <a:t>身体活動量が増え、屋外で過ごす時間も増加</a:t>
            </a:r>
            <a:r>
              <a:rPr kumimoji="1" lang="ja-JP" altLang="en-US" sz="1050" dirty="0">
                <a:solidFill>
                  <a:srgbClr val="3E3A39"/>
                </a:solidFill>
                <a:latin typeface="メイリオ" panose="020B0604030504040204" pitchFamily="50" charset="-128"/>
              </a:rPr>
              <a:t>することが、死亡リスク低減をもたらすのではないか」との考えを示しています！</a:t>
            </a:r>
          </a:p>
        </p:txBody>
      </p:sp>
      <p:sp>
        <p:nvSpPr>
          <p:cNvPr id="21" name="テキスト プレースホルダー 1">
            <a:extLst>
              <a:ext uri="{FF2B5EF4-FFF2-40B4-BE49-F238E27FC236}">
                <a16:creationId xmlns:a16="http://schemas.microsoft.com/office/drawing/2014/main" id="{F75927D5-7144-D3A4-DE6E-DBDFDBD843E2}"/>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春はこの病気に気を付けよう！</a:t>
            </a:r>
          </a:p>
        </p:txBody>
      </p:sp>
      <p:sp>
        <p:nvSpPr>
          <p:cNvPr id="22" name="スライド番号プレースホルダー 5">
            <a:extLst>
              <a:ext uri="{FF2B5EF4-FFF2-40B4-BE49-F238E27FC236}">
                <a16:creationId xmlns:a16="http://schemas.microsoft.com/office/drawing/2014/main" id="{DE559E66-1057-0E01-2381-143058DF08B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9</a:t>
            </a:fld>
            <a:endParaRPr kumimoji="1" lang="ja-JP" altLang="en-US" sz="1200" b="1" dirty="0">
              <a:solidFill>
                <a:schemeClr val="tx1"/>
              </a:solidFill>
            </a:endParaRPr>
          </a:p>
        </p:txBody>
      </p:sp>
      <p:sp>
        <p:nvSpPr>
          <p:cNvPr id="23" name="正方形/長方形 22">
            <a:extLst>
              <a:ext uri="{FF2B5EF4-FFF2-40B4-BE49-F238E27FC236}">
                <a16:creationId xmlns:a16="http://schemas.microsoft.com/office/drawing/2014/main" id="{E1AEFDB0-E3B2-D771-FE65-0C3B6617E7DF}"/>
              </a:ext>
            </a:extLst>
          </p:cNvPr>
          <p:cNvSpPr/>
          <p:nvPr/>
        </p:nvSpPr>
        <p:spPr>
          <a:xfrm>
            <a:off x="1781647" y="3903735"/>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⑨　　　　％</a:t>
            </a:r>
          </a:p>
        </p:txBody>
      </p:sp>
      <p:sp>
        <p:nvSpPr>
          <p:cNvPr id="24" name="正方形/長方形 23">
            <a:extLst>
              <a:ext uri="{FF2B5EF4-FFF2-40B4-BE49-F238E27FC236}">
                <a16:creationId xmlns:a16="http://schemas.microsoft.com/office/drawing/2014/main" id="{E52CC401-DB78-290B-3681-2C2BC8883B53}"/>
              </a:ext>
            </a:extLst>
          </p:cNvPr>
          <p:cNvSpPr/>
          <p:nvPr/>
        </p:nvSpPr>
        <p:spPr>
          <a:xfrm>
            <a:off x="4018095" y="3878351"/>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⑩　　　　％</a:t>
            </a:r>
          </a:p>
        </p:txBody>
      </p:sp>
      <p:grpSp>
        <p:nvGrpSpPr>
          <p:cNvPr id="25" name="グループ化 24">
            <a:extLst>
              <a:ext uri="{FF2B5EF4-FFF2-40B4-BE49-F238E27FC236}">
                <a16:creationId xmlns:a16="http://schemas.microsoft.com/office/drawing/2014/main" id="{A4808EE2-D53B-0D2B-CCD4-FB8B32C67897}"/>
              </a:ext>
            </a:extLst>
          </p:cNvPr>
          <p:cNvGrpSpPr/>
          <p:nvPr/>
        </p:nvGrpSpPr>
        <p:grpSpPr>
          <a:xfrm>
            <a:off x="254537" y="2574583"/>
            <a:ext cx="2232000" cy="1495947"/>
            <a:chOff x="554677" y="6027046"/>
            <a:chExt cx="2232000" cy="1495947"/>
          </a:xfrm>
        </p:grpSpPr>
        <p:cxnSp>
          <p:nvCxnSpPr>
            <p:cNvPr id="26" name="直線コネクタ 25">
              <a:extLst>
                <a:ext uri="{FF2B5EF4-FFF2-40B4-BE49-F238E27FC236}">
                  <a16:creationId xmlns:a16="http://schemas.microsoft.com/office/drawing/2014/main" id="{57434F97-FE2D-BAC5-67CE-9AFC1D9A051D}"/>
                </a:ext>
              </a:extLst>
            </p:cNvPr>
            <p:cNvCxnSpPr>
              <a:cxnSpLocks/>
            </p:cNvCxnSpPr>
            <p:nvPr/>
          </p:nvCxnSpPr>
          <p:spPr>
            <a:xfrm>
              <a:off x="2450008" y="6292831"/>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7" name="吹き出し: 四角形 26">
              <a:extLst>
                <a:ext uri="{FF2B5EF4-FFF2-40B4-BE49-F238E27FC236}">
                  <a16:creationId xmlns:a16="http://schemas.microsoft.com/office/drawing/2014/main" id="{6200DFC5-82FE-BC0C-47D9-BB01DDD18CE3}"/>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⑨ </a:t>
              </a:r>
              <a:r>
                <a:rPr kumimoji="1" lang="en-US" altLang="ja-JP" sz="4000" b="1" dirty="0">
                  <a:latin typeface="Meiryo UI" panose="020B0604030504040204" pitchFamily="50" charset="-128"/>
                  <a:ea typeface="Meiryo UI" panose="020B0604030504040204" pitchFamily="50" charset="-128"/>
                </a:rPr>
                <a:t>23</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28" name="グループ化 27">
            <a:extLst>
              <a:ext uri="{FF2B5EF4-FFF2-40B4-BE49-F238E27FC236}">
                <a16:creationId xmlns:a16="http://schemas.microsoft.com/office/drawing/2014/main" id="{21174EF8-FAA0-08FD-72FC-01624D1F3279}"/>
              </a:ext>
            </a:extLst>
          </p:cNvPr>
          <p:cNvGrpSpPr/>
          <p:nvPr/>
        </p:nvGrpSpPr>
        <p:grpSpPr>
          <a:xfrm>
            <a:off x="2627089" y="2568364"/>
            <a:ext cx="2232000" cy="1458623"/>
            <a:chOff x="554677" y="6027046"/>
            <a:chExt cx="2232000" cy="1458623"/>
          </a:xfrm>
        </p:grpSpPr>
        <p:cxnSp>
          <p:nvCxnSpPr>
            <p:cNvPr id="29" name="直線コネクタ 28">
              <a:extLst>
                <a:ext uri="{FF2B5EF4-FFF2-40B4-BE49-F238E27FC236}">
                  <a16:creationId xmlns:a16="http://schemas.microsoft.com/office/drawing/2014/main" id="{A04E8166-89A3-3D5E-6C58-F5C07B589B6C}"/>
                </a:ext>
              </a:extLst>
            </p:cNvPr>
            <p:cNvCxnSpPr>
              <a:cxnSpLocks/>
            </p:cNvCxnSpPr>
            <p:nvPr/>
          </p:nvCxnSpPr>
          <p:spPr>
            <a:xfrm>
              <a:off x="2450008" y="6255507"/>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0" name="吹き出し: 四角形 29">
              <a:extLst>
                <a:ext uri="{FF2B5EF4-FFF2-40B4-BE49-F238E27FC236}">
                  <a16:creationId xmlns:a16="http://schemas.microsoft.com/office/drawing/2014/main" id="{D6504ED8-CC4D-863D-381B-2801220456CD}"/>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⑩ </a:t>
              </a:r>
              <a:r>
                <a:rPr kumimoji="1" lang="en-US" altLang="ja-JP" sz="4000" b="1" dirty="0">
                  <a:latin typeface="Meiryo UI" panose="020B0604030504040204" pitchFamily="50" charset="-128"/>
                  <a:ea typeface="Meiryo UI" panose="020B0604030504040204" pitchFamily="50" charset="-128"/>
                </a:rPr>
                <a:t>20</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sp>
        <p:nvSpPr>
          <p:cNvPr id="31" name="正方形/長方形 30">
            <a:extLst>
              <a:ext uri="{FF2B5EF4-FFF2-40B4-BE49-F238E27FC236}">
                <a16:creationId xmlns:a16="http://schemas.microsoft.com/office/drawing/2014/main" id="{26EFF289-BE83-4E18-B2CF-16998A83710F}"/>
              </a:ext>
            </a:extLst>
          </p:cNvPr>
          <p:cNvSpPr/>
          <p:nvPr/>
        </p:nvSpPr>
        <p:spPr bwMode="auto">
          <a:xfrm>
            <a:off x="373170" y="5330633"/>
            <a:ext cx="9423952" cy="936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もうひとつの「トロント大学のキャロライン・クレイマー博士とそのチーム」が行った研究結果では、</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犬を飼っている人</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が何らかの原因で早期に</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死亡する可能性</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は、犬を飼っていない人よりも</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24</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％低い</a:t>
            </a:r>
            <a:r>
              <a:rPr kumimoji="1" lang="ja-JP" altLang="en-US" sz="1050" b="0" i="0" u="none" strike="noStrike" kern="0" cap="none" spc="0" normalizeH="0" baseline="0" noProof="0" dirty="0">
                <a:ln>
                  <a:noFill/>
                </a:ln>
                <a:solidFill>
                  <a:srgbClr val="3E3A39"/>
                </a:solidFill>
                <a:effectLst/>
                <a:uLnTx/>
                <a:uFillTx/>
                <a:latin typeface="メイリオ"/>
              </a:rPr>
              <a:t>ことがわかった。</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また、</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犬を飼っている人は</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心臓発作後に死亡</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する確率は</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65</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％低く</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、さらに</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心血管疾患による死亡</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の可能性は</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31</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％低かった</a:t>
            </a:r>
            <a:endPar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なお、研究対象は、犬を飼っている人に関するこれまでの</a:t>
            </a:r>
            <a:r>
              <a:rPr kumimoji="1" lang="en-US" altLang="ja-JP" sz="1050" b="0" i="0" u="none" strike="noStrike" kern="0" cap="none" spc="0" normalizeH="0" baseline="0" noProof="0" dirty="0">
                <a:ln>
                  <a:noFill/>
                </a:ln>
                <a:solidFill>
                  <a:srgbClr val="3E3A39"/>
                </a:solidFill>
                <a:effectLst/>
                <a:uLnTx/>
                <a:uFillTx/>
                <a:latin typeface="メイリオ"/>
              </a:rPr>
              <a:t>10</a:t>
            </a:r>
            <a:r>
              <a:rPr kumimoji="1" lang="ja-JP" altLang="en-US" sz="1050" b="0" i="0" u="none" strike="noStrike" kern="0" cap="none" spc="0" normalizeH="0" baseline="0" noProof="0" dirty="0">
                <a:ln>
                  <a:noFill/>
                </a:ln>
                <a:solidFill>
                  <a:srgbClr val="3E3A39"/>
                </a:solidFill>
                <a:effectLst/>
                <a:uLnTx/>
                <a:uFillTx/>
                <a:latin typeface="メイリオ"/>
              </a:rPr>
              <a:t>本の研究結果から、飼い主がなんらかの原因で死ぬ確率を調べてﾒﾀ分析を行った結果。研究対象は、</a:t>
            </a:r>
            <a:r>
              <a:rPr kumimoji="1" lang="en-US" altLang="ja-JP" sz="1050" b="0" i="0" u="none" strike="noStrike" kern="0" cap="none" spc="0" normalizeH="0" baseline="0" noProof="0" dirty="0">
                <a:ln>
                  <a:noFill/>
                </a:ln>
                <a:solidFill>
                  <a:srgbClr val="3E3A39"/>
                </a:solidFill>
                <a:effectLst/>
                <a:uLnTx/>
                <a:uFillTx/>
                <a:latin typeface="メイリオ"/>
              </a:rPr>
              <a:t>1950</a:t>
            </a:r>
            <a:r>
              <a:rPr kumimoji="1" lang="ja-JP" altLang="en-US" sz="1050" b="0" i="0" u="none" strike="noStrike" kern="0" cap="none" spc="0" normalizeH="0" baseline="0" noProof="0" dirty="0">
                <a:ln>
                  <a:noFill/>
                </a:ln>
                <a:solidFill>
                  <a:srgbClr val="3E3A39"/>
                </a:solidFill>
                <a:effectLst/>
                <a:uLnTx/>
                <a:uFillTx/>
                <a:latin typeface="メイリオ"/>
              </a:rPr>
              <a:t>～</a:t>
            </a:r>
            <a:r>
              <a:rPr kumimoji="1" lang="en-US" altLang="ja-JP" sz="1050" b="0" i="0" u="none" strike="noStrike" kern="0" cap="none" spc="0" normalizeH="0" baseline="0" noProof="0" dirty="0">
                <a:ln>
                  <a:noFill/>
                </a:ln>
                <a:solidFill>
                  <a:srgbClr val="3E3A39"/>
                </a:solidFill>
                <a:effectLst/>
                <a:uLnTx/>
                <a:uFillTx/>
                <a:latin typeface="メイリオ"/>
              </a:rPr>
              <a:t>2019</a:t>
            </a:r>
            <a:r>
              <a:rPr kumimoji="1" lang="ja-JP" altLang="en-US" sz="1050" b="0" i="0" u="none" strike="noStrike" kern="0" cap="none" spc="0" normalizeH="0" baseline="0" noProof="0" dirty="0">
                <a:ln>
                  <a:noFill/>
                </a:ln>
                <a:solidFill>
                  <a:srgbClr val="3E3A39"/>
                </a:solidFill>
                <a:effectLst/>
                <a:uLnTx/>
                <a:uFillTx/>
                <a:latin typeface="メイリオ"/>
              </a:rPr>
              <a:t>年</a:t>
            </a:r>
            <a:r>
              <a:rPr kumimoji="1" lang="en-US" altLang="ja-JP" sz="1050" b="0" i="0" u="none" strike="noStrike" kern="0" cap="none" spc="0" normalizeH="0" baseline="0" noProof="0" dirty="0">
                <a:ln>
                  <a:noFill/>
                </a:ln>
                <a:solidFill>
                  <a:srgbClr val="3E3A39"/>
                </a:solidFill>
                <a:effectLst/>
                <a:uLnTx/>
                <a:uFillTx/>
                <a:latin typeface="メイリオ"/>
              </a:rPr>
              <a:t>5</a:t>
            </a:r>
            <a:r>
              <a:rPr kumimoji="1" lang="ja-JP" altLang="en-US" sz="1050" b="0" i="0" u="none" strike="noStrike" kern="0" cap="none" spc="0" normalizeH="0" baseline="0" noProof="0" dirty="0">
                <a:ln>
                  <a:noFill/>
                </a:ln>
                <a:solidFill>
                  <a:srgbClr val="3E3A39"/>
                </a:solidFill>
                <a:effectLst/>
                <a:uLnTx/>
                <a:uFillTx/>
                <a:latin typeface="メイリオ"/>
              </a:rPr>
              <a:t>月の約</a:t>
            </a:r>
            <a:r>
              <a:rPr kumimoji="1" lang="en-US" altLang="ja-JP" sz="1050" b="0" i="0" u="none" strike="noStrike" kern="0" cap="none" spc="0" normalizeH="0" baseline="0" noProof="0" dirty="0">
                <a:ln>
                  <a:noFill/>
                </a:ln>
                <a:solidFill>
                  <a:srgbClr val="3E3A39"/>
                </a:solidFill>
                <a:effectLst/>
                <a:uLnTx/>
                <a:uFillTx/>
                <a:latin typeface="メイリオ"/>
              </a:rPr>
              <a:t>70</a:t>
            </a:r>
            <a:r>
              <a:rPr kumimoji="1" lang="ja-JP" altLang="en-US" sz="1050" b="0" i="0" u="none" strike="noStrike" kern="0" cap="none" spc="0" normalizeH="0" baseline="0" noProof="0" dirty="0">
                <a:ln>
                  <a:noFill/>
                </a:ln>
                <a:solidFill>
                  <a:srgbClr val="3E3A39"/>
                </a:solidFill>
                <a:effectLst/>
                <a:uLnTx/>
                <a:uFillTx/>
                <a:latin typeface="メイリオ"/>
              </a:rPr>
              <a:t>年間、およそ</a:t>
            </a:r>
            <a:r>
              <a:rPr kumimoji="1" lang="en-US" altLang="ja-JP" sz="1050" b="0" i="0" u="none" strike="noStrike" kern="0" cap="none" spc="0" normalizeH="0" baseline="0" noProof="0" dirty="0">
                <a:ln>
                  <a:noFill/>
                </a:ln>
                <a:solidFill>
                  <a:srgbClr val="3E3A39"/>
                </a:solidFill>
                <a:effectLst/>
                <a:uLnTx/>
                <a:uFillTx/>
                <a:latin typeface="メイリオ"/>
              </a:rPr>
              <a:t>3</a:t>
            </a:r>
            <a:r>
              <a:rPr kumimoji="1" lang="ja-JP" altLang="en-US" sz="1050" b="0" i="0" u="none" strike="noStrike" kern="0" cap="none" spc="0" normalizeH="0" baseline="0" noProof="0" dirty="0">
                <a:ln>
                  <a:noFill/>
                </a:ln>
                <a:solidFill>
                  <a:srgbClr val="3E3A39"/>
                </a:solidFill>
                <a:effectLst/>
                <a:uLnTx/>
                <a:uFillTx/>
                <a:latin typeface="メイリオ"/>
              </a:rPr>
              <a:t>兆</a:t>
            </a:r>
            <a:r>
              <a:rPr kumimoji="1" lang="en-US" altLang="ja-JP" sz="1050" b="0" i="0" u="none" strike="noStrike" kern="0" cap="none" spc="0" normalizeH="0" baseline="0" noProof="0" dirty="0">
                <a:ln>
                  <a:noFill/>
                </a:ln>
                <a:solidFill>
                  <a:srgbClr val="3E3A39"/>
                </a:solidFill>
                <a:effectLst/>
                <a:uLnTx/>
                <a:uFillTx/>
                <a:latin typeface="メイリオ"/>
              </a:rPr>
              <a:t>8370</a:t>
            </a:r>
            <a:r>
              <a:rPr kumimoji="1" lang="ja-JP" altLang="en-US" sz="1050" b="0" i="0" u="none" strike="noStrike" kern="0" cap="none" spc="0" normalizeH="0" baseline="0" noProof="0" dirty="0">
                <a:ln>
                  <a:noFill/>
                </a:ln>
                <a:solidFill>
                  <a:srgbClr val="3E3A39"/>
                </a:solidFill>
                <a:effectLst/>
                <a:uLnTx/>
                <a:uFillTx/>
                <a:latin typeface="メイリオ"/>
              </a:rPr>
              <a:t>億</a:t>
            </a:r>
            <a:r>
              <a:rPr kumimoji="1" lang="en-US" altLang="ja-JP" sz="1050" b="0" i="0" u="none" strike="noStrike" kern="0" cap="none" spc="0" normalizeH="0" baseline="0" noProof="0" dirty="0">
                <a:ln>
                  <a:noFill/>
                </a:ln>
                <a:solidFill>
                  <a:srgbClr val="3E3A39"/>
                </a:solidFill>
                <a:effectLst/>
                <a:uLnTx/>
                <a:uFillTx/>
                <a:latin typeface="メイリオ"/>
              </a:rPr>
              <a:t>0500</a:t>
            </a:r>
            <a:r>
              <a:rPr kumimoji="1" lang="ja-JP" altLang="en-US" sz="1050" b="0" i="0" u="none" strike="noStrike" kern="0" cap="none" spc="0" normalizeH="0" baseline="0" noProof="0" dirty="0">
                <a:ln>
                  <a:noFill/>
                </a:ln>
                <a:solidFill>
                  <a:srgbClr val="3E3A39"/>
                </a:solidFill>
                <a:effectLst/>
                <a:uLnTx/>
                <a:uFillTx/>
                <a:latin typeface="メイリオ"/>
              </a:rPr>
              <a:t>万人</a:t>
            </a:r>
            <a:endParaRPr kumimoji="1" lang="ja-JP" altLang="en-US" sz="1050" b="1" i="0" u="none" strike="noStrike" kern="0" cap="none" spc="0" normalizeH="0" baseline="0" noProof="0" dirty="0">
              <a:ln>
                <a:noFill/>
              </a:ln>
              <a:solidFill>
                <a:srgbClr val="FF0000"/>
              </a:solidFill>
              <a:effectLst/>
              <a:uLnTx/>
              <a:uFillTx/>
              <a:latin typeface="メイリオ"/>
            </a:endParaRPr>
          </a:p>
        </p:txBody>
      </p:sp>
      <p:sp>
        <p:nvSpPr>
          <p:cNvPr id="32" name="正方形/長方形 31">
            <a:extLst>
              <a:ext uri="{FF2B5EF4-FFF2-40B4-BE49-F238E27FC236}">
                <a16:creationId xmlns:a16="http://schemas.microsoft.com/office/drawing/2014/main" id="{9FFA5D09-F19B-5BA2-711F-6C58401D6A81}"/>
              </a:ext>
            </a:extLst>
          </p:cNvPr>
          <p:cNvSpPr/>
          <p:nvPr/>
        </p:nvSpPr>
        <p:spPr>
          <a:xfrm>
            <a:off x="119721" y="916161"/>
            <a:ext cx="9754107" cy="1107996"/>
          </a:xfrm>
          <a:prstGeom prst="rect">
            <a:avLst/>
          </a:prstGeom>
          <a:solidFill>
            <a:schemeClr val="bg1"/>
          </a:solidFill>
        </p:spPr>
        <p:txBody>
          <a:bodyPr wrap="square">
            <a:spAutoFit/>
          </a:bodyPr>
          <a:lstStyle/>
          <a:p>
            <a:pPr defTabSz="914400" fontAlgn="base">
              <a:spcBef>
                <a:spcPct val="0"/>
              </a:spcBef>
              <a:spcAft>
                <a:spcPct val="0"/>
              </a:spcAft>
            </a:pPr>
            <a:r>
              <a:rPr kumimoji="1" lang="ja-JP" altLang="en-US" sz="1600" b="1" dirty="0">
                <a:solidFill>
                  <a:srgbClr val="3E3A39"/>
                </a:solidFill>
                <a:latin typeface="Arial"/>
                <a:cs typeface="メイリオ" pitchFamily="50" charset="-128"/>
              </a:rPr>
              <a:t>答え・・・「ペットを飼う」</a:t>
            </a:r>
            <a:endParaRPr kumimoji="1" lang="en-US" altLang="zh-TW" sz="1600" b="1" dirty="0">
              <a:solidFill>
                <a:srgbClr val="3E3A39"/>
              </a:solidFill>
              <a:latin typeface="Arial"/>
              <a:ea typeface="メイリオ" pitchFamily="50" charset="-128"/>
              <a:cs typeface="メイリオ" pitchFamily="50" charset="-128"/>
            </a:endParaRPr>
          </a:p>
          <a:p>
            <a:pPr marL="179388" defTabSz="914400" fontAlgn="base">
              <a:spcBef>
                <a:spcPct val="0"/>
              </a:spcBef>
              <a:spcAft>
                <a:spcPct val="0"/>
              </a:spcAft>
            </a:pPr>
            <a:endParaRPr kumimoji="1" lang="en-US" altLang="ja-JP" sz="3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200" dirty="0">
                <a:solidFill>
                  <a:srgbClr val="000000"/>
                </a:solidFill>
                <a:latin typeface="メイリオ" panose="020B0604030504040204" pitchFamily="50" charset="-128"/>
              </a:rPr>
              <a:t>犬を飼っていない人に比べ、</a:t>
            </a:r>
            <a:r>
              <a:rPr kumimoji="1" lang="ja-JP" altLang="en-US" sz="1200" b="1" dirty="0">
                <a:solidFill>
                  <a:srgbClr val="EA5550"/>
                </a:solidFill>
                <a:highlight>
                  <a:srgbClr val="FFFF00"/>
                </a:highlight>
                <a:latin typeface="メイリオ" panose="020B0604030504040204" pitchFamily="50" charset="-128"/>
              </a:rPr>
              <a:t>飼っている人では、循環器疾患（狭心症、心筋梗塞、脳卒中など）による死亡と、総死亡（あらゆる原因による死亡）のリスクが低い</a:t>
            </a:r>
            <a:r>
              <a:rPr kumimoji="1" lang="ja-JP" altLang="en-US" sz="1200" dirty="0">
                <a:solidFill>
                  <a:srgbClr val="000000"/>
                </a:solidFill>
                <a:latin typeface="メイリオ" panose="020B0604030504040204" pitchFamily="50" charset="-128"/>
              </a:rPr>
              <a:t>ことが、スウェーデンの中高年の国民を対象に行われた研究で示されました</a:t>
            </a:r>
            <a:endParaRPr kumimoji="1" lang="en-US" altLang="ja-JP" sz="1200" dirty="0">
              <a:solidFill>
                <a:srgbClr val="000000"/>
              </a:solidFill>
              <a:latin typeface="メイリオ" panose="020B0604030504040204" pitchFamily="50" charset="-128"/>
            </a:endParaRPr>
          </a:p>
          <a:p>
            <a:pPr marL="179388" defTabSz="914400" fontAlgn="base">
              <a:spcBef>
                <a:spcPct val="0"/>
              </a:spcBef>
              <a:spcAft>
                <a:spcPct val="0"/>
              </a:spcAft>
            </a:pPr>
            <a:endParaRPr kumimoji="1" lang="en-US" altLang="ja-JP" sz="2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参考論文）英科学誌ｻｲｴﾝﾃｨﾌｨｯｸ･ﾘﾎﾟｰﾂに掲載された調査結果。調査は、ｽｳｪｰﾃﾞﾝのｳﾌﾟｻﾗ大学で、ｽｳｪｰﾃﾞﾝの国家ﾃﾞｰﾀﾍﾞｰｽや双子登録ﾌﾟﾛｼﾞｪｸﾄからｻﾝﾌﾟﾙとして</a:t>
            </a:r>
            <a:endParaRPr kumimoji="1" lang="en-US" altLang="ja-JP" sz="105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　　　　　抽出された</a:t>
            </a:r>
            <a:r>
              <a:rPr kumimoji="1" lang="en-US" altLang="ja-JP" sz="1050" dirty="0">
                <a:solidFill>
                  <a:srgbClr val="000000"/>
                </a:solidFill>
                <a:latin typeface="メイリオ" panose="020B0604030504040204" pitchFamily="50" charset="-128"/>
              </a:rPr>
              <a:t>40</a:t>
            </a:r>
            <a:r>
              <a:rPr kumimoji="1" lang="ja-JP" altLang="en-US" sz="1050" dirty="0">
                <a:solidFill>
                  <a:srgbClr val="000000"/>
                </a:solidFill>
                <a:latin typeface="メイリオ" panose="020B0604030504040204" pitchFamily="50" charset="-128"/>
              </a:rPr>
              <a:t>～</a:t>
            </a:r>
            <a:r>
              <a:rPr kumimoji="1" lang="en-US" altLang="ja-JP" sz="1050" dirty="0">
                <a:solidFill>
                  <a:srgbClr val="000000"/>
                </a:solidFill>
                <a:latin typeface="メイリオ" panose="020B0604030504040204" pitchFamily="50" charset="-128"/>
              </a:rPr>
              <a:t>80</a:t>
            </a:r>
            <a:r>
              <a:rPr kumimoji="1" lang="ja-JP" altLang="en-US" sz="1050" dirty="0">
                <a:solidFill>
                  <a:srgbClr val="000000"/>
                </a:solidFill>
                <a:latin typeface="メイリオ" panose="020B0604030504040204" pitchFamily="50" charset="-128"/>
              </a:rPr>
              <a:t>歳のｽｳｪｰﾃﾞﾝ人</a:t>
            </a:r>
            <a:r>
              <a:rPr kumimoji="1" lang="en-US" altLang="ja-JP" sz="1050" dirty="0">
                <a:solidFill>
                  <a:srgbClr val="000000"/>
                </a:solidFill>
                <a:latin typeface="メイリオ" panose="020B0604030504040204" pitchFamily="50" charset="-128"/>
              </a:rPr>
              <a:t>340</a:t>
            </a:r>
            <a:r>
              <a:rPr kumimoji="1" lang="ja-JP" altLang="en-US" sz="1050" dirty="0">
                <a:solidFill>
                  <a:srgbClr val="000000"/>
                </a:solidFill>
                <a:latin typeface="メイリオ" panose="020B0604030504040204" pitchFamily="50" charset="-128"/>
              </a:rPr>
              <a:t>万人以上を対象に、</a:t>
            </a:r>
            <a:r>
              <a:rPr kumimoji="1" lang="en-US" altLang="ja-JP" sz="1050" dirty="0">
                <a:solidFill>
                  <a:srgbClr val="000000"/>
                </a:solidFill>
                <a:latin typeface="メイリオ" panose="020B0604030504040204" pitchFamily="50" charset="-128"/>
              </a:rPr>
              <a:t>12</a:t>
            </a:r>
            <a:r>
              <a:rPr kumimoji="1" lang="ja-JP" altLang="en-US" sz="1050" dirty="0">
                <a:solidFill>
                  <a:srgbClr val="000000"/>
                </a:solidFill>
                <a:latin typeface="メイリオ" panose="020B0604030504040204" pitchFamily="50" charset="-128"/>
              </a:rPr>
              <a:t>年間にわたり調査</a:t>
            </a:r>
            <a:endParaRPr kumimoji="1" lang="ja-JP" altLang="en-US" sz="1400" dirty="0">
              <a:solidFill>
                <a:srgbClr val="3E3A39"/>
              </a:solidFill>
              <a:latin typeface="ＭＳ Ｐゴシック" charset="-128"/>
              <a:ea typeface="ＭＳ Ｐゴシック" charset="-128"/>
            </a:endParaRPr>
          </a:p>
        </p:txBody>
      </p:sp>
    </p:spTree>
    <p:extLst>
      <p:ext uri="{BB962C8B-B14F-4D97-AF65-F5344CB8AC3E}">
        <p14:creationId xmlns:p14="http://schemas.microsoft.com/office/powerpoint/2010/main" val="368755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up)">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Lst>
  </p:timing>
</p:sld>
</file>

<file path=ppt/theme/theme1.xml><?xml version="1.0" encoding="utf-8"?>
<a:theme xmlns:a="http://schemas.openxmlformats.org/drawingml/2006/main" name="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2.xml><?xml version="1.0" encoding="utf-8"?>
<a:theme xmlns:a="http://schemas.openxmlformats.org/drawingml/2006/main" name="5_デザインの設定">
  <a:themeElements>
    <a:clrScheme name="アイペット損保">
      <a:dk1>
        <a:srgbClr val="494949"/>
      </a:dk1>
      <a:lt1>
        <a:srgbClr val="FFFFFF"/>
      </a:lt1>
      <a:dk2>
        <a:srgbClr val="E60012"/>
      </a:dk2>
      <a:lt2>
        <a:srgbClr val="2CA7E0"/>
      </a:lt2>
      <a:accent1>
        <a:srgbClr val="C11920"/>
      </a:accent1>
      <a:accent2>
        <a:srgbClr val="E60012"/>
      </a:accent2>
      <a:accent3>
        <a:srgbClr val="EA5550"/>
      </a:accent3>
      <a:accent4>
        <a:srgbClr val="61BCC3"/>
      </a:accent4>
      <a:accent5>
        <a:srgbClr val="172A88"/>
      </a:accent5>
      <a:accent6>
        <a:srgbClr val="FABE00"/>
      </a:accent6>
      <a:hlink>
        <a:srgbClr val="162A87"/>
      </a:hlink>
      <a:folHlink>
        <a:srgbClr val="62BCC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pet_color_2018">
    <a:dk1>
      <a:srgbClr val="3E3A39"/>
    </a:dk1>
    <a:lt1>
      <a:srgbClr val="FFFFFF"/>
    </a:lt1>
    <a:dk2>
      <a:srgbClr val="EA5550"/>
    </a:dk2>
    <a:lt2>
      <a:srgbClr val="858274"/>
    </a:lt2>
    <a:accent1>
      <a:srgbClr val="FCE2DA"/>
    </a:accent1>
    <a:accent2>
      <a:srgbClr val="62BCC3"/>
    </a:accent2>
    <a:accent3>
      <a:srgbClr val="FABE00"/>
    </a:accent3>
    <a:accent4>
      <a:srgbClr val="E6F3F4"/>
    </a:accent4>
    <a:accent5>
      <a:srgbClr val="CCFF00"/>
    </a:accent5>
    <a:accent6>
      <a:srgbClr val="FFF3D6"/>
    </a:accent6>
    <a:hlink>
      <a:srgbClr val="214498"/>
    </a:hlink>
    <a:folHlink>
      <a:srgbClr val="171717"/>
    </a:folHlink>
  </a:clrScheme>
  <a:fontScheme name="DI">
    <a:majorFont>
      <a:latin typeface="Arial"/>
      <a:ea typeface="メイリオ"/>
      <a:cs typeface=""/>
    </a:majorFont>
    <a:minorFont>
      <a:latin typeface="Arial"/>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16255</TotalTime>
  <Words>32194</Words>
  <Application>Microsoft Office PowerPoint</Application>
  <PresentationFormat>A4 210 x 297 mm</PresentationFormat>
  <Paragraphs>6549</Paragraphs>
  <Slides>68</Slides>
  <Notes>0</Notes>
  <HiddenSlides>0</HiddenSlides>
  <MMClips>0</MMClips>
  <ScaleCrop>false</ScaleCrop>
  <HeadingPairs>
    <vt:vector size="8" baseType="variant">
      <vt:variant>
        <vt:lpstr>使用されているフォント</vt:lpstr>
      </vt:variant>
      <vt:variant>
        <vt:i4>13</vt:i4>
      </vt:variant>
      <vt:variant>
        <vt:lpstr>テーマ</vt:lpstr>
      </vt:variant>
      <vt:variant>
        <vt:i4>3</vt:i4>
      </vt:variant>
      <vt:variant>
        <vt:lpstr>埋め込まれた OLE サーバー</vt:lpstr>
      </vt:variant>
      <vt:variant>
        <vt:i4>1</vt:i4>
      </vt:variant>
      <vt:variant>
        <vt:lpstr>スライド タイトル</vt:lpstr>
      </vt:variant>
      <vt:variant>
        <vt:i4>68</vt:i4>
      </vt:variant>
    </vt:vector>
  </HeadingPairs>
  <TitlesOfParts>
    <vt:vector size="85" baseType="lpstr">
      <vt:lpstr>HGPｺﾞｼｯｸM</vt:lpstr>
      <vt:lpstr>Meiryo UI</vt:lpstr>
      <vt:lpstr>ＭＳ Ｐゴシック</vt:lpstr>
      <vt:lpstr>Noto Sans JP</vt:lpstr>
      <vt:lpstr>Meiryo</vt:lpstr>
      <vt:lpstr>Meiryo</vt:lpstr>
      <vt:lpstr>游ゴシック</vt:lpstr>
      <vt:lpstr>游ゴシック</vt:lpstr>
      <vt:lpstr>Yu Gothic Medium</vt:lpstr>
      <vt:lpstr>Arial</vt:lpstr>
      <vt:lpstr>Arial Black</vt:lpstr>
      <vt:lpstr>Calibri</vt:lpstr>
      <vt:lpstr>Wingdings</vt:lpstr>
      <vt:lpstr>k'sらぼ</vt:lpstr>
      <vt:lpstr>5_デザインの設定</vt:lpstr>
      <vt:lpstr>1_k'sらぼ</vt:lpstr>
      <vt:lpstr>Worksheet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小板橋 孝司</dc:creator>
  <cp:lastModifiedBy>小板橋 孝司</cp:lastModifiedBy>
  <cp:revision>934</cp:revision>
  <cp:lastPrinted>2025-04-01T11:09:40Z</cp:lastPrinted>
  <dcterms:created xsi:type="dcterms:W3CDTF">2021-03-01T09:47:19Z</dcterms:created>
  <dcterms:modified xsi:type="dcterms:W3CDTF">2025-04-03T01:54:49Z</dcterms:modified>
</cp:coreProperties>
</file>